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393" r:id="rId4"/>
    <p:sldId id="392" r:id="rId5"/>
    <p:sldId id="394" r:id="rId6"/>
    <p:sldId id="385" r:id="rId7"/>
    <p:sldId id="387" r:id="rId8"/>
    <p:sldId id="396" r:id="rId9"/>
    <p:sldId id="403" r:id="rId10"/>
    <p:sldId id="400" r:id="rId11"/>
    <p:sldId id="401" r:id="rId12"/>
    <p:sldId id="410" r:id="rId13"/>
    <p:sldId id="411" r:id="rId14"/>
    <p:sldId id="390" r:id="rId15"/>
    <p:sldId id="405" r:id="rId16"/>
    <p:sldId id="404" r:id="rId17"/>
    <p:sldId id="406" r:id="rId18"/>
    <p:sldId id="391" r:id="rId19"/>
    <p:sldId id="397" r:id="rId20"/>
    <p:sldId id="398" r:id="rId21"/>
    <p:sldId id="414" r:id="rId22"/>
    <p:sldId id="417" r:id="rId23"/>
    <p:sldId id="412" r:id="rId24"/>
    <p:sldId id="413" r:id="rId25"/>
    <p:sldId id="415" r:id="rId26"/>
    <p:sldId id="416" r:id="rId27"/>
    <p:sldId id="407" r:id="rId28"/>
    <p:sldId id="409" r:id="rId29"/>
    <p:sldId id="402" r:id="rId30"/>
  </p:sldIdLst>
  <p:sldSz cx="9144000" cy="6858000" type="screen4x3"/>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FC7"/>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4660"/>
  </p:normalViewPr>
  <p:slideViewPr>
    <p:cSldViewPr>
      <p:cViewPr varScale="1">
        <p:scale>
          <a:sx n="92" d="100"/>
          <a:sy n="92" d="100"/>
        </p:scale>
        <p:origin x="420" y="54"/>
      </p:cViewPr>
      <p:guideLst>
        <p:guide orient="horz" pos="2160"/>
        <p:guide pos="2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3076363" cy="511730"/>
          </a:xfrm>
          <a:prstGeom prst="rect">
            <a:avLst/>
          </a:prstGeom>
        </p:spPr>
        <p:txBody>
          <a:bodyPr vert="horz" lIns="96469" tIns="48235" rIns="96469" bIns="48235" rtlCol="0"/>
          <a:lstStyle>
            <a:lvl1pPr algn="l">
              <a:defRPr sz="1300"/>
            </a:lvl1pPr>
          </a:lstStyle>
          <a:p>
            <a:endParaRPr lang="zh-CN" altLang="en-US"/>
          </a:p>
        </p:txBody>
      </p:sp>
      <p:sp>
        <p:nvSpPr>
          <p:cNvPr id="3" name="日期占位符 2"/>
          <p:cNvSpPr>
            <a:spLocks noGrp="1"/>
          </p:cNvSpPr>
          <p:nvPr>
            <p:ph type="dt" idx="1"/>
          </p:nvPr>
        </p:nvSpPr>
        <p:spPr>
          <a:xfrm>
            <a:off x="4021294" y="1"/>
            <a:ext cx="3076363" cy="511730"/>
          </a:xfrm>
          <a:prstGeom prst="rect">
            <a:avLst/>
          </a:prstGeom>
        </p:spPr>
        <p:txBody>
          <a:bodyPr vert="horz" lIns="96469" tIns="48235" rIns="96469" bIns="48235" rtlCol="0"/>
          <a:lstStyle>
            <a:lvl1pPr algn="r">
              <a:defRPr sz="1300"/>
            </a:lvl1pPr>
          </a:lstStyle>
          <a:p>
            <a:fld id="{2F4627C1-5CA5-45DA-B4B4-6758D8BC146B}" type="datetimeFigureOut">
              <a:rPr lang="zh-CN" altLang="en-US" smtClean="0"/>
              <a:pPr/>
              <a:t>2016/12/15</a:t>
            </a:fld>
            <a:endParaRPr lang="zh-CN" altLang="en-US"/>
          </a:p>
        </p:txBody>
      </p:sp>
      <p:sp>
        <p:nvSpPr>
          <p:cNvPr id="4" name="幻灯片图像占位符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6469" tIns="48235" rIns="96469" bIns="48235" rtlCol="0" anchor="ctr"/>
          <a:lstStyle/>
          <a:p>
            <a:endParaRPr lang="zh-CN" altLang="en-US"/>
          </a:p>
        </p:txBody>
      </p:sp>
      <p:sp>
        <p:nvSpPr>
          <p:cNvPr id="5" name="备注占位符 4"/>
          <p:cNvSpPr>
            <a:spLocks noGrp="1"/>
          </p:cNvSpPr>
          <p:nvPr>
            <p:ph type="body" sz="quarter" idx="3"/>
          </p:nvPr>
        </p:nvSpPr>
        <p:spPr>
          <a:xfrm>
            <a:off x="709930" y="4861442"/>
            <a:ext cx="5679440" cy="4605576"/>
          </a:xfrm>
          <a:prstGeom prst="rect">
            <a:avLst/>
          </a:prstGeom>
        </p:spPr>
        <p:txBody>
          <a:bodyPr vert="horz" lIns="96469" tIns="48235" rIns="96469" bIns="4823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721107"/>
            <a:ext cx="3076363" cy="511730"/>
          </a:xfrm>
          <a:prstGeom prst="rect">
            <a:avLst/>
          </a:prstGeom>
        </p:spPr>
        <p:txBody>
          <a:bodyPr vert="horz" lIns="96469" tIns="48235" rIns="96469" bIns="48235"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1730"/>
          </a:xfrm>
          <a:prstGeom prst="rect">
            <a:avLst/>
          </a:prstGeom>
        </p:spPr>
        <p:txBody>
          <a:bodyPr vert="horz" lIns="96469" tIns="48235" rIns="96469" bIns="48235" rtlCol="0" anchor="b"/>
          <a:lstStyle>
            <a:lvl1pPr algn="r">
              <a:defRPr sz="1300"/>
            </a:lvl1pPr>
          </a:lstStyle>
          <a:p>
            <a:fld id="{7FDF7842-7A17-428E-9FBB-271E7597792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圆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圆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a:xfrm>
            <a:off x="6705600" y="4206240"/>
            <a:ext cx="960120" cy="457200"/>
          </a:xfrm>
        </p:spPr>
        <p:txBody>
          <a:bodyPr/>
          <a:lstStyle/>
          <a:p>
            <a:fld id="{60499107-192A-44D5-8336-3D201A10D43C}" type="datetime1">
              <a:rPr lang="zh-CN" altLang="en-US" smtClean="0"/>
              <a:pPr/>
              <a:t>2016/12/15</a:t>
            </a:fld>
            <a:endParaRPr lang="zh-CN" altLang="en-US"/>
          </a:p>
        </p:txBody>
      </p:sp>
      <p:sp>
        <p:nvSpPr>
          <p:cNvPr id="17" name="页脚占位符 16"/>
          <p:cNvSpPr>
            <a:spLocks noGrp="1"/>
          </p:cNvSpPr>
          <p:nvPr>
            <p:ph type="ftr" sz="quarter" idx="11"/>
          </p:nvPr>
        </p:nvSpPr>
        <p:spPr>
          <a:xfrm>
            <a:off x="5410200" y="4205288"/>
            <a:ext cx="1295400" cy="457200"/>
          </a:xfrm>
        </p:spPr>
        <p:txBody>
          <a:bodyPr/>
          <a:lstStyle/>
          <a:p>
            <a:endParaRPr lang="zh-CN" altLang="en-US"/>
          </a:p>
        </p:txBody>
      </p:sp>
      <p:sp>
        <p:nvSpPr>
          <p:cNvPr id="29" name="灯片编号占位符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024D1F14-1C9F-4A58-A81E-10835FDC1096}" type="datetime1">
              <a:rPr lang="zh-CN" altLang="en-US" smtClean="0"/>
              <a:pPr/>
              <a:t>2016/12/15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0D8CFB0B-F5ED-433E-8024-1AEE5592C56B}" type="datetime1">
              <a:rPr lang="zh-CN" altLang="en-US" smtClean="0"/>
              <a:pPr/>
              <a:t>2016/12/15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A411781F-785D-43D7-B235-DDD71F0DB941}" type="datetime1">
              <a:rPr lang="zh-CN" altLang="en-US" smtClean="0"/>
              <a:pPr/>
              <a:t>2016/12/15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p:txBody>
          <a:bodyPr/>
          <a:lstStyle/>
          <a:p>
            <a:fld id="{7BA22B84-98E0-44D4-B05E-EE8DC0FE7DCC}" type="datetime1">
              <a:rPr lang="zh-CN" altLang="en-US" smtClean="0"/>
              <a:pPr/>
              <a:t>2016/12/15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2331B6CC-C295-4B79-8528-635543952781}" type="datetime1">
              <a:rPr lang="zh-CN" altLang="en-US" smtClean="0"/>
              <a:pPr/>
              <a:t>2016/12/15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nchor="ctr"/>
          <a:lstStyle>
            <a:lvl1pPr>
              <a:defRPr sz="4000" b="0" i="0" cap="none" baseline="0"/>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26" name="日期占位符 25"/>
          <p:cNvSpPr>
            <a:spLocks noGrp="1"/>
          </p:cNvSpPr>
          <p:nvPr>
            <p:ph type="dt" sz="half" idx="10"/>
          </p:nvPr>
        </p:nvSpPr>
        <p:spPr/>
        <p:txBody>
          <a:bodyPr rtlCol="0"/>
          <a:lstStyle/>
          <a:p>
            <a:fld id="{A53D69A0-E53C-4E49-88D9-A4B7CFAE1A41}" type="datetime1">
              <a:rPr lang="zh-CN" altLang="en-US" smtClean="0"/>
              <a:pPr/>
              <a:t>2016/12/15</a:t>
            </a:fld>
            <a:endParaRPr lang="zh-CN" altLang="en-US"/>
          </a:p>
        </p:txBody>
      </p:sp>
      <p:sp>
        <p:nvSpPr>
          <p:cNvPr id="27" name="灯片编号占位符 26"/>
          <p:cNvSpPr>
            <a:spLocks noGrp="1"/>
          </p:cNvSpPr>
          <p:nvPr>
            <p:ph type="sldNum" sz="quarter" idx="11"/>
          </p:nvPr>
        </p:nvSpPr>
        <p:spPr/>
        <p:txBody>
          <a:bodyPr rtlCol="0"/>
          <a:lstStyle/>
          <a:p>
            <a:fld id="{0C913308-F349-4B6D-A68A-DD1791B4A57B}" type="slidenum">
              <a:rPr lang="zh-CN" altLang="en-US" smtClean="0"/>
              <a:pPr/>
              <a:t>‹#›</a:t>
            </a:fld>
            <a:endParaRPr lang="zh-CN" altLang="en-US"/>
          </a:p>
        </p:txBody>
      </p:sp>
      <p:sp>
        <p:nvSpPr>
          <p:cNvPr id="28" name="页脚占位符 2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CN" altLang="en-US"/>
              <a:t>单击此处编辑母版标题样式</a:t>
            </a:r>
            <a:endParaRPr kumimoji="0" lang="en-US"/>
          </a:p>
        </p:txBody>
      </p:sp>
      <p:sp>
        <p:nvSpPr>
          <p:cNvPr id="3" name="日期占位符 2"/>
          <p:cNvSpPr>
            <a:spLocks noGrp="1"/>
          </p:cNvSpPr>
          <p:nvPr>
            <p:ph type="dt" sz="half" idx="10"/>
          </p:nvPr>
        </p:nvSpPr>
        <p:spPr>
          <a:xfrm>
            <a:off x="6583680" y="612648"/>
            <a:ext cx="957264" cy="457200"/>
          </a:xfrm>
        </p:spPr>
        <p:txBody>
          <a:bodyPr/>
          <a:lstStyle/>
          <a:p>
            <a:fld id="{995EA173-7CF5-4A2B-88A7-0870890D00E0}" type="datetime1">
              <a:rPr lang="zh-CN" altLang="en-US" smtClean="0"/>
              <a:pPr/>
              <a:t>2016/12/15</a:t>
            </a:fld>
            <a:endParaRPr lang="zh-CN" altLang="en-US"/>
          </a:p>
        </p:txBody>
      </p:sp>
      <p:sp>
        <p:nvSpPr>
          <p:cNvPr id="4" name="页脚占位符 3"/>
          <p:cNvSpPr>
            <a:spLocks noGrp="1"/>
          </p:cNvSpPr>
          <p:nvPr>
            <p:ph type="ftr" sz="quarter" idx="11"/>
          </p:nvPr>
        </p:nvSpPr>
        <p:spPr>
          <a:xfrm>
            <a:off x="5257800" y="612648"/>
            <a:ext cx="1325880" cy="457200"/>
          </a:xfrm>
        </p:spPr>
        <p:txBody>
          <a:bodyPr/>
          <a:lstStyle/>
          <a:p>
            <a:endParaRPr lang="zh-CN" altLang="en-US"/>
          </a:p>
        </p:txBody>
      </p:sp>
      <p:sp>
        <p:nvSpPr>
          <p:cNvPr id="5" name="灯片编号占位符 4"/>
          <p:cNvSpPr>
            <a:spLocks noGrp="1"/>
          </p:cNvSpPr>
          <p:nvPr>
            <p:ph type="sldNum" sz="quarter" idx="12"/>
          </p:nvPr>
        </p:nvSpPr>
        <p:spPr>
          <a:xfrm>
            <a:off x="8174736" y="2272"/>
            <a:ext cx="762000" cy="365760"/>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2D84C5-7928-4C22-A364-8A1D97E5D151}" type="datetime1">
              <a:rPr lang="zh-CN" altLang="en-US" smtClean="0"/>
              <a:pPr/>
              <a:t>2016/12/15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02EA6C0-84DF-4E4C-AAE3-C51A06A9E9E0}" type="datetime1">
              <a:rPr lang="zh-CN" altLang="en-US" smtClean="0"/>
              <a:pPr/>
              <a:t>2016/12/15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CN" altLang="en-US"/>
              <a:t>单击图标添加图片</a:t>
            </a:r>
            <a:endParaRPr kumimoji="0" lang="en-US" dirty="0"/>
          </a:p>
        </p:txBody>
      </p:sp>
      <p:sp>
        <p:nvSpPr>
          <p:cNvPr id="4" name="文本占位符 3"/>
          <p:cNvSpPr>
            <a:spLocks noGrp="1"/>
          </p:cNvSpPr>
          <p:nvPr>
            <p:ph type="body" sz="half" idx="2"/>
          </p:nvPr>
        </p:nvSpPr>
        <p:spPr>
          <a:xfrm>
            <a:off x="6088443" y="3274308"/>
            <a:ext cx="2590800" cy="2516489"/>
          </a:xfrm>
        </p:spPr>
        <p:txBody>
          <a:bodyPr lIns="0" tIns="0" rIns="45720" anchor="t"/>
          <a:lstStyle>
            <a:lvl1pPr marL="0" indent="0">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p:txBody>
          <a:bodyPr/>
          <a:lstStyle/>
          <a:p>
            <a:fld id="{CD0F116C-BD90-457B-8AA9-349510860B48}" type="datetime1">
              <a:rPr lang="zh-CN" altLang="en-US" smtClean="0"/>
              <a:pPr/>
              <a:t>2016/12/15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圆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圆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标题占位符 21"/>
          <p:cNvSpPr>
            <a:spLocks noGrp="1"/>
          </p:cNvSpPr>
          <p:nvPr>
            <p:ph type="title"/>
          </p:nvPr>
        </p:nvSpPr>
        <p:spPr>
          <a:xfrm>
            <a:off x="457200" y="1143000"/>
            <a:ext cx="8229600" cy="1066800"/>
          </a:xfrm>
          <a:prstGeom prst="rect">
            <a:avLst/>
          </a:prstGeom>
        </p:spPr>
        <p:txBody>
          <a:bodyPr vert="horz" anchor="ctr">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4" name="日期占位符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67D703A-880E-4E43-BA51-7B92F15CEBA8}" type="datetime1">
              <a:rPr lang="zh-CN" altLang="en-US" smtClean="0"/>
              <a:pPr/>
              <a:t>2016/12/15</a:t>
            </a:fld>
            <a:endParaRPr lang="zh-CN" altLang="en-US"/>
          </a:p>
        </p:txBody>
      </p:sp>
      <p:sp>
        <p:nvSpPr>
          <p:cNvPr id="3" name="页脚占位符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CN" altLang="en-US"/>
          </a:p>
        </p:txBody>
      </p:sp>
      <p:sp>
        <p:nvSpPr>
          <p:cNvPr id="23" name="灯片编号占位符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5905"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495" indent="-247015"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90" indent="-219710"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830" indent="-201295"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90015"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90"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0100" y="642918"/>
            <a:ext cx="7056784" cy="1785950"/>
          </a:xfrm>
        </p:spPr>
        <p:txBody>
          <a:bodyPr>
            <a:normAutofit/>
          </a:bodyPr>
          <a:lstStyle/>
          <a:p>
            <a:pPr algn="ctr"/>
            <a:r>
              <a:rPr lang="en-US" altLang="zh-CN" sz="4800" b="1" dirty="0">
                <a:solidFill>
                  <a:schemeClr val="tx1"/>
                </a:solidFill>
                <a:latin typeface="华文楷体" pitchFamily="2" charset="-122"/>
                <a:ea typeface="华文楷体" pitchFamily="2" charset="-122"/>
              </a:rPr>
              <a:t>CBmold</a:t>
            </a:r>
            <a:r>
              <a:rPr lang="en-US" altLang="zh-CN" sz="4800" b="1" baseline="30000" dirty="0">
                <a:solidFill>
                  <a:schemeClr val="tx1"/>
                </a:solidFill>
                <a:latin typeface="华文楷体" pitchFamily="2" charset="-122"/>
                <a:ea typeface="华文楷体" pitchFamily="2" charset="-122"/>
              </a:rPr>
              <a:t>800 </a:t>
            </a:r>
            <a:r>
              <a:rPr lang="zh-CN" altLang="en-US" sz="4800" b="1" dirty="0">
                <a:solidFill>
                  <a:schemeClr val="tx1"/>
                </a:solidFill>
                <a:latin typeface="华文楷体" pitchFamily="2" charset="-122"/>
                <a:ea typeface="华文楷体" pitchFamily="2" charset="-122"/>
              </a:rPr>
              <a:t>控制技术在汽配行业中的应用优势</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a:t>
            </a:fld>
            <a:endParaRPr lang="zh-CN" altLang="en-US"/>
          </a:p>
        </p:txBody>
      </p:sp>
      <p:sp>
        <p:nvSpPr>
          <p:cNvPr id="9" name="标题 1"/>
          <p:cNvSpPr txBox="1"/>
          <p:nvPr/>
        </p:nvSpPr>
        <p:spPr>
          <a:xfrm>
            <a:off x="2285984" y="3000372"/>
            <a:ext cx="4714908" cy="857256"/>
          </a:xfrm>
          <a:prstGeom prst="rect">
            <a:avLst/>
          </a:prstGeom>
        </p:spPr>
        <p:txBody>
          <a:bodyPr vert="horz"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latinLnBrk="0" hangingPunct="1">
              <a:spcBef>
                <a:spcPct val="0"/>
              </a:spcBef>
              <a:spcAft>
                <a:spcPts val="0"/>
              </a:spcAft>
              <a:buClrTx/>
              <a:buSzTx/>
              <a:buFontTx/>
              <a:buNone/>
              <a:defRPr/>
            </a:pPr>
            <a:r>
              <a:rPr kumimoji="0" lang="zh-CN" altLang="en-US" sz="4400" b="1" i="0" u="none" strike="noStrike" kern="1200" normalizeH="0" baseline="0" noProof="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华文楷体" pitchFamily="2" charset="-122"/>
                <a:ea typeface="华文楷体" pitchFamily="2" charset="-122"/>
                <a:cs typeface="+mj-cs"/>
              </a:rPr>
              <a:t>智慧工厂的实践</a:t>
            </a:r>
            <a:r>
              <a:rPr kumimoji="0" lang="en-US" altLang="zh-CN" sz="4400" b="1" i="0" u="none" strike="noStrike" kern="1200" normalizeH="0" baseline="30000" noProof="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华文楷体" pitchFamily="2" charset="-122"/>
                <a:ea typeface="华文楷体" pitchFamily="2" charset="-122"/>
                <a:cs typeface="+mj-cs"/>
              </a:rPr>
              <a:t>+</a:t>
            </a:r>
            <a:endParaRPr kumimoji="0" lang="zh-CN" altLang="en-US" sz="4400" b="1" i="0" u="none" strike="noStrike" kern="1200" normalizeH="0" baseline="30000" noProof="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华文楷体" pitchFamily="2" charset="-122"/>
              <a:ea typeface="华文楷体" pitchFamily="2" charset="-122"/>
              <a:cs typeface="+mj-cs"/>
            </a:endParaRPr>
          </a:p>
        </p:txBody>
      </p:sp>
      <p:graphicFrame>
        <p:nvGraphicFramePr>
          <p:cNvPr id="25603" name="Object 3"/>
          <p:cNvGraphicFramePr>
            <a:graphicFrameLocks noChangeAspect="1"/>
          </p:cNvGraphicFramePr>
          <p:nvPr/>
        </p:nvGraphicFramePr>
        <p:xfrm>
          <a:off x="4357686" y="4071942"/>
          <a:ext cx="4580814" cy="2112235"/>
        </p:xfrm>
        <a:graphic>
          <a:graphicData uri="http://schemas.openxmlformats.org/presentationml/2006/ole">
            <mc:AlternateContent xmlns:mc="http://schemas.openxmlformats.org/markup-compatibility/2006">
              <mc:Choice xmlns:v="urn:schemas-microsoft-com:vml" Requires="v">
                <p:oleObj spid="_x0000_s1026" r:id="rId3" imgW="8448675" imgH="3895725" progId="PBrush">
                  <p:embed/>
                </p:oleObj>
              </mc:Choice>
              <mc:Fallback>
                <p:oleObj r:id="rId3" imgW="8448675" imgH="3895725" progId="PBrush">
                  <p:embed/>
                  <p:pic>
                    <p:nvPicPr>
                      <p:cNvPr id="0" name="Picture 1" descr="im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6" y="4071942"/>
                        <a:ext cx="4580814" cy="2112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5" cstate="print"/>
          <a:srcRect/>
          <a:stretch>
            <a:fillRect/>
          </a:stretch>
        </p:blipFill>
        <p:spPr bwMode="auto">
          <a:xfrm>
            <a:off x="539552" y="4098278"/>
            <a:ext cx="2376264" cy="206040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mj-ea"/>
              </a:rPr>
              <a:t>五、</a:t>
            </a:r>
            <a:r>
              <a:rPr lang="zh-CN" altLang="en-US" dirty="0">
                <a:latin typeface="+mj-ea"/>
              </a:rPr>
              <a:t>功能全面的中子设计</a:t>
            </a:r>
            <a:endParaRPr lang="zh-CN" altLang="en-US" b="1" dirty="0">
              <a:latin typeface="+mj-ea"/>
            </a:endParaRPr>
          </a:p>
        </p:txBody>
      </p:sp>
      <p:sp>
        <p:nvSpPr>
          <p:cNvPr id="6" name="内容占位符 5"/>
          <p:cNvSpPr>
            <a:spLocks noGrp="1"/>
          </p:cNvSpPr>
          <p:nvPr>
            <p:ph idx="1"/>
          </p:nvPr>
        </p:nvSpPr>
        <p:spPr>
          <a:xfrm>
            <a:off x="467544" y="2060848"/>
            <a:ext cx="8229600" cy="1296714"/>
          </a:xfrm>
        </p:spPr>
        <p:txBody>
          <a:bodyPr/>
          <a:lstStyle/>
          <a:p>
            <a:pPr marL="109855" indent="0">
              <a:buNone/>
            </a:pPr>
            <a:r>
              <a:rPr lang="zh-CN" altLang="en-US" dirty="0">
                <a:latin typeface="华文楷体" pitchFamily="2" charset="-122"/>
                <a:ea typeface="华文楷体" pitchFamily="2" charset="-122"/>
              </a:rPr>
              <a:t>程序标配</a:t>
            </a:r>
            <a:r>
              <a:rPr lang="en-US" altLang="zh-CN" dirty="0">
                <a:latin typeface="华文楷体" pitchFamily="2" charset="-122"/>
                <a:ea typeface="华文楷体" pitchFamily="2" charset="-122"/>
              </a:rPr>
              <a:t>8</a:t>
            </a:r>
            <a:r>
              <a:rPr lang="zh-CN" altLang="en-US" dirty="0">
                <a:latin typeface="华文楷体" pitchFamily="2" charset="-122"/>
                <a:ea typeface="华文楷体" pitchFamily="2" charset="-122"/>
              </a:rPr>
              <a:t>组抽芯（可扩展），有时间、数字反馈、脉冲三种动作模式</a:t>
            </a:r>
            <a:endParaRPr lang="en-US" altLang="zh-CN" dirty="0">
              <a:latin typeface="华文楷体" pitchFamily="2" charset="-122"/>
              <a:ea typeface="华文楷体" pitchFamily="2" charset="-122"/>
            </a:endParaRPr>
          </a:p>
          <a:p>
            <a:pPr marL="109855" indent="0">
              <a:buNone/>
            </a:pPr>
            <a:endParaRPr lang="en-US" altLang="zh-CN" dirty="0"/>
          </a:p>
          <a:p>
            <a:pPr marL="109855" indent="0">
              <a:buNone/>
            </a:pPr>
            <a:endParaRPr lang="en-US" altLang="zh-CN" dirty="0"/>
          </a:p>
        </p:txBody>
      </p:sp>
      <p:pic>
        <p:nvPicPr>
          <p:cNvPr id="5" name="图片 4" descr="6.bmp"/>
          <p:cNvPicPr>
            <a:picLocks noChangeAspect="1"/>
          </p:cNvPicPr>
          <p:nvPr/>
        </p:nvPicPr>
        <p:blipFill>
          <a:blip r:embed="rId2" cstate="print"/>
          <a:srcRect/>
          <a:stretch>
            <a:fillRect/>
          </a:stretch>
        </p:blipFill>
        <p:spPr>
          <a:xfrm>
            <a:off x="4500562" y="3500438"/>
            <a:ext cx="3390900" cy="1895475"/>
          </a:xfrm>
          <a:prstGeom prst="rect">
            <a:avLst/>
          </a:prstGeom>
        </p:spPr>
      </p:pic>
      <p:sp>
        <p:nvSpPr>
          <p:cNvPr id="8" name="灯片编号占位符 7"/>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714356"/>
            <a:ext cx="8229600" cy="1066800"/>
          </a:xfrm>
        </p:spPr>
        <p:txBody>
          <a:bodyPr/>
          <a:lstStyle/>
          <a:p>
            <a:r>
              <a:rPr lang="zh-CN" altLang="en-US" b="1" dirty="0">
                <a:latin typeface="+mj-ea"/>
              </a:rPr>
              <a:t>五、</a:t>
            </a:r>
            <a:r>
              <a:rPr lang="zh-CN" altLang="en-US" dirty="0">
                <a:latin typeface="+mj-ea"/>
              </a:rPr>
              <a:t>功能全面的中子设计</a:t>
            </a:r>
            <a:endParaRPr lang="zh-CN" altLang="en-US" b="1" dirty="0">
              <a:latin typeface="+mj-ea"/>
            </a:endParaRPr>
          </a:p>
        </p:txBody>
      </p:sp>
      <p:sp>
        <p:nvSpPr>
          <p:cNvPr id="6" name="内容占位符 5"/>
          <p:cNvSpPr>
            <a:spLocks noGrp="1"/>
          </p:cNvSpPr>
          <p:nvPr>
            <p:ph idx="1"/>
          </p:nvPr>
        </p:nvSpPr>
        <p:spPr>
          <a:xfrm>
            <a:off x="428596" y="1714488"/>
            <a:ext cx="8229600" cy="4082796"/>
          </a:xfrm>
        </p:spPr>
        <p:txBody>
          <a:bodyPr>
            <a:normAutofit/>
          </a:bodyPr>
          <a:lstStyle/>
          <a:p>
            <a:pPr marL="109855" indent="0">
              <a:buNone/>
            </a:pPr>
            <a:r>
              <a:rPr lang="zh-CN" altLang="en-US" dirty="0">
                <a:latin typeface="华文楷体" pitchFamily="2" charset="-122"/>
                <a:ea typeface="华文楷体" pitchFamily="2" charset="-122"/>
              </a:rPr>
              <a:t>具备多达</a:t>
            </a:r>
            <a:r>
              <a:rPr lang="en-US" altLang="zh-CN" dirty="0">
                <a:latin typeface="华文楷体" pitchFamily="2" charset="-122"/>
                <a:ea typeface="华文楷体" pitchFamily="2" charset="-122"/>
              </a:rPr>
              <a:t>20</a:t>
            </a:r>
            <a:r>
              <a:rPr lang="zh-CN" altLang="en-US" dirty="0">
                <a:latin typeface="华文楷体" pitchFamily="2" charset="-122"/>
                <a:ea typeface="华文楷体" pitchFamily="2" charset="-122"/>
              </a:rPr>
              <a:t>种的控制模式，配合优先级功能客户可根据自己需求轻松实现自由抽芯配置。</a:t>
            </a:r>
            <a:endParaRPr lang="en-US" altLang="zh-CN" dirty="0">
              <a:latin typeface="华文楷体" pitchFamily="2" charset="-122"/>
              <a:ea typeface="华文楷体" pitchFamily="2" charset="-122"/>
            </a:endParaRPr>
          </a:p>
          <a:p>
            <a:pPr marL="109855" indent="0">
              <a:buNone/>
            </a:pPr>
            <a:endParaRPr lang="en-US" altLang="zh-CN" dirty="0"/>
          </a:p>
        </p:txBody>
      </p:sp>
      <p:pic>
        <p:nvPicPr>
          <p:cNvPr id="7" name="图片 6" descr="7.bmp"/>
          <p:cNvPicPr>
            <a:picLocks noChangeAspect="1"/>
          </p:cNvPicPr>
          <p:nvPr/>
        </p:nvPicPr>
        <p:blipFill>
          <a:blip r:embed="rId2" cstate="print"/>
          <a:srcRect/>
          <a:stretch>
            <a:fillRect/>
          </a:stretch>
        </p:blipFill>
        <p:spPr>
          <a:xfrm>
            <a:off x="2000232" y="2857496"/>
            <a:ext cx="5286389" cy="3126843"/>
          </a:xfrm>
          <a:prstGeom prst="rect">
            <a:avLst/>
          </a:prstGeom>
        </p:spPr>
      </p:pic>
      <p:sp>
        <p:nvSpPr>
          <p:cNvPr id="9" name="灯片编号占位符 8"/>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28596" y="1000108"/>
            <a:ext cx="8229600" cy="4525963"/>
          </a:xfrm>
        </p:spPr>
        <p:txBody>
          <a:bodyPr/>
          <a:lstStyle/>
          <a:p>
            <a:pPr marL="109855" indent="0">
              <a:buNone/>
            </a:pPr>
            <a:r>
              <a:rPr lang="zh-CN" altLang="en-US" dirty="0">
                <a:latin typeface="+mn-ea"/>
              </a:rPr>
              <a:t>  不良工艺参数自动修正内部提前减速，刹车按位置平稳减速，保证目标位置准确。</a:t>
            </a:r>
            <a:endParaRPr lang="en-US" altLang="zh-CN" dirty="0">
              <a:latin typeface="+mn-ea"/>
            </a:endParaRPr>
          </a:p>
          <a:p>
            <a:pPr marL="109855" indent="0">
              <a:buNone/>
            </a:pPr>
            <a:r>
              <a:rPr lang="en-US" altLang="zh-CN" dirty="0">
                <a:latin typeface="+mn-ea"/>
              </a:rPr>
              <a:t>  </a:t>
            </a:r>
            <a:r>
              <a:rPr lang="zh-CN" altLang="en-US" dirty="0">
                <a:latin typeface="+mn-ea"/>
              </a:rPr>
              <a:t>最有利保护用户模具。</a:t>
            </a: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p:txBody>
      </p:sp>
      <p:pic>
        <p:nvPicPr>
          <p:cNvPr id="3" name="图片 2" descr="屏幕剪辑"/>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571868" y="3000372"/>
            <a:ext cx="5352058" cy="3000396"/>
          </a:xfrm>
          <a:prstGeom prst="rect">
            <a:avLst/>
          </a:prstGeom>
        </p:spPr>
      </p:pic>
      <p:sp>
        <p:nvSpPr>
          <p:cNvPr id="7" name="TextBox 6"/>
          <p:cNvSpPr txBox="1"/>
          <p:nvPr/>
        </p:nvSpPr>
        <p:spPr>
          <a:xfrm>
            <a:off x="785786" y="3143248"/>
            <a:ext cx="2448272" cy="1384995"/>
          </a:xfrm>
          <a:prstGeom prst="rect">
            <a:avLst/>
          </a:prstGeom>
          <a:noFill/>
        </p:spPr>
        <p:txBody>
          <a:bodyPr wrap="square" rtlCol="0">
            <a:spAutoFit/>
          </a:bodyPr>
          <a:lstStyle/>
          <a:p>
            <a:r>
              <a:rPr lang="zh-CN" altLang="en-US" sz="2800" dirty="0">
                <a:latin typeface="+mn-ea"/>
              </a:rPr>
              <a:t>保证开模终止位置在</a:t>
            </a:r>
            <a:r>
              <a:rPr lang="en-US" altLang="zh-CN" sz="2800" dirty="0">
                <a:latin typeface="+mn-ea"/>
              </a:rPr>
              <a:t>400mm</a:t>
            </a:r>
            <a:r>
              <a:rPr lang="zh-CN" altLang="en-US" sz="2800" dirty="0">
                <a:latin typeface="+mn-ea"/>
              </a:rPr>
              <a:t>附近</a:t>
            </a:r>
          </a:p>
        </p:txBody>
      </p:sp>
      <p:cxnSp>
        <p:nvCxnSpPr>
          <p:cNvPr id="10" name="直接箭头连接符 9"/>
          <p:cNvCxnSpPr/>
          <p:nvPr/>
        </p:nvCxnSpPr>
        <p:spPr>
          <a:xfrm>
            <a:off x="2857488" y="4071942"/>
            <a:ext cx="1071570" cy="714380"/>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57158" y="5214950"/>
            <a:ext cx="2448272" cy="954107"/>
          </a:xfrm>
          <a:prstGeom prst="rect">
            <a:avLst/>
          </a:prstGeom>
          <a:noFill/>
        </p:spPr>
        <p:txBody>
          <a:bodyPr wrap="square" rtlCol="0">
            <a:spAutoFit/>
          </a:bodyPr>
          <a:lstStyle/>
          <a:p>
            <a:r>
              <a:rPr lang="zh-CN" altLang="en-US" sz="2800" dirty="0">
                <a:latin typeface="+mn-ea"/>
              </a:rPr>
              <a:t>错误的工艺参数设置</a:t>
            </a:r>
          </a:p>
        </p:txBody>
      </p:sp>
      <p:cxnSp>
        <p:nvCxnSpPr>
          <p:cNvPr id="14" name="直接箭头连接符 13"/>
          <p:cNvCxnSpPr/>
          <p:nvPr/>
        </p:nvCxnSpPr>
        <p:spPr>
          <a:xfrm flipV="1">
            <a:off x="2571736" y="5143512"/>
            <a:ext cx="1357322" cy="571504"/>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9" name="灯片编号占位符 8"/>
          <p:cNvSpPr>
            <a:spLocks noGrp="1"/>
          </p:cNvSpPr>
          <p:nvPr>
            <p:ph type="sldNum" sz="quarter" idx="12"/>
          </p:nvPr>
        </p:nvSpPr>
        <p:spPr/>
        <p:txBody>
          <a:bodyPr/>
          <a:lstStyle/>
          <a:p>
            <a:fld id="{92CA328B-B916-4462-B75D-AE3D8C4AD995}" type="slidenum">
              <a:rPr lang="zh-CN" altLang="en-US" smtClean="0"/>
              <a:pPr/>
              <a:t>12</a:t>
            </a:fld>
            <a:endParaRPr lang="zh-CN" altLang="en-US"/>
          </a:p>
        </p:txBody>
      </p:sp>
      <p:sp>
        <p:nvSpPr>
          <p:cNvPr id="12" name="标题 3"/>
          <p:cNvSpPr>
            <a:spLocks noGrp="1"/>
          </p:cNvSpPr>
          <p:nvPr>
            <p:ph type="title"/>
          </p:nvPr>
        </p:nvSpPr>
        <p:spPr>
          <a:xfrm>
            <a:off x="428596" y="-142900"/>
            <a:ext cx="8229600" cy="1066800"/>
          </a:xfrm>
        </p:spPr>
        <p:txBody>
          <a:bodyPr>
            <a:normAutofit/>
          </a:bodyPr>
          <a:lstStyle/>
          <a:p>
            <a:r>
              <a:rPr lang="zh-CN" altLang="en-US" sz="2400" b="1" dirty="0">
                <a:latin typeface="+mj-ea"/>
              </a:rPr>
              <a:t>六、智能学习和防错（智能化）</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5" name="TextBox 4"/>
          <p:cNvSpPr txBox="1"/>
          <p:nvPr/>
        </p:nvSpPr>
        <p:spPr>
          <a:xfrm>
            <a:off x="3347864" y="188640"/>
            <a:ext cx="2839239" cy="400110"/>
          </a:xfrm>
          <a:prstGeom prst="rect">
            <a:avLst/>
          </a:prstGeom>
          <a:noFill/>
        </p:spPr>
        <p:txBody>
          <a:bodyPr wrap="none" rtlCol="0">
            <a:spAutoFit/>
          </a:bodyPr>
          <a:lstStyle/>
          <a:p>
            <a:r>
              <a:rPr lang="zh-CN" altLang="en-US" sz="2000" b="1" dirty="0"/>
              <a:t>智能化</a:t>
            </a:r>
            <a:r>
              <a:rPr lang="en-US" altLang="zh-CN" sz="2000" b="1" dirty="0"/>
              <a:t>BCD</a:t>
            </a:r>
            <a:r>
              <a:rPr lang="zh-CN" altLang="en-US" sz="2000" b="1" dirty="0"/>
              <a:t>码协议接口</a:t>
            </a:r>
            <a:endParaRPr lang="en-US" altLang="zh-CN" sz="2000" b="1" dirty="0"/>
          </a:p>
        </p:txBody>
      </p:sp>
      <p:sp>
        <p:nvSpPr>
          <p:cNvPr id="6" name="TextBox 5"/>
          <p:cNvSpPr txBox="1"/>
          <p:nvPr/>
        </p:nvSpPr>
        <p:spPr>
          <a:xfrm>
            <a:off x="500034" y="785794"/>
            <a:ext cx="4713150" cy="369332"/>
          </a:xfrm>
          <a:prstGeom prst="rect">
            <a:avLst/>
          </a:prstGeom>
          <a:noFill/>
        </p:spPr>
        <p:txBody>
          <a:bodyPr wrap="none" rtlCol="0">
            <a:spAutoFit/>
          </a:bodyPr>
          <a:lstStyle/>
          <a:p>
            <a:r>
              <a:rPr lang="en-US" altLang="zh-CN" dirty="0"/>
              <a:t>BCD</a:t>
            </a:r>
            <a:r>
              <a:rPr lang="zh-CN" altLang="en-US" dirty="0"/>
              <a:t>码界面：实时显示、检测、传输</a:t>
            </a:r>
            <a:r>
              <a:rPr lang="en-US" altLang="zh-CN" dirty="0"/>
              <a:t>BCD</a:t>
            </a:r>
            <a:r>
              <a:rPr lang="zh-CN" altLang="en-US" dirty="0"/>
              <a:t>码。 </a:t>
            </a:r>
            <a:endParaRPr lang="en-US" altLang="zh-CN" dirty="0"/>
          </a:p>
        </p:txBody>
      </p:sp>
      <p:pic>
        <p:nvPicPr>
          <p:cNvPr id="7" name="Picture 2"/>
          <p:cNvPicPr>
            <a:picLocks noChangeAspect="1" noChangeArrowheads="1"/>
          </p:cNvPicPr>
          <p:nvPr/>
        </p:nvPicPr>
        <p:blipFill>
          <a:blip r:embed="rId2" cstate="print"/>
          <a:srcRect/>
          <a:stretch>
            <a:fillRect/>
          </a:stretch>
        </p:blipFill>
        <p:spPr bwMode="auto">
          <a:xfrm>
            <a:off x="1785918" y="1142984"/>
            <a:ext cx="5143536" cy="3546226"/>
          </a:xfrm>
          <a:prstGeom prst="rect">
            <a:avLst/>
          </a:prstGeom>
          <a:noFill/>
          <a:ln w="9525">
            <a:noFill/>
            <a:miter lim="800000"/>
            <a:headEnd/>
            <a:tailEnd/>
          </a:ln>
          <a:effectLst/>
        </p:spPr>
      </p:pic>
      <p:sp>
        <p:nvSpPr>
          <p:cNvPr id="8" name="矩形 7"/>
          <p:cNvSpPr/>
          <p:nvPr/>
        </p:nvSpPr>
        <p:spPr>
          <a:xfrm>
            <a:off x="500034" y="4643446"/>
            <a:ext cx="8643966" cy="1477328"/>
          </a:xfrm>
          <a:prstGeom prst="rect">
            <a:avLst/>
          </a:prstGeom>
        </p:spPr>
        <p:txBody>
          <a:bodyPr wrap="square">
            <a:spAutoFit/>
          </a:bodyPr>
          <a:lstStyle/>
          <a:p>
            <a:r>
              <a:rPr lang="en-US" altLang="zh-CN" dirty="0"/>
              <a:t>1. </a:t>
            </a:r>
            <a:r>
              <a:rPr lang="zh-CN" altLang="en-US" dirty="0"/>
              <a:t>可通过选择框“使用</a:t>
            </a:r>
            <a:r>
              <a:rPr lang="en-US" altLang="zh-CN" dirty="0"/>
              <a:t>BCD</a:t>
            </a:r>
            <a:r>
              <a:rPr lang="zh-CN" altLang="en-US" dirty="0"/>
              <a:t>码校验功    能”打开或者关闭该功能。 </a:t>
            </a:r>
          </a:p>
          <a:p>
            <a:r>
              <a:rPr lang="en-US" altLang="zh-CN" dirty="0"/>
              <a:t>2. </a:t>
            </a:r>
            <a:r>
              <a:rPr lang="zh-CN" altLang="en-US" dirty="0"/>
              <a:t>页面实时显示各个输入点和输出点的状态（输入点绿色显示，输出点红色显示）。 </a:t>
            </a:r>
          </a:p>
          <a:p>
            <a:r>
              <a:rPr lang="en-US" altLang="zh-CN" dirty="0"/>
              <a:t>3. </a:t>
            </a:r>
            <a:r>
              <a:rPr lang="zh-CN" altLang="en-US" dirty="0"/>
              <a:t>可显示</a:t>
            </a:r>
            <a:r>
              <a:rPr lang="en-US" altLang="zh-CN" dirty="0"/>
              <a:t>BCD</a:t>
            </a:r>
            <a:r>
              <a:rPr lang="zh-CN" altLang="en-US" dirty="0"/>
              <a:t>码值（客户提供编码规则）。 </a:t>
            </a:r>
          </a:p>
          <a:p>
            <a:r>
              <a:rPr lang="en-US" altLang="zh-CN" dirty="0"/>
              <a:t>4. </a:t>
            </a:r>
            <a:r>
              <a:rPr lang="zh-CN" altLang="en-US" dirty="0"/>
              <a:t>实时读取及传输</a:t>
            </a:r>
            <a:r>
              <a:rPr lang="en-US" altLang="zh-CN" dirty="0"/>
              <a:t>BCD</a:t>
            </a:r>
            <a:r>
              <a:rPr lang="zh-CN" altLang="en-US" dirty="0"/>
              <a:t>码。 </a:t>
            </a:r>
          </a:p>
          <a:p>
            <a:r>
              <a:rPr lang="en-US" altLang="zh-CN" dirty="0"/>
              <a:t>5. </a:t>
            </a:r>
            <a:r>
              <a:rPr lang="zh-CN" altLang="en-US" dirty="0"/>
              <a:t>当</a:t>
            </a:r>
            <a:r>
              <a:rPr lang="en-US" altLang="zh-CN" dirty="0"/>
              <a:t>BCD</a:t>
            </a:r>
            <a:r>
              <a:rPr lang="zh-CN" altLang="en-US" dirty="0"/>
              <a:t>码不一致时，机器不能进入全自动模式，夹具编码不符时仅可执行半自动。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785794"/>
            <a:ext cx="8229600" cy="1066800"/>
          </a:xfrm>
        </p:spPr>
        <p:txBody>
          <a:bodyPr>
            <a:normAutofit fontScale="90000"/>
          </a:bodyPr>
          <a:lstStyle/>
          <a:p>
            <a:r>
              <a:rPr lang="zh-CN" altLang="en-US" b="1" dirty="0">
                <a:latin typeface="+mj-ea"/>
              </a:rPr>
              <a:t>七、</a:t>
            </a:r>
            <a:r>
              <a:rPr lang="zh-CN" altLang="en-US" dirty="0">
                <a:latin typeface="华文楷体" pitchFamily="2" charset="-122"/>
                <a:ea typeface="华文楷体" pitchFamily="2" charset="-122"/>
              </a:rPr>
              <a:t>支持所有主流通讯方式，方便用户进行智能化工厂建设</a:t>
            </a:r>
            <a:endParaRPr lang="zh-CN" altLang="en-US" b="1" dirty="0">
              <a:latin typeface="+mj-ea"/>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14</a:t>
            </a:fld>
            <a:endParaRPr lang="zh-CN" alt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1032241" y="1857375"/>
            <a:ext cx="7022368" cy="43243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785794"/>
            <a:ext cx="8229600" cy="1066800"/>
          </a:xfrm>
        </p:spPr>
        <p:txBody>
          <a:bodyPr>
            <a:normAutofit fontScale="90000"/>
          </a:bodyPr>
          <a:lstStyle/>
          <a:p>
            <a:r>
              <a:rPr lang="zh-CN" altLang="en-US" b="1" dirty="0">
                <a:latin typeface="+mj-ea"/>
              </a:rPr>
              <a:t>七、</a:t>
            </a:r>
            <a:r>
              <a:rPr lang="zh-CN" altLang="en-US" dirty="0">
                <a:latin typeface="华文楷体" pitchFamily="2" charset="-122"/>
                <a:ea typeface="华文楷体" pitchFamily="2" charset="-122"/>
              </a:rPr>
              <a:t>支持所有主流通讯方式，方便用户进行智能化工厂建设</a:t>
            </a:r>
            <a:endParaRPr lang="zh-CN" altLang="en-US" b="1" dirty="0">
              <a:latin typeface="+mj-ea"/>
            </a:endParaRPr>
          </a:p>
        </p:txBody>
      </p:sp>
      <p:sp>
        <p:nvSpPr>
          <p:cNvPr id="6" name="内容占位符 5"/>
          <p:cNvSpPr>
            <a:spLocks noGrp="1"/>
          </p:cNvSpPr>
          <p:nvPr>
            <p:ph idx="1"/>
          </p:nvPr>
        </p:nvSpPr>
        <p:spPr>
          <a:xfrm>
            <a:off x="428596" y="2285992"/>
            <a:ext cx="8229600" cy="3896484"/>
          </a:xfrm>
        </p:spPr>
        <p:txBody>
          <a:bodyPr/>
          <a:lstStyle/>
          <a:p>
            <a:pPr eaLnBrk="0" hangingPunct="0">
              <a:spcBef>
                <a:spcPts val="1200"/>
              </a:spcBef>
              <a:buNone/>
              <a:defRPr/>
            </a:pPr>
            <a:r>
              <a:rPr lang="en-US" altLang="zh-CN" dirty="0">
                <a:latin typeface="华文楷体" pitchFamily="2" charset="-122"/>
                <a:ea typeface="华文楷体" pitchFamily="2" charset="-122"/>
              </a:rPr>
              <a:t>1</a:t>
            </a:r>
            <a:r>
              <a:rPr lang="zh-CN" altLang="en-US" dirty="0">
                <a:latin typeface="华文楷体" pitchFamily="2" charset="-122"/>
                <a:ea typeface="华文楷体" pitchFamily="2" charset="-122"/>
              </a:rPr>
              <a:t>、</a:t>
            </a:r>
            <a:r>
              <a:rPr lang="en-US" dirty="0">
                <a:latin typeface="华文楷体" pitchFamily="2" charset="-122"/>
                <a:ea typeface="华文楷体" pitchFamily="2" charset="-122"/>
              </a:rPr>
              <a:t> </a:t>
            </a:r>
            <a:r>
              <a:rPr lang="en-US" dirty="0" err="1">
                <a:latin typeface="华文楷体" pitchFamily="2" charset="-122"/>
                <a:ea typeface="华文楷体" pitchFamily="2" charset="-122"/>
              </a:rPr>
              <a:t>Lightbus</a:t>
            </a:r>
            <a:r>
              <a:rPr lang="en-US" dirty="0">
                <a:latin typeface="华文楷体" pitchFamily="2" charset="-122"/>
                <a:ea typeface="华文楷体" pitchFamily="2" charset="-122"/>
              </a:rPr>
              <a:t>, </a:t>
            </a:r>
            <a:r>
              <a:rPr lang="en-US" dirty="0" err="1">
                <a:latin typeface="华文楷体" pitchFamily="2" charset="-122"/>
                <a:ea typeface="华文楷体" pitchFamily="2" charset="-122"/>
              </a:rPr>
              <a:t>Profibus</a:t>
            </a:r>
            <a:r>
              <a:rPr lang="en-US" dirty="0">
                <a:latin typeface="华文楷体" pitchFamily="2" charset="-122"/>
                <a:ea typeface="华文楷体" pitchFamily="2" charset="-122"/>
              </a:rPr>
              <a:t>, CAN, </a:t>
            </a:r>
            <a:r>
              <a:rPr lang="en-US" dirty="0" err="1">
                <a:latin typeface="华文楷体" pitchFamily="2" charset="-122"/>
                <a:ea typeface="华文楷体" pitchFamily="2" charset="-122"/>
              </a:rPr>
              <a:t>InterBus</a:t>
            </a:r>
            <a:r>
              <a:rPr lang="en-US" dirty="0">
                <a:latin typeface="华文楷体" pitchFamily="2" charset="-122"/>
                <a:ea typeface="华文楷体" pitchFamily="2" charset="-122"/>
              </a:rPr>
              <a:t>, </a:t>
            </a:r>
            <a:r>
              <a:rPr lang="en-US" dirty="0" err="1">
                <a:latin typeface="华文楷体" pitchFamily="2" charset="-122"/>
                <a:ea typeface="华文楷体" pitchFamily="2" charset="-122"/>
              </a:rPr>
              <a:t>DeviceNet</a:t>
            </a:r>
            <a:r>
              <a:rPr lang="en-US" dirty="0">
                <a:latin typeface="华文楷体" pitchFamily="2" charset="-122"/>
                <a:ea typeface="华文楷体" pitchFamily="2" charset="-122"/>
              </a:rPr>
              <a:t>, </a:t>
            </a:r>
            <a:r>
              <a:rPr lang="en-US" dirty="0" err="1">
                <a:latin typeface="华文楷体" pitchFamily="2" charset="-122"/>
                <a:ea typeface="华文楷体" pitchFamily="2" charset="-122"/>
              </a:rPr>
              <a:t>Modbus</a:t>
            </a:r>
            <a:r>
              <a:rPr lang="en-US" dirty="0">
                <a:latin typeface="华文楷体" pitchFamily="2" charset="-122"/>
                <a:ea typeface="华文楷体" pitchFamily="2" charset="-122"/>
              </a:rPr>
              <a:t>, </a:t>
            </a:r>
            <a:r>
              <a:rPr lang="en-US" dirty="0" err="1">
                <a:latin typeface="华文楷体" pitchFamily="2" charset="-122"/>
                <a:ea typeface="华文楷体" pitchFamily="2" charset="-122"/>
              </a:rPr>
              <a:t>USB，ControlNet</a:t>
            </a:r>
            <a:r>
              <a:rPr lang="en-US" dirty="0">
                <a:latin typeface="华文楷体" pitchFamily="2" charset="-122"/>
                <a:ea typeface="华文楷体" pitchFamily="2" charset="-122"/>
              </a:rPr>
              <a:t>, SERCOS, Ethernet </a:t>
            </a:r>
            <a:r>
              <a:rPr lang="zh-CN" altLang="en-US" dirty="0">
                <a:latin typeface="华文楷体" pitchFamily="2" charset="-122"/>
                <a:ea typeface="华文楷体" pitchFamily="2" charset="-122"/>
              </a:rPr>
              <a:t>等多种现场总线。</a:t>
            </a:r>
            <a:r>
              <a:rPr lang="en-US" altLang="zh-CN" dirty="0">
                <a:latin typeface="华文楷体" pitchFamily="2" charset="-122"/>
                <a:ea typeface="华文楷体" pitchFamily="2" charset="-122"/>
              </a:rPr>
              <a:t>CBmold</a:t>
            </a:r>
            <a:r>
              <a:rPr lang="en-US" altLang="zh-CN" baseline="30000" dirty="0">
                <a:latin typeface="华文楷体" pitchFamily="2" charset="-122"/>
                <a:ea typeface="华文楷体" pitchFamily="2" charset="-122"/>
              </a:rPr>
              <a:t>800</a:t>
            </a:r>
            <a:r>
              <a:rPr lang="zh-CN" altLang="en-US" dirty="0">
                <a:latin typeface="华文楷体" pitchFamily="2" charset="-122"/>
                <a:ea typeface="华文楷体" pitchFamily="2" charset="-122"/>
              </a:rPr>
              <a:t>控制系统可通过多种现场总线技术对注塑机与各种同样具备现场总线技术的外围设备的数据进行整合，形成数据包，在通过</a:t>
            </a:r>
            <a:r>
              <a:rPr lang="en-US" altLang="zh-CN" dirty="0">
                <a:latin typeface="华文楷体" pitchFamily="2" charset="-122"/>
                <a:ea typeface="华文楷体" pitchFamily="2" charset="-122"/>
              </a:rPr>
              <a:t>ADS</a:t>
            </a:r>
            <a:r>
              <a:rPr lang="zh-CN" altLang="en-US" dirty="0">
                <a:latin typeface="华文楷体" pitchFamily="2" charset="-122"/>
                <a:ea typeface="华文楷体" pitchFamily="2" charset="-122"/>
              </a:rPr>
              <a:t>通讯传送到指定设备。</a:t>
            </a:r>
            <a:endParaRPr lang="en-US" altLang="zh-CN" dirty="0">
              <a:latin typeface="华文楷体" pitchFamily="2" charset="-122"/>
              <a:ea typeface="华文楷体" pitchFamily="2" charset="-122"/>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p>
          <a:p>
            <a:pPr marL="109855" indent="0">
              <a:buNone/>
            </a:pPr>
            <a:endParaRPr lang="en-US" altLang="zh-CN" dirty="0"/>
          </a:p>
          <a:p>
            <a:pPr marL="109855" indent="0">
              <a:buNone/>
            </a:pPr>
            <a:endParaRPr lang="en-US" altLang="zh-CN"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785794"/>
            <a:ext cx="8229600" cy="1066800"/>
          </a:xfrm>
        </p:spPr>
        <p:txBody>
          <a:bodyPr>
            <a:normAutofit fontScale="90000"/>
          </a:bodyPr>
          <a:lstStyle/>
          <a:p>
            <a:r>
              <a:rPr lang="zh-CN" altLang="en-US" b="1" dirty="0">
                <a:latin typeface="+mj-ea"/>
              </a:rPr>
              <a:t>七、</a:t>
            </a:r>
            <a:r>
              <a:rPr lang="zh-CN" altLang="en-US" dirty="0">
                <a:latin typeface="华文楷体" pitchFamily="2" charset="-122"/>
                <a:ea typeface="华文楷体" pitchFamily="2" charset="-122"/>
              </a:rPr>
              <a:t>支持所有主流通讯方式，方便用户进行智能化工厂建设</a:t>
            </a:r>
            <a:endParaRPr lang="zh-CN" altLang="en-US" b="1" dirty="0">
              <a:latin typeface="+mj-ea"/>
            </a:endParaRPr>
          </a:p>
        </p:txBody>
      </p:sp>
      <p:sp>
        <p:nvSpPr>
          <p:cNvPr id="6" name="内容占位符 5"/>
          <p:cNvSpPr>
            <a:spLocks noGrp="1"/>
          </p:cNvSpPr>
          <p:nvPr>
            <p:ph idx="1"/>
          </p:nvPr>
        </p:nvSpPr>
        <p:spPr>
          <a:xfrm>
            <a:off x="428596" y="2285992"/>
            <a:ext cx="8229600" cy="3896484"/>
          </a:xfrm>
        </p:spPr>
        <p:txBody>
          <a:bodyPr/>
          <a:lstStyle/>
          <a:p>
            <a:r>
              <a:rPr lang="en-US" altLang="zh-CN" dirty="0">
                <a:latin typeface="华文楷体" pitchFamily="2" charset="-122"/>
                <a:ea typeface="华文楷体" pitchFamily="2" charset="-122"/>
              </a:rPr>
              <a:t>2</a:t>
            </a:r>
            <a:r>
              <a:rPr lang="zh-CN" altLang="en-US" dirty="0">
                <a:latin typeface="华文楷体" pitchFamily="2" charset="-122"/>
                <a:ea typeface="华文楷体" pitchFamily="2" charset="-122"/>
              </a:rPr>
              <a:t>、</a:t>
            </a:r>
            <a:r>
              <a:rPr lang="en-US" altLang="zh-CN" dirty="0">
                <a:latin typeface="华文楷体" pitchFamily="2" charset="-122"/>
                <a:ea typeface="华文楷体" pitchFamily="2" charset="-122"/>
              </a:rPr>
              <a:t> ADS </a:t>
            </a:r>
            <a:r>
              <a:rPr lang="zh-CN" altLang="en-US" dirty="0">
                <a:latin typeface="华文楷体" pitchFamily="2" charset="-122"/>
                <a:ea typeface="华文楷体" pitchFamily="2" charset="-122"/>
              </a:rPr>
              <a:t>通讯是</a:t>
            </a:r>
            <a:r>
              <a:rPr lang="en-US" altLang="zh-CN" dirty="0" err="1">
                <a:latin typeface="华文楷体" pitchFamily="2" charset="-122"/>
                <a:ea typeface="华文楷体" pitchFamily="2" charset="-122"/>
              </a:rPr>
              <a:t>TwinCAT</a:t>
            </a: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控制器与外部设备的一种通讯方式，其对象可以是</a:t>
            </a:r>
            <a:r>
              <a:rPr lang="en-US" altLang="zh-CN" dirty="0" err="1">
                <a:latin typeface="华文楷体" pitchFamily="2" charset="-122"/>
                <a:ea typeface="华文楷体" pitchFamily="2" charset="-122"/>
              </a:rPr>
              <a:t>TwinCAT</a:t>
            </a: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控制器，也可以是</a:t>
            </a:r>
            <a:r>
              <a:rPr lang="en-US" altLang="zh-CN" dirty="0">
                <a:latin typeface="华文楷体" pitchFamily="2" charset="-122"/>
                <a:ea typeface="华文楷体" pitchFamily="2" charset="-122"/>
              </a:rPr>
              <a:t>VB</a:t>
            </a:r>
            <a:r>
              <a:rPr lang="zh-CN" altLang="en-US" dirty="0">
                <a:latin typeface="华文楷体" pitchFamily="2" charset="-122"/>
                <a:ea typeface="华文楷体" pitchFamily="2" charset="-122"/>
              </a:rPr>
              <a:t>、</a:t>
            </a:r>
            <a:r>
              <a:rPr lang="en-US" altLang="zh-CN" dirty="0">
                <a:latin typeface="华文楷体" pitchFamily="2" charset="-122"/>
                <a:ea typeface="华文楷体" pitchFamily="2" charset="-122"/>
              </a:rPr>
              <a:t>VC</a:t>
            </a:r>
            <a:r>
              <a:rPr lang="zh-CN" altLang="en-US" dirty="0">
                <a:latin typeface="华文楷体" pitchFamily="2" charset="-122"/>
                <a:ea typeface="华文楷体" pitchFamily="2" charset="-122"/>
              </a:rPr>
              <a:t>、</a:t>
            </a:r>
            <a:r>
              <a:rPr lang="en-US" altLang="zh-CN" dirty="0" err="1">
                <a:latin typeface="华文楷体" pitchFamily="2" charset="-122"/>
                <a:ea typeface="华文楷体" pitchFamily="2" charset="-122"/>
              </a:rPr>
              <a:t>DotNet</a:t>
            </a:r>
            <a:r>
              <a:rPr lang="zh-CN" altLang="en-US" dirty="0">
                <a:latin typeface="华文楷体" pitchFamily="2" charset="-122"/>
                <a:ea typeface="华文楷体" pitchFamily="2" charset="-122"/>
              </a:rPr>
              <a:t>、</a:t>
            </a:r>
            <a:r>
              <a:rPr lang="en-US" altLang="zh-CN" dirty="0">
                <a:latin typeface="华文楷体" pitchFamily="2" charset="-122"/>
                <a:ea typeface="华文楷体" pitchFamily="2" charset="-122"/>
              </a:rPr>
              <a:t>Java </a:t>
            </a:r>
            <a:r>
              <a:rPr lang="zh-CN" altLang="en-US" dirty="0">
                <a:latin typeface="华文楷体" pitchFamily="2" charset="-122"/>
                <a:ea typeface="华文楷体" pitchFamily="2" charset="-122"/>
              </a:rPr>
              <a:t>等高级语言应用程序。通过</a:t>
            </a:r>
            <a:r>
              <a:rPr lang="en-US" altLang="zh-CN" dirty="0">
                <a:latin typeface="华文楷体" pitchFamily="2" charset="-122"/>
                <a:ea typeface="华文楷体" pitchFamily="2" charset="-122"/>
              </a:rPr>
              <a:t>ADS</a:t>
            </a:r>
            <a:r>
              <a:rPr lang="zh-CN" altLang="en-US" dirty="0">
                <a:latin typeface="华文楷体" pitchFamily="2" charset="-122"/>
                <a:ea typeface="华文楷体" pitchFamily="2" charset="-122"/>
              </a:rPr>
              <a:t>通讯，</a:t>
            </a:r>
            <a:r>
              <a:rPr lang="en-US" altLang="zh-CN" dirty="0">
                <a:latin typeface="华文楷体" pitchFamily="2" charset="-122"/>
                <a:ea typeface="华文楷体" pitchFamily="2" charset="-122"/>
              </a:rPr>
              <a:t> CBmold</a:t>
            </a:r>
            <a:r>
              <a:rPr lang="en-US" altLang="zh-CN" baseline="30000" dirty="0">
                <a:latin typeface="华文楷体" pitchFamily="2" charset="-122"/>
                <a:ea typeface="华文楷体" pitchFamily="2" charset="-122"/>
              </a:rPr>
              <a:t>800</a:t>
            </a:r>
            <a:r>
              <a:rPr lang="zh-CN" altLang="en-US" dirty="0">
                <a:latin typeface="华文楷体" pitchFamily="2" charset="-122"/>
                <a:ea typeface="华文楷体" pitchFamily="2" charset="-122"/>
              </a:rPr>
              <a:t>控制系统可与</a:t>
            </a:r>
            <a:r>
              <a:rPr lang="en-US" altLang="zh-CN" dirty="0">
                <a:latin typeface="华文楷体" pitchFamily="2" charset="-122"/>
                <a:ea typeface="华文楷体" pitchFamily="2" charset="-122"/>
              </a:rPr>
              <a:t>MES</a:t>
            </a:r>
            <a:r>
              <a:rPr lang="zh-CN" altLang="en-US" dirty="0">
                <a:latin typeface="华文楷体" pitchFamily="2" charset="-122"/>
                <a:ea typeface="华文楷体" pitchFamily="2" charset="-122"/>
              </a:rPr>
              <a:t>、</a:t>
            </a:r>
            <a:r>
              <a:rPr lang="en-US" altLang="zh-CN" dirty="0">
                <a:latin typeface="华文楷体" pitchFamily="2" charset="-122"/>
                <a:ea typeface="华文楷体" pitchFamily="2" charset="-122"/>
              </a:rPr>
              <a:t>ERP</a:t>
            </a:r>
            <a:r>
              <a:rPr lang="zh-CN" altLang="en-US" dirty="0">
                <a:latin typeface="华文楷体" pitchFamily="2" charset="-122"/>
                <a:ea typeface="华文楷体" pitchFamily="2" charset="-122"/>
              </a:rPr>
              <a:t>等管理软件进行通讯，或者直接把相关数据上传至物联网，用户再从终端设备实时读取数据，从而实现智能化工厂的建设。</a:t>
            </a:r>
            <a:endParaRPr lang="en-US" altLang="zh-CN" dirty="0">
              <a:latin typeface="华文楷体" pitchFamily="2" charset="-122"/>
              <a:ea typeface="华文楷体" pitchFamily="2" charset="-122"/>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p>
          <a:p>
            <a:pPr marL="109855" indent="0">
              <a:buNone/>
            </a:pPr>
            <a:endParaRPr lang="en-US" altLang="zh-CN" dirty="0"/>
          </a:p>
          <a:p>
            <a:pPr marL="109855" indent="0">
              <a:buNone/>
            </a:pPr>
            <a:endParaRPr lang="en-US" altLang="zh-CN"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605" y="836930"/>
            <a:ext cx="8229600" cy="1066800"/>
          </a:xfrm>
        </p:spPr>
        <p:txBody>
          <a:bodyPr>
            <a:normAutofit fontScale="90000"/>
          </a:bodyPr>
          <a:lstStyle/>
          <a:p>
            <a:r>
              <a:rPr lang="zh-CN" altLang="en-US" b="1" dirty="0">
                <a:latin typeface="+mj-ea"/>
              </a:rPr>
              <a:t>七、</a:t>
            </a:r>
            <a:r>
              <a:rPr lang="zh-CN" altLang="en-US" dirty="0">
                <a:latin typeface="华文楷体" pitchFamily="2" charset="-122"/>
                <a:ea typeface="华文楷体" pitchFamily="2" charset="-122"/>
              </a:rPr>
              <a:t>支持所有主流通讯方式，方便用户进行智能化工厂建设</a:t>
            </a:r>
            <a:endParaRPr lang="zh-CN" altLang="en-US" b="1" dirty="0">
              <a:latin typeface="+mj-ea"/>
            </a:endParaRPr>
          </a:p>
        </p:txBody>
      </p:sp>
      <p:sp>
        <p:nvSpPr>
          <p:cNvPr id="6" name="内容占位符 5"/>
          <p:cNvSpPr>
            <a:spLocks noGrp="1"/>
          </p:cNvSpPr>
          <p:nvPr>
            <p:ph sz="half" idx="1"/>
          </p:nvPr>
        </p:nvSpPr>
        <p:spPr>
          <a:xfrm>
            <a:off x="467360" y="2061464"/>
            <a:ext cx="4038600" cy="4525963"/>
          </a:xfrm>
        </p:spPr>
        <p:txBody>
          <a:bodyPr/>
          <a:lstStyle/>
          <a:p>
            <a:pPr eaLnBrk="0" hangingPunct="0">
              <a:spcBef>
                <a:spcPts val="1200"/>
              </a:spcBef>
              <a:buNone/>
              <a:defRPr/>
            </a:pPr>
            <a:r>
              <a:rPr lang="en-US" altLang="zh-CN" dirty="0">
                <a:latin typeface="华文楷体" pitchFamily="2" charset="-122"/>
                <a:ea typeface="华文楷体" pitchFamily="2" charset="-122"/>
              </a:rPr>
              <a:t>3</a:t>
            </a:r>
            <a:r>
              <a:rPr lang="zh-CN" altLang="en-US" dirty="0">
                <a:latin typeface="华文楷体" pitchFamily="2" charset="-122"/>
                <a:ea typeface="华文楷体" pitchFamily="2" charset="-122"/>
              </a:rPr>
              <a:t>、成功案例</a:t>
            </a:r>
            <a:r>
              <a:rPr lang="en-US" altLang="zh-CN" dirty="0">
                <a:latin typeface="华文楷体" pitchFamily="2" charset="-122"/>
                <a:ea typeface="华文楷体" pitchFamily="2" charset="-122"/>
              </a:rPr>
              <a:t>1</a:t>
            </a:r>
            <a:r>
              <a:rPr lang="zh-CN" altLang="en-US" dirty="0">
                <a:latin typeface="华文楷体" pitchFamily="2" charset="-122"/>
                <a:ea typeface="华文楷体" pitchFamily="2" charset="-122"/>
              </a:rPr>
              <a:t>：</a:t>
            </a:r>
            <a:endParaRPr lang="en-US" altLang="zh-CN" dirty="0">
              <a:latin typeface="华文楷体" pitchFamily="2" charset="-122"/>
              <a:ea typeface="华文楷体" pitchFamily="2" charset="-122"/>
            </a:endParaRPr>
          </a:p>
          <a:p>
            <a:pPr eaLnBrk="0" hangingPunct="0">
              <a:spcBef>
                <a:spcPts val="1200"/>
              </a:spcBef>
              <a:buNone/>
              <a:defRPr/>
            </a:pPr>
            <a:r>
              <a:rPr lang="zh-CN" altLang="en-US" dirty="0">
                <a:latin typeface="华文楷体" pitchFamily="2" charset="-122"/>
                <a:ea typeface="华文楷体" pitchFamily="2" charset="-122"/>
              </a:rPr>
              <a:t>通过微信公众平台访问控制器</a:t>
            </a:r>
          </a:p>
          <a:p>
            <a:pPr marL="109855" indent="0">
              <a:buNone/>
            </a:pPr>
            <a:endParaRPr lang="en-US" altLang="zh-CN" dirty="0">
              <a:latin typeface="华文楷体" pitchFamily="2" charset="-122"/>
              <a:ea typeface="华文楷体" pitchFamily="2" charset="-122"/>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p>
          <a:p>
            <a:pPr marL="109855" indent="0">
              <a:buNone/>
            </a:pPr>
            <a:endParaRPr lang="en-US" altLang="zh-CN" dirty="0"/>
          </a:p>
          <a:p>
            <a:pPr marL="109855" indent="0">
              <a:buNone/>
            </a:pPr>
            <a:endParaRPr lang="en-US" altLang="zh-CN"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17</a:t>
            </a:fld>
            <a:endParaRPr lang="zh-CN" altLang="en-US"/>
          </a:p>
        </p:txBody>
      </p:sp>
      <p:pic>
        <p:nvPicPr>
          <p:cNvPr id="9" name="图片 8" descr="未命名4.JPG"/>
          <p:cNvPicPr>
            <a:picLocks noChangeAspect="1"/>
          </p:cNvPicPr>
          <p:nvPr/>
        </p:nvPicPr>
        <p:blipFill>
          <a:blip r:embed="rId2" cstate="print"/>
          <a:srcRect/>
          <a:stretch>
            <a:fillRect/>
          </a:stretch>
        </p:blipFill>
        <p:spPr>
          <a:xfrm>
            <a:off x="1500166" y="2928934"/>
            <a:ext cx="5957854" cy="3292026"/>
          </a:xfrm>
          <a:prstGeom prst="rect">
            <a:avLst/>
          </a:prstGeom>
        </p:spPr>
      </p:pic>
      <p:sp>
        <p:nvSpPr>
          <p:cNvPr id="7" name="TextBox 6"/>
          <p:cNvSpPr txBox="1"/>
          <p:nvPr/>
        </p:nvSpPr>
        <p:spPr>
          <a:xfrm>
            <a:off x="4929190" y="6286520"/>
            <a:ext cx="2928958" cy="400110"/>
          </a:xfrm>
          <a:prstGeom prst="rect">
            <a:avLst/>
          </a:prstGeom>
          <a:noFill/>
        </p:spPr>
        <p:txBody>
          <a:bodyPr wrap="square" rtlCol="0">
            <a:spAutoFit/>
          </a:bodyPr>
          <a:lstStyle/>
          <a:p>
            <a:r>
              <a:rPr lang="en-US" altLang="zh-CN" sz="1000" dirty="0" err="1"/>
              <a:t>CBmold</a:t>
            </a:r>
            <a:r>
              <a:rPr lang="zh-CN" altLang="en-US" sz="1000" dirty="0"/>
              <a:t>电脑标配</a:t>
            </a:r>
            <a:r>
              <a:rPr lang="en-US" altLang="zh-CN" sz="1000" dirty="0" err="1"/>
              <a:t>Tcp</a:t>
            </a:r>
            <a:r>
              <a:rPr lang="zh-CN" altLang="en-US" sz="1000" dirty="0"/>
              <a:t>协议，上网接入，公共服务和移动设备，由客户自行配置</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857232"/>
            <a:ext cx="8229600" cy="1066800"/>
          </a:xfrm>
        </p:spPr>
        <p:txBody>
          <a:bodyPr/>
          <a:lstStyle/>
          <a:p>
            <a:r>
              <a:rPr lang="zh-CN" altLang="en-US" b="1" dirty="0">
                <a:latin typeface="+mj-ea"/>
              </a:rPr>
              <a:t>七、网络化应用</a:t>
            </a:r>
          </a:p>
        </p:txBody>
      </p:sp>
      <p:sp>
        <p:nvSpPr>
          <p:cNvPr id="6" name="内容占位符 5"/>
          <p:cNvSpPr>
            <a:spLocks noGrp="1"/>
          </p:cNvSpPr>
          <p:nvPr>
            <p:ph idx="1"/>
          </p:nvPr>
        </p:nvSpPr>
        <p:spPr>
          <a:xfrm>
            <a:off x="500034" y="1857364"/>
            <a:ext cx="8229600" cy="4325112"/>
          </a:xfrm>
        </p:spPr>
        <p:txBody>
          <a:bodyPr>
            <a:normAutofit lnSpcReduction="10000"/>
          </a:bodyPr>
          <a:lstStyle/>
          <a:p>
            <a:pPr marL="109855" indent="0">
              <a:buNone/>
            </a:pPr>
            <a:r>
              <a:rPr lang="en-US" altLang="zh-CN" dirty="0">
                <a:latin typeface="华文楷体" pitchFamily="2" charset="-122"/>
                <a:ea typeface="华文楷体" pitchFamily="2" charset="-122"/>
              </a:rPr>
              <a:t>4</a:t>
            </a:r>
            <a:r>
              <a:rPr lang="zh-CN" altLang="en-US" dirty="0">
                <a:latin typeface="华文楷体" pitchFamily="2" charset="-122"/>
                <a:ea typeface="华文楷体" pitchFamily="2" charset="-122"/>
              </a:rPr>
              <a:t>、成功案例</a:t>
            </a:r>
            <a:r>
              <a:rPr lang="en-US" altLang="zh-CN" dirty="0">
                <a:latin typeface="华文楷体" pitchFamily="2" charset="-122"/>
                <a:ea typeface="华文楷体" pitchFamily="2" charset="-122"/>
              </a:rPr>
              <a:t>2</a:t>
            </a:r>
            <a:r>
              <a:rPr lang="zh-CN" altLang="en-US" dirty="0">
                <a:latin typeface="华文楷体" pitchFamily="2" charset="-122"/>
                <a:ea typeface="华文楷体" pitchFamily="2" charset="-122"/>
              </a:rPr>
              <a:t>：</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通过安卓终端设备对控制器进行远程监控。注塑工厂的管理者真正实现“无论走到哪里，都可以监控” 各个注塑机的开机，</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停机，警报状况，</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可以监控各台注塑机</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的生产周期，计划产</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品数的完成量和剩余</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量，为生产决策提供</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依据。</a:t>
            </a:r>
            <a:endParaRPr lang="en-US" altLang="zh-CN" dirty="0">
              <a:latin typeface="华文楷体" pitchFamily="2" charset="-122"/>
              <a:ea typeface="华文楷体" pitchFamily="2" charset="-122"/>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latin typeface="+mn-ea"/>
            </a:endParaRPr>
          </a:p>
          <a:p>
            <a:pPr marL="109855" indent="0">
              <a:buNone/>
            </a:pPr>
            <a:endParaRPr lang="en-US" altLang="zh-CN" dirty="0"/>
          </a:p>
        </p:txBody>
      </p:sp>
      <p:pic>
        <p:nvPicPr>
          <p:cNvPr id="2" name="图片 1" descr="屏幕剪辑"/>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286248" y="3429000"/>
            <a:ext cx="4029638" cy="2686425"/>
          </a:xfrm>
          <a:prstGeom prst="rect">
            <a:avLst/>
          </a:prstGeom>
        </p:spPr>
      </p:pic>
      <p:sp>
        <p:nvSpPr>
          <p:cNvPr id="8" name="灯片编号占位符 7"/>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9" name="TextBox 8"/>
          <p:cNvSpPr txBox="1"/>
          <p:nvPr/>
        </p:nvSpPr>
        <p:spPr>
          <a:xfrm>
            <a:off x="4786314" y="6286520"/>
            <a:ext cx="2928958" cy="400110"/>
          </a:xfrm>
          <a:prstGeom prst="rect">
            <a:avLst/>
          </a:prstGeom>
          <a:noFill/>
        </p:spPr>
        <p:txBody>
          <a:bodyPr wrap="square" rtlCol="0">
            <a:spAutoFit/>
          </a:bodyPr>
          <a:lstStyle/>
          <a:p>
            <a:r>
              <a:rPr lang="en-US" altLang="zh-CN" sz="1000" dirty="0" err="1"/>
              <a:t>CBmold</a:t>
            </a:r>
            <a:r>
              <a:rPr lang="zh-CN" altLang="en-US" sz="1000" dirty="0"/>
              <a:t>电脑标配</a:t>
            </a:r>
            <a:r>
              <a:rPr lang="en-US" altLang="zh-CN" sz="1000" dirty="0" err="1"/>
              <a:t>Tcp</a:t>
            </a:r>
            <a:r>
              <a:rPr lang="zh-CN" altLang="en-US" sz="1000" dirty="0"/>
              <a:t>协议，客户端软件，无线网卡，智能终端</a:t>
            </a:r>
            <a:r>
              <a:rPr lang="en-US" altLang="zh-CN" sz="1000" dirty="0"/>
              <a:t>Android</a:t>
            </a:r>
            <a:r>
              <a:rPr lang="zh-CN" altLang="en-US" sz="1000" dirty="0"/>
              <a:t>设备，由客户自行配置</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b="1" dirty="0">
                <a:latin typeface="+mj-ea"/>
              </a:rPr>
              <a:t>八、智能化强大</a:t>
            </a:r>
            <a:r>
              <a:rPr lang="en-US" altLang="zh-CN" b="1" dirty="0">
                <a:latin typeface="+mj-ea"/>
              </a:rPr>
              <a:t>Scope</a:t>
            </a:r>
            <a:r>
              <a:rPr lang="zh-CN" altLang="en-US" b="1" dirty="0">
                <a:latin typeface="+mj-ea"/>
              </a:rPr>
              <a:t>实时在线监控和数   </a:t>
            </a:r>
            <a:br>
              <a:rPr lang="en-US" altLang="zh-CN" b="1" dirty="0">
                <a:latin typeface="+mj-ea"/>
              </a:rPr>
            </a:br>
            <a:r>
              <a:rPr lang="en-US" altLang="zh-CN" b="1" dirty="0">
                <a:latin typeface="+mj-ea"/>
              </a:rPr>
              <a:t>     </a:t>
            </a:r>
            <a:r>
              <a:rPr lang="zh-CN" altLang="en-US" b="1" dirty="0">
                <a:latin typeface="+mj-ea"/>
              </a:rPr>
              <a:t>据分析功能</a:t>
            </a:r>
            <a:br>
              <a:rPr lang="en-US" altLang="zh-CN" dirty="0">
                <a:latin typeface="+mn-ea"/>
                <a:ea typeface="+mn-ea"/>
              </a:rPr>
            </a:br>
            <a:endParaRPr lang="zh-CN" altLang="en-US" b="1" dirty="0">
              <a:latin typeface="+mn-ea"/>
              <a:ea typeface="+mn-ea"/>
            </a:endParaRPr>
          </a:p>
        </p:txBody>
      </p:sp>
      <p:sp>
        <p:nvSpPr>
          <p:cNvPr id="7" name="标题 3"/>
          <p:cNvSpPr txBox="1"/>
          <p:nvPr/>
        </p:nvSpPr>
        <p:spPr>
          <a:xfrm>
            <a:off x="539552" y="2276872"/>
            <a:ext cx="8229600" cy="3816424"/>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br>
              <a:rPr lang="en-US" altLang="zh-CN" dirty="0">
                <a:latin typeface="+mn-ea"/>
                <a:ea typeface="+mn-ea"/>
              </a:rPr>
            </a:br>
            <a:endParaRPr lang="zh-CN" altLang="en-US" b="1" dirty="0">
              <a:latin typeface="+mn-ea"/>
              <a:ea typeface="+mn-ea"/>
            </a:endParaRPr>
          </a:p>
        </p:txBody>
      </p:sp>
      <p:sp>
        <p:nvSpPr>
          <p:cNvPr id="9" name="内容占位符 5"/>
          <p:cNvSpPr>
            <a:spLocks noGrp="1"/>
          </p:cNvSpPr>
          <p:nvPr>
            <p:ph idx="1"/>
          </p:nvPr>
        </p:nvSpPr>
        <p:spPr>
          <a:xfrm>
            <a:off x="457200" y="2060848"/>
            <a:ext cx="8229600" cy="4325112"/>
          </a:xfrm>
        </p:spPr>
        <p:txBody>
          <a:bodyPr/>
          <a:lstStyle/>
          <a:p>
            <a:pPr marL="109855" indent="0">
              <a:buNone/>
            </a:pPr>
            <a:r>
              <a:rPr lang="zh-CN" altLang="en-US" dirty="0">
                <a:latin typeface="华文楷体" pitchFamily="2" charset="-122"/>
                <a:ea typeface="华文楷体" pitchFamily="2" charset="-122"/>
              </a:rPr>
              <a:t>强大的</a:t>
            </a:r>
            <a:r>
              <a:rPr lang="en-US" altLang="zh-CN" dirty="0" err="1">
                <a:latin typeface="华文楷体" pitchFamily="2" charset="-122"/>
                <a:ea typeface="华文楷体" pitchFamily="2" charset="-122"/>
              </a:rPr>
              <a:t>ScopeView</a:t>
            </a:r>
            <a:r>
              <a:rPr lang="zh-CN" altLang="en-US" dirty="0">
                <a:latin typeface="华文楷体" pitchFamily="2" charset="-122"/>
                <a:ea typeface="华文楷体" pitchFamily="2" charset="-122"/>
              </a:rPr>
              <a:t>软件，可在线监测任意时间长度任意变量的曲线</a:t>
            </a:r>
            <a:endParaRPr lang="en-US" altLang="zh-CN" dirty="0">
              <a:latin typeface="华文楷体" pitchFamily="2" charset="-122"/>
              <a:ea typeface="华文楷体" pitchFamily="2" charset="-122"/>
            </a:endParaRPr>
          </a:p>
          <a:p>
            <a:pPr marL="109855" indent="0">
              <a:buNone/>
            </a:pPr>
            <a:endParaRPr lang="en-US" altLang="zh-CN" dirty="0"/>
          </a:p>
        </p:txBody>
      </p:sp>
      <p:pic>
        <p:nvPicPr>
          <p:cNvPr id="5" name="图片 4" descr="屏幕剪辑"/>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83568" y="3140968"/>
            <a:ext cx="7344816" cy="2952328"/>
          </a:xfrm>
          <a:prstGeom prst="rect">
            <a:avLst/>
          </a:prstGeom>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19</a:t>
            </a:fld>
            <a:endParaRPr lang="zh-CN" altLang="en-US"/>
          </a:p>
        </p:txBody>
      </p:sp>
      <p:sp>
        <p:nvSpPr>
          <p:cNvPr id="8" name="TextBox 7"/>
          <p:cNvSpPr txBox="1"/>
          <p:nvPr/>
        </p:nvSpPr>
        <p:spPr>
          <a:xfrm>
            <a:off x="4786314" y="6304002"/>
            <a:ext cx="2928958" cy="400110"/>
          </a:xfrm>
          <a:prstGeom prst="rect">
            <a:avLst/>
          </a:prstGeom>
          <a:noFill/>
        </p:spPr>
        <p:txBody>
          <a:bodyPr wrap="square" rtlCol="0">
            <a:spAutoFit/>
          </a:bodyPr>
          <a:lstStyle/>
          <a:p>
            <a:r>
              <a:rPr lang="en-US" altLang="zh-CN" sz="1000" dirty="0" err="1"/>
              <a:t>CBmold</a:t>
            </a:r>
            <a:r>
              <a:rPr lang="zh-CN" altLang="en-US" sz="1000" dirty="0"/>
              <a:t>电脑标配</a:t>
            </a:r>
            <a:r>
              <a:rPr lang="en-US" altLang="zh-CN" sz="1000" dirty="0" err="1"/>
              <a:t>Tcp</a:t>
            </a:r>
            <a:r>
              <a:rPr lang="zh-CN" altLang="en-US" sz="1000" dirty="0"/>
              <a:t>协议，</a:t>
            </a:r>
            <a:r>
              <a:rPr lang="en-US" altLang="zh-CN" sz="1000" dirty="0"/>
              <a:t>Scope</a:t>
            </a:r>
            <a:r>
              <a:rPr lang="zh-CN" altLang="en-US" sz="1000" dirty="0"/>
              <a:t>软件对</a:t>
            </a:r>
            <a:r>
              <a:rPr lang="en-US" altLang="zh-CN" sz="1000" dirty="0"/>
              <a:t>VIP</a:t>
            </a:r>
            <a:r>
              <a:rPr lang="zh-CN" altLang="en-US" sz="1000" dirty="0"/>
              <a:t>客户免费提供，网线，手提电脑由客户自行配置</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标题 2"/>
          <p:cNvSpPr>
            <a:spLocks noGrp="1"/>
          </p:cNvSpPr>
          <p:nvPr>
            <p:ph type="title"/>
          </p:nvPr>
        </p:nvSpPr>
        <p:spPr>
          <a:xfrm>
            <a:off x="3779912" y="980728"/>
            <a:ext cx="5364088" cy="4752528"/>
          </a:xfrm>
        </p:spPr>
        <p:txBody>
          <a:bodyPr>
            <a:noAutofit/>
          </a:bodyPr>
          <a:lstStyle/>
          <a:p>
            <a:r>
              <a:rPr lang="en-US" altLang="zh-CN" sz="2000" dirty="0" err="1">
                <a:latin typeface="华文楷体" pitchFamily="2" charset="-122"/>
                <a:ea typeface="华文楷体" pitchFamily="2" charset="-122"/>
              </a:rPr>
              <a:t>CBmold</a:t>
            </a:r>
            <a:r>
              <a:rPr lang="zh-CN" altLang="en-US" sz="2000" dirty="0">
                <a:latin typeface="华文楷体" pitchFamily="2" charset="-122"/>
                <a:ea typeface="华文楷体" pitchFamily="2" charset="-122"/>
              </a:rPr>
              <a:t>原装德国电脑，是</a:t>
            </a:r>
            <a:r>
              <a:rPr lang="en-US" altLang="zh-CN" sz="2000" dirty="0" err="1">
                <a:latin typeface="华文楷体" pitchFamily="2" charset="-122"/>
                <a:ea typeface="华文楷体" pitchFamily="2" charset="-122"/>
              </a:rPr>
              <a:t>ChenHsong</a:t>
            </a:r>
            <a:r>
              <a:rPr lang="zh-CN" altLang="en-US" sz="2000" dirty="0">
                <a:latin typeface="华文楷体" pitchFamily="2" charset="-122"/>
                <a:ea typeface="华文楷体" pitchFamily="2" charset="-122"/>
              </a:rPr>
              <a:t>与德国</a:t>
            </a:r>
            <a:r>
              <a:rPr lang="en-US" altLang="zh-CN" sz="2000" dirty="0" err="1">
                <a:latin typeface="华文楷体" pitchFamily="2" charset="-122"/>
                <a:ea typeface="华文楷体" pitchFamily="2" charset="-122"/>
              </a:rPr>
              <a:t>Beckhoff</a:t>
            </a:r>
            <a:r>
              <a:rPr lang="zh-CN" altLang="en-US" sz="2000" dirty="0">
                <a:latin typeface="华文楷体" pitchFamily="2" charset="-122"/>
                <a:ea typeface="华文楷体" pitchFamily="2" charset="-122"/>
              </a:rPr>
              <a:t>合作开发的基于工业</a:t>
            </a:r>
            <a:r>
              <a:rPr lang="en-US" altLang="zh-CN" sz="2000" dirty="0">
                <a:latin typeface="华文楷体" pitchFamily="2" charset="-122"/>
                <a:ea typeface="华文楷体" pitchFamily="2" charset="-122"/>
              </a:rPr>
              <a:t>4.0</a:t>
            </a:r>
            <a:r>
              <a:rPr lang="zh-CN" altLang="en-US" sz="2000" dirty="0">
                <a:latin typeface="华文楷体" pitchFamily="2" charset="-122"/>
                <a:ea typeface="华文楷体" pitchFamily="2" charset="-122"/>
              </a:rPr>
              <a:t>的新一代智能控制系统。</a:t>
            </a:r>
            <a:br>
              <a:rPr lang="en-US" altLang="zh-CN" sz="2000" dirty="0">
                <a:latin typeface="华文楷体" pitchFamily="2" charset="-122"/>
                <a:ea typeface="华文楷体" pitchFamily="2" charset="-122"/>
              </a:rPr>
            </a:b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1.</a:t>
            </a:r>
            <a:r>
              <a:rPr lang="zh-CN" altLang="en-US" sz="2000" dirty="0">
                <a:latin typeface="华文楷体" pitchFamily="2" charset="-122"/>
                <a:ea typeface="华文楷体" pitchFamily="2" charset="-122"/>
              </a:rPr>
              <a:t>基于</a:t>
            </a:r>
            <a:r>
              <a:rPr lang="en-US" altLang="zh-CN" sz="2000" dirty="0">
                <a:latin typeface="华文楷体" pitchFamily="2" charset="-122"/>
                <a:ea typeface="华文楷体" pitchFamily="2" charset="-122"/>
              </a:rPr>
              <a:t>PC</a:t>
            </a:r>
            <a:r>
              <a:rPr lang="zh-CN" altLang="en-US" sz="2000" dirty="0">
                <a:latin typeface="华文楷体" pitchFamily="2" charset="-122"/>
                <a:ea typeface="华文楷体" pitchFamily="2" charset="-122"/>
              </a:rPr>
              <a:t>和</a:t>
            </a:r>
            <a:r>
              <a:rPr lang="en-US" altLang="zh-CN" sz="2000" dirty="0">
                <a:latin typeface="华文楷体" pitchFamily="2" charset="-122"/>
                <a:ea typeface="华文楷体" pitchFamily="2" charset="-122"/>
              </a:rPr>
              <a:t>WinCE</a:t>
            </a:r>
            <a:r>
              <a:rPr lang="zh-CN" altLang="en-US" sz="2000" dirty="0">
                <a:latin typeface="华文楷体" pitchFamily="2" charset="-122"/>
                <a:ea typeface="华文楷体" pitchFamily="2" charset="-122"/>
              </a:rPr>
              <a:t>智能化系统，完       </a:t>
            </a: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  </a:t>
            </a:r>
            <a:r>
              <a:rPr lang="zh-CN" altLang="en-US" sz="2000" dirty="0">
                <a:latin typeface="华文楷体" pitchFamily="2" charset="-122"/>
                <a:ea typeface="华文楷体" pitchFamily="2" charset="-122"/>
              </a:rPr>
              <a:t>全符合</a:t>
            </a:r>
            <a:r>
              <a:rPr lang="en-US" altLang="zh-CN" sz="2000" dirty="0">
                <a:latin typeface="华文楷体" pitchFamily="2" charset="-122"/>
                <a:ea typeface="华文楷体" pitchFamily="2" charset="-122"/>
              </a:rPr>
              <a:t>IEC61131-3</a:t>
            </a:r>
            <a:r>
              <a:rPr lang="zh-CN" altLang="en-US" sz="2000" dirty="0">
                <a:latin typeface="华文楷体" pitchFamily="2" charset="-122"/>
                <a:ea typeface="华文楷体" pitchFamily="2" charset="-122"/>
              </a:rPr>
              <a:t>国际标准；</a:t>
            </a:r>
            <a:br>
              <a:rPr lang="en-US" altLang="zh-CN" sz="2000" dirty="0">
                <a:latin typeface="华文楷体" pitchFamily="2" charset="-122"/>
                <a:ea typeface="华文楷体" pitchFamily="2" charset="-122"/>
              </a:rPr>
            </a:b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2.</a:t>
            </a:r>
            <a:r>
              <a:rPr lang="zh-CN" altLang="en-US" sz="2000" dirty="0">
                <a:latin typeface="华文楷体" pitchFamily="2" charset="-122"/>
                <a:ea typeface="华文楷体" pitchFamily="2" charset="-122"/>
              </a:rPr>
              <a:t>支持所有主流通讯方式，方便用户进行智能化工厂建设；</a:t>
            </a:r>
            <a:br>
              <a:rPr lang="en-US" altLang="zh-CN" sz="2000" dirty="0">
                <a:latin typeface="华文楷体" pitchFamily="2" charset="-122"/>
                <a:ea typeface="华文楷体" pitchFamily="2" charset="-122"/>
              </a:rPr>
            </a:b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3.</a:t>
            </a:r>
            <a:r>
              <a:rPr lang="zh-CN" altLang="en-US" sz="2000" dirty="0">
                <a:latin typeface="华文楷体" pitchFamily="2" charset="-122"/>
                <a:ea typeface="华文楷体" pitchFamily="2" charset="-122"/>
              </a:rPr>
              <a:t>注塑工艺控制灵活，能够智能机型</a:t>
            </a: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  </a:t>
            </a:r>
            <a:r>
              <a:rPr lang="zh-CN" altLang="en-US" sz="2000" dirty="0">
                <a:latin typeface="华文楷体" pitchFamily="2" charset="-122"/>
                <a:ea typeface="华文楷体" pitchFamily="2" charset="-122"/>
              </a:rPr>
              <a:t>参数优化和可视化品质管理，射胶</a:t>
            </a: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  </a:t>
            </a:r>
            <a:r>
              <a:rPr lang="zh-CN" altLang="en-US" sz="2000" dirty="0">
                <a:latin typeface="华文楷体" pitchFamily="2" charset="-122"/>
                <a:ea typeface="华文楷体" pitchFamily="2" charset="-122"/>
              </a:rPr>
              <a:t>和开合模智能优化，运动控制平稳</a:t>
            </a: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  </a:t>
            </a:r>
            <a:r>
              <a:rPr lang="zh-CN" altLang="en-US" sz="2000" dirty="0">
                <a:latin typeface="华文楷体" pitchFamily="2" charset="-122"/>
                <a:ea typeface="华文楷体" pitchFamily="2" charset="-122"/>
              </a:rPr>
              <a:t>精准；</a:t>
            </a:r>
            <a:br>
              <a:rPr lang="en-US" altLang="zh-CN" sz="2000" dirty="0">
                <a:latin typeface="华文楷体" pitchFamily="2" charset="-122"/>
                <a:ea typeface="华文楷体" pitchFamily="2" charset="-122"/>
              </a:rPr>
            </a:br>
            <a:br>
              <a:rPr lang="en-US" altLang="zh-CN" sz="2000" dirty="0">
                <a:latin typeface="华文楷体" pitchFamily="2" charset="-122"/>
                <a:ea typeface="华文楷体" pitchFamily="2" charset="-122"/>
              </a:rPr>
            </a:br>
            <a:r>
              <a:rPr lang="en-US" altLang="zh-CN" sz="2000" dirty="0">
                <a:latin typeface="华文楷体" pitchFamily="2" charset="-122"/>
                <a:ea typeface="华文楷体" pitchFamily="2" charset="-122"/>
              </a:rPr>
              <a:t>4.</a:t>
            </a:r>
            <a:r>
              <a:rPr lang="zh-CN" altLang="en-US" sz="2000" dirty="0">
                <a:latin typeface="华文楷体" pitchFamily="2" charset="-122"/>
                <a:ea typeface="华文楷体" pitchFamily="2" charset="-122"/>
              </a:rPr>
              <a:t>制品成型控制精度精确，稳定。</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4" b="6101"/>
          <a:stretch>
            <a:fillRect/>
          </a:stretch>
        </p:blipFill>
        <p:spPr bwMode="auto">
          <a:xfrm>
            <a:off x="285720" y="857232"/>
            <a:ext cx="34947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灯片编号占位符 5"/>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b="1" dirty="0">
                <a:latin typeface="+mj-ea"/>
              </a:rPr>
              <a:t>八、智能化强大</a:t>
            </a:r>
            <a:r>
              <a:rPr lang="en-US" altLang="zh-CN" b="1" dirty="0">
                <a:latin typeface="+mj-ea"/>
              </a:rPr>
              <a:t>Scope</a:t>
            </a:r>
            <a:r>
              <a:rPr lang="zh-CN" altLang="en-US" b="1" dirty="0">
                <a:latin typeface="+mj-ea"/>
              </a:rPr>
              <a:t>实时在线监控和数   </a:t>
            </a:r>
            <a:br>
              <a:rPr lang="en-US" altLang="zh-CN" b="1" dirty="0">
                <a:latin typeface="+mj-ea"/>
              </a:rPr>
            </a:br>
            <a:r>
              <a:rPr lang="en-US" altLang="zh-CN" b="1" dirty="0">
                <a:latin typeface="+mj-ea"/>
              </a:rPr>
              <a:t>     </a:t>
            </a:r>
            <a:r>
              <a:rPr lang="zh-CN" altLang="en-US" b="1" dirty="0">
                <a:latin typeface="+mj-ea"/>
              </a:rPr>
              <a:t>据分析功能</a:t>
            </a:r>
            <a:br>
              <a:rPr lang="en-US" altLang="zh-CN" dirty="0">
                <a:latin typeface="+mn-ea"/>
                <a:ea typeface="+mn-ea"/>
              </a:rPr>
            </a:br>
            <a:endParaRPr lang="zh-CN" altLang="en-US" b="1" dirty="0">
              <a:latin typeface="+mn-ea"/>
              <a:ea typeface="+mn-ea"/>
            </a:endParaRPr>
          </a:p>
        </p:txBody>
      </p:sp>
      <p:sp>
        <p:nvSpPr>
          <p:cNvPr id="7" name="标题 3"/>
          <p:cNvSpPr txBox="1"/>
          <p:nvPr/>
        </p:nvSpPr>
        <p:spPr>
          <a:xfrm>
            <a:off x="539552" y="2276872"/>
            <a:ext cx="8229600" cy="3816424"/>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br>
              <a:rPr lang="en-US" altLang="zh-CN" dirty="0">
                <a:latin typeface="+mn-ea"/>
                <a:ea typeface="+mn-ea"/>
              </a:rPr>
            </a:br>
            <a:endParaRPr lang="zh-CN" altLang="en-US" b="1" dirty="0">
              <a:latin typeface="+mn-ea"/>
              <a:ea typeface="+mn-ea"/>
            </a:endParaRPr>
          </a:p>
        </p:txBody>
      </p:sp>
      <p:sp>
        <p:nvSpPr>
          <p:cNvPr id="9" name="内容占位符 5"/>
          <p:cNvSpPr>
            <a:spLocks noGrp="1"/>
          </p:cNvSpPr>
          <p:nvPr>
            <p:ph idx="1"/>
          </p:nvPr>
        </p:nvSpPr>
        <p:spPr>
          <a:xfrm>
            <a:off x="457200" y="2060848"/>
            <a:ext cx="8229600" cy="4325112"/>
          </a:xfrm>
        </p:spPr>
        <p:txBody>
          <a:bodyPr/>
          <a:lstStyle/>
          <a:p>
            <a:pPr marL="109855" indent="0">
              <a:buNone/>
            </a:pPr>
            <a:r>
              <a:rPr lang="zh-CN" altLang="en-US" dirty="0">
                <a:latin typeface="华文楷体" pitchFamily="2" charset="-122"/>
                <a:ea typeface="华文楷体" pitchFamily="2" charset="-122"/>
              </a:rPr>
              <a:t>软件免费提供</a:t>
            </a:r>
            <a:endParaRPr lang="en-US" altLang="zh-CN" dirty="0">
              <a:latin typeface="华文楷体" pitchFamily="2" charset="-122"/>
              <a:ea typeface="华文楷体" pitchFamily="2" charset="-122"/>
            </a:endParaRPr>
          </a:p>
          <a:p>
            <a:pPr marL="109855" indent="0">
              <a:buNone/>
            </a:pPr>
            <a:r>
              <a:rPr lang="zh-CN" altLang="en-US" dirty="0">
                <a:latin typeface="华文楷体" pitchFamily="2" charset="-122"/>
                <a:ea typeface="华文楷体" pitchFamily="2" charset="-122"/>
              </a:rPr>
              <a:t>数据可导出</a:t>
            </a:r>
            <a:r>
              <a:rPr lang="en-US" altLang="zh-CN" dirty="0" err="1">
                <a:latin typeface="华文楷体" pitchFamily="2" charset="-122"/>
                <a:ea typeface="华文楷体" pitchFamily="2" charset="-122"/>
              </a:rPr>
              <a:t>dat</a:t>
            </a:r>
            <a:r>
              <a:rPr lang="zh-CN" altLang="en-US" dirty="0">
                <a:latin typeface="华文楷体" pitchFamily="2" charset="-122"/>
                <a:ea typeface="华文楷体" pitchFamily="2" charset="-122"/>
              </a:rPr>
              <a:t>格式进行分析</a:t>
            </a:r>
            <a:endParaRPr lang="en-US" altLang="zh-CN" dirty="0">
              <a:latin typeface="华文楷体" pitchFamily="2" charset="-122"/>
              <a:ea typeface="华文楷体" pitchFamily="2" charset="-122"/>
            </a:endParaRPr>
          </a:p>
        </p:txBody>
      </p:sp>
      <p:pic>
        <p:nvPicPr>
          <p:cNvPr id="2" name="图片 1" descr="屏幕剪辑"/>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419872" y="3212976"/>
            <a:ext cx="4824536" cy="27594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21</a:t>
            </a:fld>
            <a:endParaRPr lang="zh-CN" altLang="en-US"/>
          </a:p>
        </p:txBody>
      </p:sp>
      <p:sp>
        <p:nvSpPr>
          <p:cNvPr id="5" name="标题 3"/>
          <p:cNvSpPr txBox="1">
            <a:spLocks/>
          </p:cNvSpPr>
          <p:nvPr/>
        </p:nvSpPr>
        <p:spPr>
          <a:xfrm>
            <a:off x="0" y="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九、中国智造</a:t>
            </a:r>
            <a:r>
              <a:rPr lang="en-US" altLang="zh-CN" sz="3600" dirty="0">
                <a:solidFill>
                  <a:schemeClr val="tx2"/>
                </a:solidFill>
                <a:latin typeface="+mj-ea"/>
                <a:ea typeface="+mj-ea"/>
                <a:cs typeface="+mj-cs"/>
              </a:rPr>
              <a:t>2025</a:t>
            </a:r>
            <a:r>
              <a:rPr lang="zh-CN" altLang="en-US" sz="3600" dirty="0">
                <a:solidFill>
                  <a:schemeClr val="tx2"/>
                </a:solidFill>
                <a:latin typeface="+mj-ea"/>
                <a:ea typeface="+mj-ea"/>
                <a:cs typeface="+mj-cs"/>
              </a:rPr>
              <a:t>的实践者</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
        <p:nvSpPr>
          <p:cNvPr id="6" name="流程图: 多文档 5"/>
          <p:cNvSpPr/>
          <p:nvPr/>
        </p:nvSpPr>
        <p:spPr>
          <a:xfrm>
            <a:off x="1763713" y="1484784"/>
            <a:ext cx="5184775" cy="4895850"/>
          </a:xfrm>
          <a:prstGeom prst="flowChartMultidocument">
            <a:avLst/>
          </a:prstGeom>
        </p:spPr>
        <p:style>
          <a:lnRef idx="3">
            <a:schemeClr val="lt1"/>
          </a:lnRef>
          <a:fillRef idx="1">
            <a:schemeClr val="accent1"/>
          </a:fillRef>
          <a:effectRef idx="1">
            <a:schemeClr val="accent1"/>
          </a:effectRef>
          <a:fontRef idx="minor">
            <a:schemeClr val="lt1"/>
          </a:fontRef>
        </p:style>
        <p:txBody>
          <a:bodyPr anchor="ctr"/>
          <a:lstStyle/>
          <a:p>
            <a:pPr algn="ctr"/>
            <a:r>
              <a:rPr lang="zh-CN" altLang="zh-CN" sz="3200" b="1">
                <a:solidFill>
                  <a:srgbClr val="FFFFFF"/>
                </a:solidFill>
                <a:latin typeface="SimHei" pitchFamily="49" charset="-122"/>
                <a:ea typeface="SimHei" pitchFamily="49" charset="-122"/>
              </a:rPr>
              <a:t>《国家智能制造标准体系建设指南》</a:t>
            </a:r>
            <a:endParaRPr lang="en-US" altLang="zh-CN" sz="3200" b="1">
              <a:solidFill>
                <a:srgbClr val="FFFFFF"/>
              </a:solidFill>
              <a:latin typeface="SimHei" pitchFamily="49" charset="-122"/>
              <a:ea typeface="SimHei" pitchFamily="49" charset="-122"/>
            </a:endParaRPr>
          </a:p>
          <a:p>
            <a:pPr algn="ctr"/>
            <a:endParaRPr lang="en-US" altLang="zh-CN">
              <a:solidFill>
                <a:srgbClr val="FFFFFF"/>
              </a:solidFill>
            </a:endParaRPr>
          </a:p>
          <a:p>
            <a:pPr algn="ctr"/>
            <a:endParaRPr lang="en-US" altLang="zh-CN">
              <a:solidFill>
                <a:srgbClr val="FFFFFF"/>
              </a:solidFill>
            </a:endParaRPr>
          </a:p>
          <a:p>
            <a:pPr algn="ctr"/>
            <a:endParaRPr lang="en-US" altLang="zh-CN">
              <a:solidFill>
                <a:srgbClr val="FFFFFF"/>
              </a:solidFill>
            </a:endParaRPr>
          </a:p>
          <a:p>
            <a:pPr algn="ctr"/>
            <a:r>
              <a:rPr lang="en-US" altLang="zh-CN">
                <a:solidFill>
                  <a:srgbClr val="FFFFFF"/>
                </a:solidFill>
              </a:rPr>
              <a:t>“</a:t>
            </a:r>
            <a:r>
              <a:rPr lang="zh-CN" altLang="zh-CN">
                <a:solidFill>
                  <a:srgbClr val="FFFFFF"/>
                </a:solidFill>
              </a:rPr>
              <a:t>中国制造</a:t>
            </a:r>
            <a:r>
              <a:rPr lang="en-US" altLang="zh-CN">
                <a:solidFill>
                  <a:srgbClr val="FFFFFF"/>
                </a:solidFill>
              </a:rPr>
              <a:t>2025”</a:t>
            </a:r>
          </a:p>
          <a:p>
            <a:pPr algn="ctr"/>
            <a:r>
              <a:rPr lang="zh-CN" altLang="zh-CN">
                <a:solidFill>
                  <a:srgbClr val="FFFFFF"/>
                </a:solidFill>
              </a:rPr>
              <a:t>工业和信息化部 国家标准化管理委员会</a:t>
            </a:r>
          </a:p>
          <a:p>
            <a:pPr algn="ctr"/>
            <a:endParaRPr lang="zh-CN" altLang="en-US">
              <a:solidFill>
                <a:srgbClr val="FFFFFF"/>
              </a:solidFill>
            </a:endParaRPr>
          </a:p>
        </p:txBody>
      </p:sp>
      <p:sp>
        <p:nvSpPr>
          <p:cNvPr id="7" name="标题 1"/>
          <p:cNvSpPr txBox="1">
            <a:spLocks/>
          </p:cNvSpPr>
          <p:nvPr/>
        </p:nvSpPr>
        <p:spPr>
          <a:xfrm>
            <a:off x="0" y="548159"/>
            <a:ext cx="8096250" cy="1684337"/>
          </a:xfrm>
          <a:prstGeom prst="rect">
            <a:avLst/>
          </a:prstGeom>
        </p:spPr>
        <p:txBody>
          <a:bodyPr/>
          <a:lstStyle/>
          <a:p>
            <a:pPr algn="ctr">
              <a:defRPr/>
            </a:pPr>
            <a:r>
              <a:rPr lang="zh-CN" altLang="en-US" sz="5400" b="1" dirty="0">
                <a:solidFill>
                  <a:srgbClr val="EE6000"/>
                </a:solidFill>
                <a:effectLst>
                  <a:outerShdw blurRad="38100" dist="38100" dir="2700000" algn="tl">
                    <a:srgbClr val="C0C0C0"/>
                  </a:outerShdw>
                </a:effectLst>
                <a:latin typeface="黑体" charset="0"/>
                <a:ea typeface="黑体" charset="0"/>
                <a:cs typeface="+mj-cs"/>
              </a:rPr>
              <a:t>中国“智造”国标颁布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5" name="标题 3"/>
          <p:cNvSpPr txBox="1">
            <a:spLocks/>
          </p:cNvSpPr>
          <p:nvPr/>
        </p:nvSpPr>
        <p:spPr>
          <a:xfrm>
            <a:off x="0" y="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九、中国智造</a:t>
            </a:r>
            <a:r>
              <a:rPr lang="en-US" altLang="zh-CN" sz="3600" dirty="0">
                <a:solidFill>
                  <a:schemeClr val="tx2"/>
                </a:solidFill>
                <a:latin typeface="+mj-ea"/>
                <a:ea typeface="+mj-ea"/>
                <a:cs typeface="+mj-cs"/>
              </a:rPr>
              <a:t>2025</a:t>
            </a:r>
            <a:r>
              <a:rPr lang="zh-CN" altLang="en-US" sz="3600" dirty="0">
                <a:solidFill>
                  <a:schemeClr val="tx2"/>
                </a:solidFill>
                <a:latin typeface="+mj-ea"/>
                <a:ea typeface="+mj-ea"/>
                <a:cs typeface="+mj-cs"/>
              </a:rPr>
              <a:t>的实践者</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
        <p:nvSpPr>
          <p:cNvPr id="7" name="标题 1"/>
          <p:cNvSpPr txBox="1">
            <a:spLocks/>
          </p:cNvSpPr>
          <p:nvPr/>
        </p:nvSpPr>
        <p:spPr>
          <a:xfrm>
            <a:off x="0" y="692696"/>
            <a:ext cx="8748464" cy="1684337"/>
          </a:xfrm>
          <a:prstGeom prst="rect">
            <a:avLst/>
          </a:prstGeom>
        </p:spPr>
        <p:txBody>
          <a:bodyPr/>
          <a:lstStyle/>
          <a:p>
            <a:pPr algn="ctr">
              <a:defRPr/>
            </a:pPr>
            <a:r>
              <a:rPr lang="zh-CN" altLang="en-US" sz="4400" b="1" dirty="0">
                <a:solidFill>
                  <a:srgbClr val="EE6000"/>
                </a:solidFill>
                <a:effectLst>
                  <a:outerShdw blurRad="38100" dist="38100" dir="2700000" algn="tl">
                    <a:srgbClr val="C0C0C0"/>
                  </a:outerShdw>
                </a:effectLst>
                <a:latin typeface="黑体" charset="0"/>
                <a:ea typeface="黑体" charset="0"/>
                <a:cs typeface="+mj-cs"/>
              </a:rPr>
              <a:t>国标颁布后百度搜索</a:t>
            </a:r>
            <a:r>
              <a:rPr lang="zh-CN" altLang="en-US" sz="4400" b="1" i="1" u="sng" dirty="0">
                <a:solidFill>
                  <a:srgbClr val="EE6000"/>
                </a:solidFill>
                <a:effectLst>
                  <a:outerShdw blurRad="38100" dist="38100" dir="2700000" algn="tl">
                    <a:srgbClr val="000000">
                      <a:alpha val="43137"/>
                    </a:srgbClr>
                  </a:outerShdw>
                </a:effectLst>
                <a:latin typeface="黑体" charset="0"/>
                <a:ea typeface="黑体" charset="0"/>
                <a:cs typeface="+mj-cs"/>
              </a:rPr>
              <a:t>热度</a:t>
            </a:r>
            <a:r>
              <a:rPr lang="zh-CN" altLang="en-US" sz="4400" b="1" dirty="0">
                <a:solidFill>
                  <a:srgbClr val="EE6000"/>
                </a:solidFill>
                <a:effectLst>
                  <a:outerShdw blurRad="38100" dist="38100" dir="2700000" algn="tl">
                    <a:srgbClr val="C0C0C0"/>
                  </a:outerShdw>
                </a:effectLst>
                <a:latin typeface="黑体" charset="0"/>
                <a:ea typeface="黑体" charset="0"/>
                <a:cs typeface="+mj-cs"/>
              </a:rPr>
              <a:t>统计</a:t>
            </a:r>
          </a:p>
        </p:txBody>
      </p:sp>
      <p:pic>
        <p:nvPicPr>
          <p:cNvPr id="8" name="图片 7" descr="2015国家公布工业4.0标准后，百度搜索工业4.0频率统计.PNG"/>
          <p:cNvPicPr>
            <a:picLocks noChangeAspect="1"/>
          </p:cNvPicPr>
          <p:nvPr/>
        </p:nvPicPr>
        <p:blipFill>
          <a:blip r:embed="rId2" cstate="print"/>
          <a:stretch>
            <a:fillRect/>
          </a:stretch>
        </p:blipFill>
        <p:spPr>
          <a:xfrm>
            <a:off x="683568" y="1772816"/>
            <a:ext cx="7688013" cy="44644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23</a:t>
            </a:fld>
            <a:endParaRPr lang="zh-CN" altLang="en-US"/>
          </a:p>
        </p:txBody>
      </p:sp>
      <p:sp>
        <p:nvSpPr>
          <p:cNvPr id="5" name="标题 3"/>
          <p:cNvSpPr txBox="1">
            <a:spLocks/>
          </p:cNvSpPr>
          <p:nvPr/>
        </p:nvSpPr>
        <p:spPr>
          <a:xfrm>
            <a:off x="0" y="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九、中国智造</a:t>
            </a:r>
            <a:r>
              <a:rPr lang="en-US" altLang="zh-CN" sz="3600" dirty="0">
                <a:solidFill>
                  <a:schemeClr val="tx2"/>
                </a:solidFill>
                <a:latin typeface="+mj-ea"/>
                <a:ea typeface="+mj-ea"/>
                <a:cs typeface="+mj-cs"/>
              </a:rPr>
              <a:t>2025</a:t>
            </a:r>
            <a:r>
              <a:rPr lang="zh-CN" altLang="en-US" sz="3600" dirty="0">
                <a:solidFill>
                  <a:schemeClr val="tx2"/>
                </a:solidFill>
                <a:latin typeface="+mj-ea"/>
                <a:ea typeface="+mj-ea"/>
                <a:cs typeface="+mj-cs"/>
              </a:rPr>
              <a:t>的实践者</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
        <p:nvSpPr>
          <p:cNvPr id="8" name="流程图: 多文档 7"/>
          <p:cNvSpPr/>
          <p:nvPr/>
        </p:nvSpPr>
        <p:spPr>
          <a:xfrm>
            <a:off x="250825" y="1268413"/>
            <a:ext cx="2017713" cy="1873250"/>
          </a:xfrm>
          <a:prstGeom prst="flowChartMultidocument">
            <a:avLst/>
          </a:prstGeom>
        </p:spPr>
        <p:style>
          <a:lnRef idx="3">
            <a:schemeClr val="lt1"/>
          </a:lnRef>
          <a:fillRef idx="1">
            <a:schemeClr val="accent1"/>
          </a:fillRef>
          <a:effectRef idx="1">
            <a:schemeClr val="accent1"/>
          </a:effectRef>
          <a:fontRef idx="minor">
            <a:schemeClr val="lt1"/>
          </a:fontRef>
        </p:style>
        <p:txBody>
          <a:bodyPr anchor="ctr"/>
          <a:lstStyle/>
          <a:p>
            <a:pPr algn="ctr"/>
            <a:r>
              <a:rPr lang="zh-CN" altLang="zh-CN" sz="1400" b="1" dirty="0">
                <a:solidFill>
                  <a:srgbClr val="FF0000"/>
                </a:solidFill>
                <a:latin typeface="SimHei" pitchFamily="49" charset="-122"/>
                <a:ea typeface="SimHei" pitchFamily="49" charset="-122"/>
              </a:rPr>
              <a:t>《国家智能制造标准体系建设指南》</a:t>
            </a:r>
            <a:endParaRPr lang="en-US" altLang="zh-CN" sz="1400" b="1" dirty="0">
              <a:solidFill>
                <a:srgbClr val="FF0000"/>
              </a:solidFill>
              <a:latin typeface="SimHei" pitchFamily="49" charset="-122"/>
              <a:ea typeface="SimHei" pitchFamily="49" charset="-122"/>
            </a:endParaRPr>
          </a:p>
          <a:p>
            <a:pPr algn="ctr"/>
            <a:endParaRPr lang="en-US" altLang="zh-CN" sz="1200" b="1" dirty="0">
              <a:solidFill>
                <a:srgbClr val="FF0000"/>
              </a:solidFill>
              <a:latin typeface="SimHei" pitchFamily="49" charset="-122"/>
              <a:ea typeface="SimHei" pitchFamily="49" charset="-122"/>
            </a:endParaRPr>
          </a:p>
          <a:p>
            <a:pPr algn="ctr"/>
            <a:r>
              <a:rPr lang="zh-CN" altLang="en-US" sz="1400" b="1" dirty="0">
                <a:solidFill>
                  <a:srgbClr val="FF0000"/>
                </a:solidFill>
                <a:latin typeface="Arial Black" pitchFamily="34" charset="0"/>
              </a:rPr>
              <a:t>第</a:t>
            </a:r>
            <a:r>
              <a:rPr lang="en-US" altLang="zh-CN" sz="1400" b="1" dirty="0">
                <a:solidFill>
                  <a:srgbClr val="FF0000"/>
                </a:solidFill>
                <a:latin typeface="Arial Black" pitchFamily="34" charset="0"/>
              </a:rPr>
              <a:t>9</a:t>
            </a:r>
            <a:r>
              <a:rPr lang="zh-CN" altLang="en-US" sz="1400" b="1" dirty="0">
                <a:solidFill>
                  <a:srgbClr val="FF0000"/>
                </a:solidFill>
                <a:latin typeface="Arial Black" pitchFamily="34" charset="0"/>
              </a:rPr>
              <a:t>页 </a:t>
            </a:r>
            <a:endParaRPr lang="en-US" altLang="zh-CN" sz="1400" b="1" dirty="0">
              <a:solidFill>
                <a:srgbClr val="FF0000"/>
              </a:solidFill>
              <a:latin typeface="Arial Black" pitchFamily="34" charset="0"/>
            </a:endParaRPr>
          </a:p>
          <a:p>
            <a:pPr algn="ctr"/>
            <a:r>
              <a:rPr lang="zh-CN" altLang="en-US" sz="1400" b="1" dirty="0">
                <a:solidFill>
                  <a:srgbClr val="FF0000"/>
                </a:solidFill>
                <a:latin typeface="Arial Black" pitchFamily="34" charset="0"/>
              </a:rPr>
              <a:t>二</a:t>
            </a:r>
            <a:r>
              <a:rPr lang="en-US" altLang="zh-CN" sz="1400" b="1" dirty="0">
                <a:solidFill>
                  <a:srgbClr val="FF0000"/>
                </a:solidFill>
                <a:latin typeface="Arial Black" pitchFamily="34" charset="0"/>
              </a:rPr>
              <a:t>.</a:t>
            </a:r>
            <a:r>
              <a:rPr lang="zh-CN" altLang="en-US" sz="1400" b="1" dirty="0">
                <a:solidFill>
                  <a:srgbClr val="FF0000"/>
                </a:solidFill>
                <a:latin typeface="Arial Black" pitchFamily="34" charset="0"/>
              </a:rPr>
              <a:t>（一）</a:t>
            </a:r>
            <a:r>
              <a:rPr lang="en-US" altLang="zh-CN" sz="1400" b="1" dirty="0">
                <a:solidFill>
                  <a:srgbClr val="FF0000"/>
                </a:solidFill>
                <a:latin typeface="Arial Black" pitchFamily="34" charset="0"/>
              </a:rPr>
              <a:t>.4.</a:t>
            </a:r>
            <a:r>
              <a:rPr lang="zh-CN" altLang="en-US" sz="1400" b="1" dirty="0">
                <a:solidFill>
                  <a:srgbClr val="FF0000"/>
                </a:solidFill>
                <a:latin typeface="Arial Black" pitchFamily="34" charset="0"/>
              </a:rPr>
              <a:t>（</a:t>
            </a:r>
            <a:r>
              <a:rPr lang="en-US" altLang="zh-CN" sz="1400" b="1" dirty="0">
                <a:solidFill>
                  <a:srgbClr val="FF0000"/>
                </a:solidFill>
                <a:latin typeface="Arial Black" pitchFamily="34" charset="0"/>
              </a:rPr>
              <a:t>1</a:t>
            </a:r>
            <a:r>
              <a:rPr lang="zh-CN" altLang="en-US" sz="1400" b="1" dirty="0">
                <a:solidFill>
                  <a:srgbClr val="FF0000"/>
                </a:solidFill>
                <a:latin typeface="Arial Black" pitchFamily="34" charset="0"/>
              </a:rPr>
              <a:t>）</a:t>
            </a:r>
            <a:endParaRPr lang="en-US" altLang="zh-CN" sz="1400" b="1" dirty="0">
              <a:solidFill>
                <a:srgbClr val="FF0000"/>
              </a:solidFill>
              <a:latin typeface="Arial Black" pitchFamily="34" charset="0"/>
            </a:endParaRPr>
          </a:p>
          <a:p>
            <a:pPr algn="ctr"/>
            <a:endParaRPr lang="en-US" altLang="zh-CN" sz="2000" dirty="0">
              <a:solidFill>
                <a:srgbClr val="FFFFFF"/>
              </a:solidFill>
              <a:latin typeface="Arial Black" pitchFamily="34" charset="0"/>
            </a:endParaRPr>
          </a:p>
        </p:txBody>
      </p:sp>
      <p:pic>
        <p:nvPicPr>
          <p:cNvPr id="9" name="图片 1"/>
          <p:cNvPicPr>
            <a:picLocks noChangeAspect="1" noChangeArrowheads="1"/>
          </p:cNvPicPr>
          <p:nvPr/>
        </p:nvPicPr>
        <p:blipFill>
          <a:blip r:embed="rId2" cstate="print"/>
          <a:srcRect/>
          <a:stretch>
            <a:fillRect/>
          </a:stretch>
        </p:blipFill>
        <p:spPr bwMode="auto">
          <a:xfrm>
            <a:off x="1979712" y="1556792"/>
            <a:ext cx="4473575" cy="4464050"/>
          </a:xfrm>
          <a:prstGeom prst="rect">
            <a:avLst/>
          </a:prstGeom>
          <a:noFill/>
          <a:ln w="9525">
            <a:noFill/>
            <a:miter lim="800000"/>
            <a:headEnd/>
            <a:tailEnd/>
          </a:ln>
        </p:spPr>
      </p:pic>
      <p:sp>
        <p:nvSpPr>
          <p:cNvPr id="10" name="矩形 9"/>
          <p:cNvSpPr/>
          <p:nvPr/>
        </p:nvSpPr>
        <p:spPr>
          <a:xfrm>
            <a:off x="6372225" y="3716338"/>
            <a:ext cx="2520950" cy="23050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2400" b="1">
                <a:solidFill>
                  <a:schemeClr val="tx1"/>
                </a:solidFill>
                <a:latin typeface="宋体" charset="-122"/>
              </a:rPr>
              <a:t>震雄新一代系统采用国标语言</a:t>
            </a:r>
            <a:endParaRPr lang="en-US" altLang="zh-CN" sz="2400" b="1">
              <a:solidFill>
                <a:schemeClr val="tx1"/>
              </a:solidFill>
              <a:latin typeface="宋体" charset="-122"/>
            </a:endParaRPr>
          </a:p>
          <a:p>
            <a:pPr algn="ctr"/>
            <a:endParaRPr lang="en-US" altLang="zh-CN" sz="2400" b="1">
              <a:solidFill>
                <a:srgbClr val="FF0000"/>
              </a:solidFill>
              <a:latin typeface="宋体" charset="-122"/>
            </a:endParaRPr>
          </a:p>
          <a:p>
            <a:pPr algn="ctr"/>
            <a:r>
              <a:rPr lang="en-US" altLang="zh-CN" sz="2400" b="1">
                <a:solidFill>
                  <a:srgbClr val="FF0000"/>
                </a:solidFill>
                <a:latin typeface="宋体" charset="-122"/>
              </a:rPr>
              <a:t>GB/T 15969</a:t>
            </a:r>
          </a:p>
          <a:p>
            <a:pPr algn="ctr"/>
            <a:r>
              <a:rPr lang="en-US" altLang="zh-CN" sz="2400" b="1">
                <a:solidFill>
                  <a:srgbClr val="FF0000"/>
                </a:solidFill>
                <a:latin typeface="宋体" charset="-122"/>
              </a:rPr>
              <a:t>IEC 61131</a:t>
            </a:r>
          </a:p>
        </p:txBody>
      </p:sp>
      <p:sp>
        <p:nvSpPr>
          <p:cNvPr id="11" name="标题 1"/>
          <p:cNvSpPr txBox="1">
            <a:spLocks/>
          </p:cNvSpPr>
          <p:nvPr/>
        </p:nvSpPr>
        <p:spPr>
          <a:xfrm>
            <a:off x="755576" y="404664"/>
            <a:ext cx="8096250" cy="1684338"/>
          </a:xfrm>
          <a:prstGeom prst="rect">
            <a:avLst/>
          </a:prstGeom>
        </p:spPr>
        <p:txBody>
          <a:bodyPr/>
          <a:lstStyle/>
          <a:p>
            <a:pPr algn="ctr">
              <a:defRPr/>
            </a:pPr>
            <a:r>
              <a:rPr lang="zh-CN" altLang="en-US" sz="5400" b="1" dirty="0">
                <a:solidFill>
                  <a:srgbClr val="EE6000"/>
                </a:solidFill>
                <a:effectLst>
                  <a:outerShdw blurRad="38100" dist="38100" dir="2700000" algn="tl">
                    <a:srgbClr val="C0C0C0"/>
                  </a:outerShdw>
                </a:effectLst>
                <a:latin typeface="黑体" charset="0"/>
                <a:ea typeface="黑体" charset="0"/>
                <a:cs typeface="+mj-cs"/>
              </a:rPr>
              <a:t>与标准统一（</a:t>
            </a:r>
            <a:r>
              <a:rPr lang="en-US" altLang="zh-CN" sz="5400" b="1" dirty="0">
                <a:solidFill>
                  <a:srgbClr val="EE6000"/>
                </a:solidFill>
                <a:effectLst>
                  <a:outerShdw blurRad="38100" dist="38100" dir="2700000" algn="tl">
                    <a:srgbClr val="C0C0C0"/>
                  </a:outerShdw>
                </a:effectLst>
                <a:latin typeface="黑体" charset="0"/>
                <a:ea typeface="黑体" charset="0"/>
                <a:cs typeface="+mj-cs"/>
              </a:rPr>
              <a:t>1</a:t>
            </a:r>
            <a:r>
              <a:rPr lang="zh-CN" altLang="en-US" sz="5400" b="1" dirty="0">
                <a:solidFill>
                  <a:srgbClr val="EE6000"/>
                </a:solidFill>
                <a:effectLst>
                  <a:outerShdw blurRad="38100" dist="38100" dir="2700000" algn="tl">
                    <a:srgbClr val="C0C0C0"/>
                  </a:outerShdw>
                </a:effectLst>
                <a:latin typeface="黑体" charset="0"/>
                <a:ea typeface="黑体" charset="0"/>
                <a:cs typeface="+mj-cs"/>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24</a:t>
            </a:fld>
            <a:endParaRPr lang="zh-CN" altLang="en-US"/>
          </a:p>
        </p:txBody>
      </p:sp>
      <p:sp>
        <p:nvSpPr>
          <p:cNvPr id="5" name="标题 3"/>
          <p:cNvSpPr txBox="1">
            <a:spLocks/>
          </p:cNvSpPr>
          <p:nvPr/>
        </p:nvSpPr>
        <p:spPr>
          <a:xfrm>
            <a:off x="0" y="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九、中国智造</a:t>
            </a:r>
            <a:r>
              <a:rPr lang="en-US" altLang="zh-CN" sz="3600" dirty="0">
                <a:solidFill>
                  <a:schemeClr val="tx2"/>
                </a:solidFill>
                <a:latin typeface="+mj-ea"/>
                <a:ea typeface="+mj-ea"/>
                <a:cs typeface="+mj-cs"/>
              </a:rPr>
              <a:t>2025</a:t>
            </a:r>
            <a:r>
              <a:rPr lang="zh-CN" altLang="en-US" sz="3600" dirty="0">
                <a:solidFill>
                  <a:schemeClr val="tx2"/>
                </a:solidFill>
                <a:latin typeface="+mj-ea"/>
                <a:ea typeface="+mj-ea"/>
                <a:cs typeface="+mj-cs"/>
              </a:rPr>
              <a:t>的实践者</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
        <p:nvSpPr>
          <p:cNvPr id="8" name="流程图: 多文档 7"/>
          <p:cNvSpPr/>
          <p:nvPr/>
        </p:nvSpPr>
        <p:spPr>
          <a:xfrm>
            <a:off x="179388" y="1484784"/>
            <a:ext cx="2016125" cy="1871663"/>
          </a:xfrm>
          <a:prstGeom prst="flowChartMultidocument">
            <a:avLst/>
          </a:prstGeom>
        </p:spPr>
        <p:style>
          <a:lnRef idx="3">
            <a:schemeClr val="lt1"/>
          </a:lnRef>
          <a:fillRef idx="1">
            <a:schemeClr val="accent1"/>
          </a:fillRef>
          <a:effectRef idx="1">
            <a:schemeClr val="accent1"/>
          </a:effectRef>
          <a:fontRef idx="minor">
            <a:schemeClr val="lt1"/>
          </a:fontRef>
        </p:style>
        <p:txBody>
          <a:bodyPr anchor="ctr"/>
          <a:lstStyle/>
          <a:p>
            <a:pPr algn="ctr"/>
            <a:r>
              <a:rPr lang="zh-CN" altLang="zh-CN" sz="1400" b="1" dirty="0">
                <a:solidFill>
                  <a:srgbClr val="FF0000"/>
                </a:solidFill>
                <a:latin typeface="SimHei" pitchFamily="49" charset="-122"/>
                <a:ea typeface="SimHei" pitchFamily="49" charset="-122"/>
              </a:rPr>
              <a:t>《国家智能制造标准体系建设指南》</a:t>
            </a:r>
            <a:endParaRPr lang="en-US" altLang="zh-CN" sz="1400" b="1" dirty="0">
              <a:solidFill>
                <a:srgbClr val="FF0000"/>
              </a:solidFill>
              <a:latin typeface="SimHei" pitchFamily="49" charset="-122"/>
              <a:ea typeface="SimHei" pitchFamily="49" charset="-122"/>
            </a:endParaRPr>
          </a:p>
          <a:p>
            <a:pPr algn="ctr"/>
            <a:endParaRPr lang="en-US" altLang="zh-CN" sz="1200" b="1" dirty="0">
              <a:solidFill>
                <a:srgbClr val="FF0000"/>
              </a:solidFill>
              <a:latin typeface="SimHei" pitchFamily="49" charset="-122"/>
              <a:ea typeface="SimHei" pitchFamily="49" charset="-122"/>
            </a:endParaRPr>
          </a:p>
          <a:p>
            <a:pPr algn="ctr"/>
            <a:r>
              <a:rPr lang="zh-CN" altLang="en-US" sz="1400" b="1" dirty="0">
                <a:solidFill>
                  <a:srgbClr val="FF0000"/>
                </a:solidFill>
                <a:latin typeface="Arial Black" pitchFamily="34" charset="0"/>
              </a:rPr>
              <a:t>第</a:t>
            </a:r>
            <a:r>
              <a:rPr lang="en-US" altLang="zh-CN" sz="1400" b="1" dirty="0">
                <a:solidFill>
                  <a:srgbClr val="FF0000"/>
                </a:solidFill>
                <a:latin typeface="Arial Black" pitchFamily="34" charset="0"/>
              </a:rPr>
              <a:t>10</a:t>
            </a:r>
            <a:r>
              <a:rPr lang="zh-CN" altLang="en-US" sz="1400" b="1" dirty="0">
                <a:solidFill>
                  <a:srgbClr val="FF0000"/>
                </a:solidFill>
                <a:latin typeface="Arial Black" pitchFamily="34" charset="0"/>
              </a:rPr>
              <a:t>页 </a:t>
            </a:r>
            <a:endParaRPr lang="en-US" altLang="zh-CN" sz="1400" b="1" dirty="0">
              <a:solidFill>
                <a:srgbClr val="FF0000"/>
              </a:solidFill>
              <a:latin typeface="Arial Black" pitchFamily="34" charset="0"/>
            </a:endParaRPr>
          </a:p>
          <a:p>
            <a:pPr algn="ctr"/>
            <a:r>
              <a:rPr lang="zh-CN" altLang="en-US" sz="1400" b="1" dirty="0">
                <a:solidFill>
                  <a:srgbClr val="FF0000"/>
                </a:solidFill>
                <a:latin typeface="Arial Black" pitchFamily="34" charset="0"/>
              </a:rPr>
              <a:t>二</a:t>
            </a:r>
            <a:r>
              <a:rPr lang="en-US" altLang="zh-CN" sz="1400" b="1" dirty="0">
                <a:solidFill>
                  <a:srgbClr val="FF0000"/>
                </a:solidFill>
                <a:latin typeface="Arial Black" pitchFamily="34" charset="0"/>
              </a:rPr>
              <a:t>.</a:t>
            </a:r>
            <a:r>
              <a:rPr lang="zh-CN" altLang="en-US" sz="1400" b="1" dirty="0">
                <a:solidFill>
                  <a:srgbClr val="FF0000"/>
                </a:solidFill>
                <a:latin typeface="Arial Black" pitchFamily="34" charset="0"/>
              </a:rPr>
              <a:t>（一）</a:t>
            </a:r>
            <a:r>
              <a:rPr lang="en-US" altLang="zh-CN" sz="1400" b="1" dirty="0">
                <a:solidFill>
                  <a:srgbClr val="FF0000"/>
                </a:solidFill>
                <a:latin typeface="Arial Black" pitchFamily="34" charset="0"/>
              </a:rPr>
              <a:t>.4.</a:t>
            </a:r>
            <a:r>
              <a:rPr lang="zh-CN" altLang="en-US" sz="1400" b="1" dirty="0">
                <a:solidFill>
                  <a:srgbClr val="FF0000"/>
                </a:solidFill>
                <a:latin typeface="Arial Black" pitchFamily="34" charset="0"/>
              </a:rPr>
              <a:t>（</a:t>
            </a:r>
            <a:r>
              <a:rPr lang="en-US" altLang="zh-CN" sz="1400" b="1" dirty="0">
                <a:solidFill>
                  <a:srgbClr val="FF0000"/>
                </a:solidFill>
                <a:latin typeface="Arial Black" pitchFamily="34" charset="0"/>
              </a:rPr>
              <a:t>1</a:t>
            </a:r>
            <a:r>
              <a:rPr lang="zh-CN" altLang="en-US" sz="1400" b="1" dirty="0">
                <a:solidFill>
                  <a:srgbClr val="FF0000"/>
                </a:solidFill>
                <a:latin typeface="Arial Black" pitchFamily="34" charset="0"/>
              </a:rPr>
              <a:t>）</a:t>
            </a:r>
            <a:endParaRPr lang="en-US" altLang="zh-CN" sz="1400" b="1" dirty="0">
              <a:solidFill>
                <a:srgbClr val="FF0000"/>
              </a:solidFill>
              <a:latin typeface="Arial Black" pitchFamily="34" charset="0"/>
            </a:endParaRPr>
          </a:p>
          <a:p>
            <a:pPr algn="ctr"/>
            <a:endParaRPr lang="en-US" altLang="zh-CN" dirty="0">
              <a:solidFill>
                <a:srgbClr val="FFFFFF"/>
              </a:solidFill>
            </a:endParaRPr>
          </a:p>
        </p:txBody>
      </p:sp>
      <p:sp>
        <p:nvSpPr>
          <p:cNvPr id="9" name="矩形 8"/>
          <p:cNvSpPr/>
          <p:nvPr/>
        </p:nvSpPr>
        <p:spPr>
          <a:xfrm>
            <a:off x="6372225" y="3716338"/>
            <a:ext cx="2520950" cy="23050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zh-CN" altLang="en-US" sz="2400" b="1">
                <a:solidFill>
                  <a:schemeClr val="tx1"/>
                </a:solidFill>
                <a:latin typeface="宋体" charset="-122"/>
              </a:rPr>
              <a:t>震雄新一代系统采用国标协议</a:t>
            </a:r>
            <a:endParaRPr lang="en-US" altLang="zh-CN" sz="2400" b="1">
              <a:solidFill>
                <a:schemeClr val="tx1"/>
              </a:solidFill>
              <a:latin typeface="宋体" charset="-122"/>
            </a:endParaRPr>
          </a:p>
          <a:p>
            <a:pPr algn="ctr"/>
            <a:endParaRPr lang="en-US" altLang="zh-CN" sz="2400" b="1">
              <a:solidFill>
                <a:srgbClr val="FF0000"/>
              </a:solidFill>
              <a:latin typeface="宋体" charset="-122"/>
            </a:endParaRPr>
          </a:p>
          <a:p>
            <a:pPr algn="ctr"/>
            <a:r>
              <a:rPr lang="zh-CN" altLang="en-US" sz="2400" b="1">
                <a:solidFill>
                  <a:srgbClr val="FF0000"/>
                </a:solidFill>
                <a:latin typeface="宋体" charset="-122"/>
              </a:rPr>
              <a:t>（高速实时以太网）</a:t>
            </a:r>
            <a:r>
              <a:rPr lang="en-US" altLang="zh-CN" sz="2400" b="1">
                <a:solidFill>
                  <a:srgbClr val="FF0000"/>
                </a:solidFill>
                <a:latin typeface="宋体" charset="-122"/>
              </a:rPr>
              <a:t>EtherCAT</a:t>
            </a:r>
          </a:p>
        </p:txBody>
      </p:sp>
      <p:pic>
        <p:nvPicPr>
          <p:cNvPr id="10" name="图片 5" descr="图片1"/>
          <p:cNvPicPr>
            <a:picLocks noChangeAspect="1" noChangeArrowheads="1"/>
          </p:cNvPicPr>
          <p:nvPr/>
        </p:nvPicPr>
        <p:blipFill>
          <a:blip r:embed="rId2" cstate="print"/>
          <a:srcRect/>
          <a:stretch>
            <a:fillRect/>
          </a:stretch>
        </p:blipFill>
        <p:spPr bwMode="auto">
          <a:xfrm>
            <a:off x="2195513" y="1556222"/>
            <a:ext cx="4583112" cy="4422775"/>
          </a:xfrm>
          <a:prstGeom prst="rect">
            <a:avLst/>
          </a:prstGeom>
          <a:noFill/>
          <a:ln w="9525">
            <a:noFill/>
            <a:miter lim="800000"/>
            <a:headEnd/>
            <a:tailEnd/>
          </a:ln>
        </p:spPr>
      </p:pic>
      <p:sp>
        <p:nvSpPr>
          <p:cNvPr id="11" name="标题 1"/>
          <p:cNvSpPr txBox="1">
            <a:spLocks/>
          </p:cNvSpPr>
          <p:nvPr/>
        </p:nvSpPr>
        <p:spPr>
          <a:xfrm>
            <a:off x="755576" y="404664"/>
            <a:ext cx="8096250" cy="1684338"/>
          </a:xfrm>
          <a:prstGeom prst="rect">
            <a:avLst/>
          </a:prstGeom>
        </p:spPr>
        <p:txBody>
          <a:bodyPr/>
          <a:lstStyle/>
          <a:p>
            <a:pPr algn="ctr">
              <a:defRPr/>
            </a:pPr>
            <a:r>
              <a:rPr lang="zh-CN" altLang="en-US" sz="5400" b="1" dirty="0">
                <a:solidFill>
                  <a:srgbClr val="EE6000"/>
                </a:solidFill>
                <a:effectLst>
                  <a:outerShdw blurRad="38100" dist="38100" dir="2700000" algn="tl">
                    <a:srgbClr val="C0C0C0"/>
                  </a:outerShdw>
                </a:effectLst>
                <a:latin typeface="黑体" charset="0"/>
                <a:ea typeface="黑体" charset="0"/>
                <a:cs typeface="+mj-cs"/>
              </a:rPr>
              <a:t>与标准统一（</a:t>
            </a:r>
            <a:r>
              <a:rPr lang="en-US" altLang="zh-CN" sz="5400" b="1" dirty="0">
                <a:solidFill>
                  <a:srgbClr val="EE6000"/>
                </a:solidFill>
                <a:effectLst>
                  <a:outerShdw blurRad="38100" dist="38100" dir="2700000" algn="tl">
                    <a:srgbClr val="C0C0C0"/>
                  </a:outerShdw>
                </a:effectLst>
                <a:latin typeface="黑体" charset="0"/>
                <a:ea typeface="黑体" charset="0"/>
                <a:cs typeface="+mj-cs"/>
              </a:rPr>
              <a:t>2</a:t>
            </a:r>
            <a:r>
              <a:rPr lang="zh-CN" altLang="en-US" sz="5400" b="1" dirty="0">
                <a:solidFill>
                  <a:srgbClr val="EE6000"/>
                </a:solidFill>
                <a:effectLst>
                  <a:outerShdw blurRad="38100" dist="38100" dir="2700000" algn="tl">
                    <a:srgbClr val="C0C0C0"/>
                  </a:outerShdw>
                </a:effectLst>
                <a:latin typeface="黑体" charset="0"/>
                <a:ea typeface="黑体" charset="0"/>
                <a:cs typeface="+mj-cs"/>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a:p>
        </p:txBody>
      </p:sp>
      <p:sp>
        <p:nvSpPr>
          <p:cNvPr id="5" name="标题 3"/>
          <p:cNvSpPr txBox="1">
            <a:spLocks/>
          </p:cNvSpPr>
          <p:nvPr/>
        </p:nvSpPr>
        <p:spPr>
          <a:xfrm>
            <a:off x="0" y="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十、丰田汽车的实践</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pic>
        <p:nvPicPr>
          <p:cNvPr id="37893" name="Picture 5"/>
          <p:cNvPicPr>
            <a:picLocks noChangeAspect="1" noChangeArrowheads="1"/>
          </p:cNvPicPr>
          <p:nvPr/>
        </p:nvPicPr>
        <p:blipFill>
          <a:blip r:embed="rId2" cstate="print"/>
          <a:srcRect/>
          <a:stretch>
            <a:fillRect/>
          </a:stretch>
        </p:blipFill>
        <p:spPr bwMode="auto">
          <a:xfrm>
            <a:off x="1547664" y="836712"/>
            <a:ext cx="6096000" cy="4295775"/>
          </a:xfrm>
          <a:prstGeom prst="rect">
            <a:avLst/>
          </a:prstGeom>
          <a:noFill/>
          <a:ln w="9525">
            <a:noFill/>
            <a:miter lim="800000"/>
            <a:headEnd/>
            <a:tailEnd/>
          </a:ln>
        </p:spPr>
      </p:pic>
      <p:sp>
        <p:nvSpPr>
          <p:cNvPr id="9" name="标题 3"/>
          <p:cNvSpPr txBox="1">
            <a:spLocks/>
          </p:cNvSpPr>
          <p:nvPr/>
        </p:nvSpPr>
        <p:spPr>
          <a:xfrm>
            <a:off x="395536" y="522920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丰田汽车公司已选择</a:t>
            </a:r>
            <a:r>
              <a:rPr lang="en-US" altLang="zh-CN" sz="3600" dirty="0" err="1">
                <a:solidFill>
                  <a:schemeClr val="tx2"/>
                </a:solidFill>
                <a:latin typeface="+mj-ea"/>
                <a:ea typeface="+mj-ea"/>
                <a:cs typeface="+mj-cs"/>
              </a:rPr>
              <a:t>EtherCAT</a:t>
            </a:r>
            <a:r>
              <a:rPr lang="zh-CN" altLang="en-US" sz="3600" dirty="0">
                <a:solidFill>
                  <a:schemeClr val="tx2"/>
                </a:solidFill>
                <a:latin typeface="+mj-ea"/>
                <a:ea typeface="+mj-ea"/>
                <a:cs typeface="+mj-cs"/>
              </a:rPr>
              <a:t>作为其工业以太网技术，并将在全球新工厂中都采用</a:t>
            </a:r>
            <a:r>
              <a:rPr lang="en-US" altLang="zh-CN" sz="3600" dirty="0" err="1">
                <a:solidFill>
                  <a:schemeClr val="tx2"/>
                </a:solidFill>
                <a:latin typeface="+mj-ea"/>
                <a:ea typeface="+mj-ea"/>
                <a:cs typeface="+mj-cs"/>
              </a:rPr>
              <a:t>EtherCAT</a:t>
            </a:r>
            <a:r>
              <a:rPr lang="zh-CN" altLang="en-US" sz="3600" dirty="0">
                <a:solidFill>
                  <a:schemeClr val="tx2"/>
                </a:solidFill>
                <a:latin typeface="+mj-ea"/>
                <a:ea typeface="+mj-ea"/>
                <a:cs typeface="+mj-cs"/>
              </a:rPr>
              <a:t>。</a:t>
            </a: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26</a:t>
            </a:fld>
            <a:endParaRPr lang="zh-CN" altLang="en-US"/>
          </a:p>
        </p:txBody>
      </p:sp>
      <p:sp>
        <p:nvSpPr>
          <p:cNvPr id="5" name="标题 3"/>
          <p:cNvSpPr txBox="1">
            <a:spLocks/>
          </p:cNvSpPr>
          <p:nvPr/>
        </p:nvSpPr>
        <p:spPr>
          <a:xfrm>
            <a:off x="0" y="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十、丰田汽车的实践</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
        <p:nvSpPr>
          <p:cNvPr id="9" name="标题 3"/>
          <p:cNvSpPr txBox="1">
            <a:spLocks/>
          </p:cNvSpPr>
          <p:nvPr/>
        </p:nvSpPr>
        <p:spPr>
          <a:xfrm>
            <a:off x="395536" y="836712"/>
            <a:ext cx="8229600" cy="5459288"/>
          </a:xfrm>
          <a:prstGeom prst="rect">
            <a:avLst/>
          </a:prstGeom>
        </p:spPr>
        <p:txBody>
          <a:bodyPr vert="horz" anchor="ctr">
            <a:normAutofit fontScale="45000" lnSpcReduction="20000"/>
          </a:bodyPr>
          <a:lstStyle/>
          <a:p>
            <a:r>
              <a:rPr lang="zh-CN" altLang="en-US" sz="4600" dirty="0"/>
              <a:t>在</a:t>
            </a:r>
            <a:r>
              <a:rPr lang="en-US" altLang="zh-CN" sz="4600" dirty="0"/>
              <a:t>2016</a:t>
            </a:r>
            <a:r>
              <a:rPr lang="zh-CN" altLang="en-US" sz="4600" dirty="0"/>
              <a:t>年汉诺威工业博览会的</a:t>
            </a:r>
            <a:r>
              <a:rPr lang="en-US" altLang="zh-CN" sz="4600" dirty="0" err="1"/>
              <a:t>EtherCAT</a:t>
            </a:r>
            <a:r>
              <a:rPr lang="en-US" altLang="zh-CN" sz="4600" dirty="0"/>
              <a:t> </a:t>
            </a:r>
            <a:r>
              <a:rPr lang="zh-CN" altLang="en-US" sz="4600" dirty="0"/>
              <a:t>技术协会（</a:t>
            </a:r>
            <a:r>
              <a:rPr lang="en-US" altLang="zh-CN" sz="4600" dirty="0"/>
              <a:t>ETG</a:t>
            </a:r>
            <a:r>
              <a:rPr lang="zh-CN" altLang="en-US" sz="4600" dirty="0"/>
              <a:t>）新闻发布会现场，来自丰田汽车公司产品工程创新部的总经理</a:t>
            </a:r>
            <a:r>
              <a:rPr lang="en-US" altLang="zh-CN" sz="4600" dirty="0" err="1"/>
              <a:t>Morihiko</a:t>
            </a:r>
            <a:r>
              <a:rPr lang="en-US" altLang="zh-CN" sz="4600" dirty="0"/>
              <a:t> </a:t>
            </a:r>
            <a:r>
              <a:rPr lang="en-US" altLang="zh-CN" sz="4600" dirty="0" err="1"/>
              <a:t>Ohkura</a:t>
            </a:r>
            <a:r>
              <a:rPr lang="zh-CN" altLang="en-US" sz="4600" dirty="0"/>
              <a:t>向全球发布了这一消息。</a:t>
            </a:r>
          </a:p>
          <a:p>
            <a:br>
              <a:rPr lang="zh-CN" altLang="en-US" sz="4600" dirty="0"/>
            </a:br>
            <a:endParaRPr lang="zh-CN" altLang="en-US" sz="4600" dirty="0"/>
          </a:p>
          <a:p>
            <a:r>
              <a:rPr lang="en-US" altLang="zh-CN" sz="4600" dirty="0" err="1"/>
              <a:t>Ohkura</a:t>
            </a:r>
            <a:r>
              <a:rPr lang="en-US" altLang="zh-CN" sz="4600" dirty="0"/>
              <a:t> </a:t>
            </a:r>
            <a:r>
              <a:rPr lang="zh-CN" altLang="en-US" sz="4600" dirty="0"/>
              <a:t>表示：“我很高兴在此宣布丰田汽车公司将在全球设立的新工厂中广泛采用</a:t>
            </a:r>
            <a:r>
              <a:rPr lang="en-US" altLang="zh-CN" sz="4600" dirty="0" err="1"/>
              <a:t>EtherCAT</a:t>
            </a:r>
            <a:r>
              <a:rPr lang="zh-CN" altLang="en-US" sz="4600" dirty="0"/>
              <a:t>。我们对多种工业以太网技术进行了全面的分析、评估和比较，我相信，除了良好的开放性之外，</a:t>
            </a:r>
            <a:r>
              <a:rPr lang="en-US" altLang="zh-CN" sz="4600" dirty="0" err="1"/>
              <a:t>EtherCAT</a:t>
            </a:r>
            <a:r>
              <a:rPr lang="zh-CN" altLang="en-US" sz="4600" dirty="0"/>
              <a:t>还具有性能卓越、确定性高及布线简单等优点，这些都特别符合丰田产品系统朝着工业物联网理念的发展方向迈进。” </a:t>
            </a:r>
          </a:p>
          <a:p>
            <a:br>
              <a:rPr lang="zh-CN" altLang="en-US" sz="4600" dirty="0"/>
            </a:br>
            <a:endParaRPr lang="zh-CN" altLang="en-US" sz="4600" dirty="0"/>
          </a:p>
          <a:p>
            <a:r>
              <a:rPr lang="en-US" altLang="zh-CN" sz="4600" dirty="0" err="1"/>
              <a:t>EtherCAT</a:t>
            </a:r>
            <a:r>
              <a:rPr lang="zh-CN" altLang="en-US" sz="4600" dirty="0"/>
              <a:t>同样也是丰田最新的物联网战略部署的重要组成部分。“为了顺利地将新物联网理念引入到我们的工厂，对我们来说，能够及时获取必要的</a:t>
            </a:r>
            <a:r>
              <a:rPr lang="en-US" altLang="zh-CN" sz="4600" dirty="0" err="1"/>
              <a:t>EtherCAT</a:t>
            </a:r>
            <a:r>
              <a:rPr lang="zh-CN" altLang="en-US" sz="4600" dirty="0"/>
              <a:t>组件非常关键。因此，我们强烈建议组件供应商准备更具成本优势的高品质</a:t>
            </a:r>
            <a:r>
              <a:rPr lang="en-US" altLang="zh-CN" sz="4600" dirty="0" err="1"/>
              <a:t>EtherCAT</a:t>
            </a:r>
            <a:r>
              <a:rPr lang="zh-CN" altLang="en-US" sz="4600" dirty="0"/>
              <a:t>组件。</a:t>
            </a:r>
            <a:r>
              <a:rPr lang="en-US" altLang="zh-CN" sz="4600" dirty="0"/>
              <a:t>2016</a:t>
            </a:r>
            <a:r>
              <a:rPr lang="zh-CN" altLang="en-US" sz="4600" dirty="0"/>
              <a:t>年</a:t>
            </a:r>
            <a:r>
              <a:rPr lang="en-US" altLang="zh-CN" sz="4600" dirty="0"/>
              <a:t>3</a:t>
            </a:r>
            <a:r>
              <a:rPr lang="zh-CN" altLang="en-US" sz="4600" dirty="0"/>
              <a:t>月，我在日本向当地的供应商进行了同样的发布，值此汉诺威工业博览会之际，我们愿与全球供应商共享我们的计划。”</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76184"/>
            <a:ext cx="8229600" cy="1066800"/>
          </a:xfrm>
        </p:spPr>
        <p:txBody>
          <a:bodyPr>
            <a:normAutofit fontScale="90000"/>
          </a:bodyPr>
          <a:lstStyle/>
          <a:p>
            <a:r>
              <a:rPr lang="zh-CN" altLang="en-US" sz="2700" b="1" dirty="0">
                <a:latin typeface="+mj-ea"/>
              </a:rPr>
              <a:t>十一、</a:t>
            </a:r>
            <a:r>
              <a:rPr lang="zh-CN" altLang="en-US" sz="2700" dirty="0"/>
              <a:t>权威专家工业</a:t>
            </a:r>
            <a:r>
              <a:rPr lang="en-US" altLang="zh-CN" sz="2700" dirty="0"/>
              <a:t>4.0</a:t>
            </a:r>
            <a:r>
              <a:rPr lang="zh-CN" altLang="en-US" sz="2700" dirty="0"/>
              <a:t>认定</a:t>
            </a:r>
            <a:br>
              <a:rPr lang="en-US" altLang="zh-CN" dirty="0">
                <a:latin typeface="+mn-ea"/>
                <a:ea typeface="+mn-ea"/>
              </a:rPr>
            </a:br>
            <a:endParaRPr lang="zh-CN" altLang="en-US" b="1" dirty="0">
              <a:latin typeface="+mn-ea"/>
              <a:ea typeface="+mn-ea"/>
            </a:endParaRPr>
          </a:p>
        </p:txBody>
      </p:sp>
      <p:sp>
        <p:nvSpPr>
          <p:cNvPr id="7" name="标题 3"/>
          <p:cNvSpPr txBox="1"/>
          <p:nvPr/>
        </p:nvSpPr>
        <p:spPr>
          <a:xfrm>
            <a:off x="539552" y="2276872"/>
            <a:ext cx="8229600" cy="3816424"/>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br>
              <a:rPr lang="en-US" altLang="zh-CN" dirty="0">
                <a:latin typeface="+mn-ea"/>
                <a:ea typeface="+mn-ea"/>
              </a:rPr>
            </a:br>
            <a:endParaRPr lang="zh-CN" altLang="en-US" b="1" dirty="0">
              <a:latin typeface="+mn-ea"/>
              <a:ea typeface="+mn-ea"/>
            </a:endParaRPr>
          </a:p>
        </p:txBody>
      </p:sp>
      <p:pic>
        <p:nvPicPr>
          <p:cNvPr id="8" name="Picture 3"/>
          <p:cNvPicPr>
            <a:picLocks noChangeAspect="1" noChangeArrowheads="1"/>
          </p:cNvPicPr>
          <p:nvPr/>
        </p:nvPicPr>
        <p:blipFill>
          <a:blip r:embed="rId3" cstate="print"/>
          <a:srcRect/>
          <a:stretch>
            <a:fillRect/>
          </a:stretch>
        </p:blipFill>
        <p:spPr bwMode="auto">
          <a:xfrm>
            <a:off x="500034" y="1285860"/>
            <a:ext cx="5214974" cy="2709018"/>
          </a:xfrm>
          <a:prstGeom prst="rect">
            <a:avLst/>
          </a:prstGeom>
          <a:noFill/>
          <a:ln w="9525">
            <a:noFill/>
            <a:miter lim="800000"/>
            <a:headEnd/>
            <a:tailEnd/>
          </a:ln>
          <a:effectLst/>
        </p:spPr>
      </p:pic>
      <p:sp>
        <p:nvSpPr>
          <p:cNvPr id="10" name="标题 1"/>
          <p:cNvSpPr txBox="1"/>
          <p:nvPr/>
        </p:nvSpPr>
        <p:spPr>
          <a:xfrm>
            <a:off x="428596" y="642918"/>
            <a:ext cx="7215238" cy="846158"/>
          </a:xfrm>
          <a:prstGeom prst="rect">
            <a:avLst/>
          </a:prstGeom>
        </p:spPr>
        <p:txBody>
          <a:bodyPr vert="horz" lIns="91440" tIns="45720" rIns="91440" bIns="45720" rtlCol="0" anchor="ctr">
            <a:normAutofit/>
          </a:bodyPr>
          <a:lstStyle/>
          <a:p>
            <a:r>
              <a:rPr lang="zh-CN" altLang="en-US" sz="2800" dirty="0">
                <a:solidFill>
                  <a:schemeClr val="tx2"/>
                </a:solidFill>
                <a:latin typeface="Trebuchet MS" pitchFamily="34" charset="0"/>
                <a:ea typeface="方正姚体" pitchFamily="2" charset="-122"/>
                <a:sym typeface="Trebuchet MS" pitchFamily="34" charset="0"/>
              </a:rPr>
              <a:t>中国塑机协会到震德进行新产品技术认定</a:t>
            </a:r>
            <a:r>
              <a:rPr lang="zh-CN" altLang="en-US" sz="2800" dirty="0"/>
              <a:t>：</a:t>
            </a:r>
            <a:endParaRPr lang="en-US" altLang="zh-CN" sz="2800" dirty="0"/>
          </a:p>
        </p:txBody>
      </p:sp>
      <p:graphicFrame>
        <p:nvGraphicFramePr>
          <p:cNvPr id="11" name="Object 2"/>
          <p:cNvGraphicFramePr>
            <a:graphicFrameLocks noChangeAspect="1"/>
          </p:cNvGraphicFramePr>
          <p:nvPr/>
        </p:nvGraphicFramePr>
        <p:xfrm>
          <a:off x="4286248" y="3286124"/>
          <a:ext cx="4572032" cy="3087990"/>
        </p:xfrm>
        <a:graphic>
          <a:graphicData uri="http://schemas.openxmlformats.org/presentationml/2006/ole">
            <mc:AlternateContent xmlns:mc="http://schemas.openxmlformats.org/markup-compatibility/2006">
              <mc:Choice xmlns:v="urn:schemas-microsoft-com:vml" Requires="v">
                <p:oleObj spid="_x0000_s15362" r:id="rId4" imgW="6981825" imgH="4714875" progId="PBrush">
                  <p:embed/>
                </p:oleObj>
              </mc:Choice>
              <mc:Fallback>
                <p:oleObj r:id="rId4" imgW="6981825" imgH="4714875" progId="PBrush">
                  <p:embed/>
                  <p:pic>
                    <p:nvPicPr>
                      <p:cNvPr id="0" name="Picture 1" descr="image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48" y="3286124"/>
                        <a:ext cx="4572032" cy="3087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标题 3"/>
          <p:cNvSpPr txBox="1">
            <a:spLocks/>
          </p:cNvSpPr>
          <p:nvPr/>
        </p:nvSpPr>
        <p:spPr>
          <a:xfrm>
            <a:off x="251520" y="4869160"/>
            <a:ext cx="8229600" cy="1066800"/>
          </a:xfrm>
          <a:prstGeom prst="rect">
            <a:avLst/>
          </a:prstGeom>
        </p:spPr>
        <p:txBody>
          <a:bodyPr vert="horz" anchor="ctr">
            <a:normAutofit fontScale="67500" lnSpcReduction="20000"/>
          </a:bodyPr>
          <a:lstStyle/>
          <a:p>
            <a:pPr>
              <a:spcBef>
                <a:spcPct val="0"/>
              </a:spcBef>
            </a:pPr>
            <a:r>
              <a:rPr lang="zh-CN" altLang="en-US" sz="3600" dirty="0">
                <a:solidFill>
                  <a:schemeClr val="tx2"/>
                </a:solidFill>
                <a:latin typeface="+mj-ea"/>
                <a:ea typeface="+mj-ea"/>
                <a:cs typeface="+mj-cs"/>
              </a:rPr>
              <a:t>九、中国智造</a:t>
            </a:r>
            <a:r>
              <a:rPr lang="en-US" altLang="zh-CN" sz="3600" dirty="0">
                <a:solidFill>
                  <a:schemeClr val="tx2"/>
                </a:solidFill>
                <a:latin typeface="+mj-ea"/>
                <a:ea typeface="+mj-ea"/>
                <a:cs typeface="+mj-cs"/>
              </a:rPr>
              <a:t>2025</a:t>
            </a:r>
            <a:r>
              <a:rPr lang="zh-CN" altLang="en-US" sz="3600" dirty="0">
                <a:solidFill>
                  <a:schemeClr val="tx2"/>
                </a:solidFill>
                <a:latin typeface="+mj-ea"/>
                <a:ea typeface="+mj-ea"/>
                <a:cs typeface="+mj-cs"/>
              </a:rPr>
              <a:t>的实践者</a:t>
            </a:r>
          </a:p>
          <a:p>
            <a:pPr>
              <a:spcBef>
                <a:spcPct val="0"/>
              </a:spcBef>
            </a:pPr>
            <a:br>
              <a:rPr kumimoji="0" lang="en-US" altLang="zh-CN" sz="4000" b="0" i="0" u="none" strike="noStrike" kern="1200" cap="none" spc="0" normalizeH="0" baseline="0" noProof="0" dirty="0">
                <a:ln>
                  <a:noFill/>
                </a:ln>
                <a:solidFill>
                  <a:schemeClr val="tx2"/>
                </a:solidFill>
                <a:effectLst/>
                <a:uLnTx/>
                <a:uFillTx/>
                <a:latin typeface="+mn-ea"/>
                <a:ea typeface="+mn-ea"/>
                <a:cs typeface="+mj-cs"/>
              </a:rPr>
            </a:br>
            <a:endParaRPr kumimoji="0" lang="zh-CN" altLang="en-US" sz="4000" b="1" i="0" u="none" strike="noStrike" kern="1200" cap="none" spc="0" normalizeH="0" baseline="0" noProof="0" dirty="0">
              <a:ln>
                <a:noFill/>
              </a:ln>
              <a:solidFill>
                <a:schemeClr val="tx2"/>
              </a:solidFill>
              <a:effectLst/>
              <a:uLnTx/>
              <a:uFillTx/>
              <a:latin typeface="+mn-ea"/>
              <a:ea typeface="+mn-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428596" y="642918"/>
            <a:ext cx="5786478" cy="846158"/>
          </a:xfrm>
          <a:prstGeom prst="rect">
            <a:avLst/>
          </a:prstGeom>
        </p:spPr>
        <p:txBody>
          <a:bodyPr vert="horz" lIns="91440" tIns="45720" rIns="91440" bIns="45720" rtlCol="0" anchor="ctr">
            <a:normAutofit/>
          </a:bodyPr>
          <a:lstStyle/>
          <a:p>
            <a:r>
              <a:rPr lang="zh-CN" altLang="en-US" sz="2800" dirty="0">
                <a:solidFill>
                  <a:schemeClr val="tx2"/>
                </a:solidFill>
                <a:latin typeface="Trebuchet MS" pitchFamily="34" charset="0"/>
                <a:ea typeface="方正姚体" pitchFamily="2" charset="-122"/>
                <a:sym typeface="Trebuchet MS" pitchFamily="34" charset="0"/>
              </a:rPr>
              <a:t>中国塑机协会专家组认定结论</a:t>
            </a:r>
            <a:r>
              <a:rPr lang="zh-CN" altLang="en-US" sz="2800" dirty="0"/>
              <a:t>：</a:t>
            </a:r>
            <a:endParaRPr lang="en-US" altLang="zh-CN" sz="2800" dirty="0"/>
          </a:p>
        </p:txBody>
      </p:sp>
      <p:sp>
        <p:nvSpPr>
          <p:cNvPr id="56322" name="AutoShape 2" descr="CID:%7b90F6306F-8242-482A-90BC-06614D20A3AE%7d/0.jpg"/>
          <p:cNvSpPr>
            <a:spLocks noChangeAspect="1" noChangeArrowheads="1"/>
          </p:cNvSpPr>
          <p:nvPr/>
        </p:nvSpPr>
        <p:spPr bwMode="auto">
          <a:xfrm>
            <a:off x="4572000" y="-46038"/>
            <a:ext cx="304800" cy="304801"/>
          </a:xfrm>
          <a:prstGeom prst="rect">
            <a:avLst/>
          </a:prstGeom>
          <a:noFill/>
        </p:spPr>
        <p:txBody>
          <a:bodyPr vert="horz" wrap="square" lIns="91440" tIns="45720" rIns="91440" bIns="45720" numCol="1" anchor="t" anchorCtr="0" compatLnSpc="1"/>
          <a:lstStyle/>
          <a:p>
            <a:endParaRPr lang="zh-CN" altLang="en-US"/>
          </a:p>
        </p:txBody>
      </p:sp>
      <p:sp>
        <p:nvSpPr>
          <p:cNvPr id="6" name="Rectangle 4"/>
          <p:cNvSpPr>
            <a:spLocks noGrp="1" noChangeArrowheads="1"/>
          </p:cNvSpPr>
          <p:nvPr/>
        </p:nvSpPr>
        <p:spPr bwMode="auto">
          <a:xfrm>
            <a:off x="500034" y="1714488"/>
            <a:ext cx="8229600" cy="4324350"/>
          </a:xfrm>
          <a:prstGeom prst="rect">
            <a:avLst/>
          </a:prstGeom>
          <a:noFill/>
          <a:ln w="9525" cap="flat" cmpd="sng">
            <a:noFill/>
            <a:bevel/>
          </a:ln>
          <a:effectLst/>
        </p:spPr>
        <p:txBody>
          <a:bodyPr/>
          <a:lstStyle/>
          <a:p>
            <a:pPr marL="365125" indent="-254000" defTabSz="0">
              <a:spcBef>
                <a:spcPts val="300"/>
              </a:spcBef>
              <a:buClr>
                <a:srgbClr val="A04DA3"/>
              </a:buClr>
              <a:buFont typeface="Georgia" pitchFamily="18" charset="0"/>
              <a:buChar char="•"/>
            </a:pPr>
            <a:r>
              <a:rPr lang="zh-CN" altLang="en-US" sz="3600" dirty="0">
                <a:latin typeface="Georgia" pitchFamily="18" charset="0"/>
                <a:sym typeface="Georgia" pitchFamily="18" charset="0"/>
              </a:rPr>
              <a:t>整体设备具备</a:t>
            </a:r>
            <a:r>
              <a:rPr lang="zh-CN" sz="3600" dirty="0">
                <a:latin typeface="Georgia" pitchFamily="18" charset="0"/>
                <a:sym typeface="Georgia" pitchFamily="18" charset="0"/>
              </a:rPr>
              <a:t>工业</a:t>
            </a:r>
            <a:r>
              <a:rPr lang="zh-CN" altLang="zh-CN" sz="3600" dirty="0">
                <a:latin typeface="Georgia" pitchFamily="18" charset="0"/>
                <a:sym typeface="Georgia" pitchFamily="18" charset="0"/>
              </a:rPr>
              <a:t>4.0</a:t>
            </a:r>
            <a:r>
              <a:rPr lang="zh-CN" sz="3600" dirty="0">
                <a:latin typeface="Georgia" pitchFamily="18" charset="0"/>
                <a:sym typeface="Georgia" pitchFamily="18" charset="0"/>
              </a:rPr>
              <a:t>控制技术</a:t>
            </a:r>
          </a:p>
          <a:p>
            <a:pPr marL="365125" indent="-254000" defTabSz="0">
              <a:spcBef>
                <a:spcPts val="300"/>
              </a:spcBef>
              <a:buClr>
                <a:srgbClr val="A04DA3"/>
              </a:buClr>
              <a:buFont typeface="Georgia" pitchFamily="18" charset="0"/>
              <a:buChar char="•"/>
            </a:pPr>
            <a:r>
              <a:rPr lang="zh-CN" altLang="en-US" sz="3600" dirty="0">
                <a:latin typeface="Georgia" pitchFamily="18" charset="0"/>
                <a:sym typeface="Georgia" pitchFamily="18" charset="0"/>
              </a:rPr>
              <a:t>设备单机生产</a:t>
            </a:r>
            <a:r>
              <a:rPr lang="zh-CN" sz="3600" dirty="0">
                <a:latin typeface="Georgia" pitchFamily="18" charset="0"/>
                <a:sym typeface="Georgia" pitchFamily="18" charset="0"/>
              </a:rPr>
              <a:t>智能</a:t>
            </a:r>
            <a:r>
              <a:rPr lang="zh-CN" altLang="en-US" sz="3600" dirty="0">
                <a:latin typeface="Georgia" pitchFamily="18" charset="0"/>
                <a:sym typeface="Georgia" pitchFamily="18" charset="0"/>
              </a:rPr>
              <a:t>智能化</a:t>
            </a:r>
            <a:endParaRPr lang="en-US" altLang="zh-CN" sz="3600" dirty="0">
              <a:latin typeface="Georgia" pitchFamily="18" charset="0"/>
              <a:sym typeface="Georgia" pitchFamily="18" charset="0"/>
            </a:endParaRPr>
          </a:p>
          <a:p>
            <a:pPr marL="365125" indent="-254000" defTabSz="0">
              <a:spcBef>
                <a:spcPts val="300"/>
              </a:spcBef>
              <a:buClr>
                <a:srgbClr val="A04DA3"/>
              </a:buClr>
              <a:buFont typeface="Georgia" pitchFamily="18" charset="0"/>
              <a:buChar char="•"/>
            </a:pPr>
            <a:r>
              <a:rPr lang="zh-CN" altLang="en-US" sz="3600" dirty="0">
                <a:latin typeface="Georgia" pitchFamily="18" charset="0"/>
                <a:sym typeface="Georgia" pitchFamily="18" charset="0"/>
              </a:rPr>
              <a:t>智慧工厂建设</a:t>
            </a:r>
            <a:endParaRPr lang="en-US" altLang="zh-CN" sz="3600" dirty="0">
              <a:latin typeface="Georgia" pitchFamily="18" charset="0"/>
              <a:sym typeface="Georgia" pitchFamily="18" charset="0"/>
            </a:endParaRPr>
          </a:p>
          <a:p>
            <a:pPr marL="365125" indent="-254000" defTabSz="0">
              <a:spcBef>
                <a:spcPts val="300"/>
              </a:spcBef>
              <a:buClr>
                <a:srgbClr val="A04DA3"/>
              </a:buClr>
              <a:buFont typeface="Georgia" pitchFamily="18" charset="0"/>
              <a:buChar char="•"/>
            </a:pPr>
            <a:endParaRPr lang="en-US" altLang="zh-CN" sz="2000" dirty="0">
              <a:latin typeface="Georgia" pitchFamily="18" charset="0"/>
              <a:sym typeface="Georgia" pitchFamily="18" charset="0"/>
            </a:endParaRPr>
          </a:p>
          <a:p>
            <a:pPr marL="365125" indent="-254000" defTabSz="0">
              <a:spcBef>
                <a:spcPts val="300"/>
              </a:spcBef>
              <a:buClr>
                <a:srgbClr val="A04DA3"/>
              </a:buClr>
              <a:buFont typeface="Georgia" pitchFamily="18" charset="0"/>
              <a:buChar char="•"/>
            </a:pPr>
            <a:endParaRPr lang="zh-CN" sz="2000" dirty="0">
              <a:latin typeface="Georgia" pitchFamily="18" charset="0"/>
              <a:sym typeface="Georgia" pitchFamily="18" charset="0"/>
            </a:endParaRPr>
          </a:p>
          <a:p>
            <a:pPr marL="365125" indent="-254000" defTabSz="0">
              <a:spcBef>
                <a:spcPts val="300"/>
              </a:spcBef>
              <a:buClr>
                <a:srgbClr val="A04DA3"/>
              </a:buClr>
              <a:buFont typeface="Georgia" pitchFamily="18" charset="0"/>
              <a:buChar char="•"/>
            </a:pPr>
            <a:r>
              <a:rPr lang="zh-CN" sz="2800" b="1" dirty="0">
                <a:solidFill>
                  <a:srgbClr val="FF0000"/>
                </a:solidFill>
                <a:effectLst>
                  <a:outerShdw blurRad="38100" dist="38100" dir="2700000" algn="tl">
                    <a:srgbClr val="C0C0C0"/>
                  </a:outerShdw>
                </a:effectLst>
                <a:latin typeface="Georgia" pitchFamily="18" charset="0"/>
                <a:sym typeface="Georgia" pitchFamily="18" charset="0"/>
              </a:rPr>
              <a:t>技术达到同类产品国际先进、国内领先水平。</a:t>
            </a:r>
            <a:endParaRPr lang="zh-CN" sz="4000" dirty="0">
              <a:latin typeface="Georgia" pitchFamily="18" charset="0"/>
              <a:sym typeface="Georgia" pitchFamily="18" charset="0"/>
            </a:endParaRPr>
          </a:p>
        </p:txBody>
      </p:sp>
      <p:sp>
        <p:nvSpPr>
          <p:cNvPr id="7" name="灯片编号占位符 6"/>
          <p:cNvSpPr>
            <a:spLocks noGrp="1"/>
          </p:cNvSpPr>
          <p:nvPr>
            <p:ph type="sldNum" sz="quarter" idx="12"/>
          </p:nvPr>
        </p:nvSpPr>
        <p:spPr/>
        <p:txBody>
          <a:bodyPr/>
          <a:lstStyle/>
          <a:p>
            <a:fld id="{92CA328B-B916-4462-B75D-AE3D8C4AD995}" type="slidenum">
              <a:rPr lang="zh-CN" altLang="en-US" smtClean="0"/>
              <a:pPr/>
              <a:t>28</a:t>
            </a:fld>
            <a:endParaRPr lang="zh-CN" altLang="en-US"/>
          </a:p>
        </p:txBody>
      </p:sp>
      <p:sp>
        <p:nvSpPr>
          <p:cNvPr id="10" name="标题 3"/>
          <p:cNvSpPr>
            <a:spLocks noGrp="1"/>
          </p:cNvSpPr>
          <p:nvPr>
            <p:ph type="title"/>
          </p:nvPr>
        </p:nvSpPr>
        <p:spPr>
          <a:xfrm>
            <a:off x="357158" y="76184"/>
            <a:ext cx="8229600" cy="1066800"/>
          </a:xfrm>
        </p:spPr>
        <p:txBody>
          <a:bodyPr>
            <a:normAutofit fontScale="90000"/>
          </a:bodyPr>
          <a:lstStyle/>
          <a:p>
            <a:r>
              <a:rPr lang="zh-CN" altLang="en-US" sz="2700" b="1" dirty="0">
                <a:latin typeface="+mj-ea"/>
              </a:rPr>
              <a:t>十一、</a:t>
            </a:r>
            <a:r>
              <a:rPr lang="zh-CN" altLang="en-US" sz="2700" dirty="0"/>
              <a:t>权威专家工业</a:t>
            </a:r>
            <a:r>
              <a:rPr lang="en-US" altLang="zh-CN" sz="2700" dirty="0"/>
              <a:t>4.0</a:t>
            </a:r>
            <a:r>
              <a:rPr lang="zh-CN" altLang="en-US" sz="2700" dirty="0"/>
              <a:t>认定</a:t>
            </a:r>
            <a:br>
              <a:rPr lang="en-US" altLang="zh-CN" dirty="0">
                <a:latin typeface="+mn-ea"/>
                <a:ea typeface="+mn-ea"/>
              </a:rPr>
            </a:br>
            <a:endParaRPr lang="zh-CN" altLang="en-US" b="1" dirty="0">
              <a:latin typeface="+mn-ea"/>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785794"/>
            <a:ext cx="9144000" cy="5286412"/>
          </a:xfrm>
        </p:spPr>
        <p:txBody>
          <a:bodyPr>
            <a:normAutofit/>
          </a:bodyPr>
          <a:lstStyle/>
          <a:p>
            <a:pPr algn="ctr"/>
            <a:r>
              <a:rPr lang="zh-CN" altLang="en-US" sz="16600" b="1" dirty="0">
                <a:latin typeface="华文楷体" pitchFamily="2" charset="-122"/>
                <a:ea typeface="华文楷体" pitchFamily="2" charset="-122"/>
              </a:rPr>
              <a:t>谢谢！</a:t>
            </a:r>
            <a:br>
              <a:rPr lang="en-US" altLang="zh-CN" sz="5400" dirty="0">
                <a:latin typeface="+mn-ea"/>
                <a:ea typeface="+mn-ea"/>
              </a:rPr>
            </a:br>
            <a:endParaRPr lang="zh-CN" altLang="en-US" sz="5400" b="1" dirty="0">
              <a:latin typeface="+mn-ea"/>
              <a:ea typeface="+mn-ea"/>
            </a:endParaRPr>
          </a:p>
        </p:txBody>
      </p:sp>
      <p:sp>
        <p:nvSpPr>
          <p:cNvPr id="7" name="标题 3"/>
          <p:cNvSpPr txBox="1"/>
          <p:nvPr/>
        </p:nvSpPr>
        <p:spPr>
          <a:xfrm>
            <a:off x="539552" y="2276872"/>
            <a:ext cx="8229600" cy="3816424"/>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br>
              <a:rPr lang="en-US" altLang="zh-CN" dirty="0">
                <a:latin typeface="+mn-ea"/>
                <a:ea typeface="+mn-ea"/>
              </a:rPr>
            </a:br>
            <a:endParaRPr lang="zh-CN" altLang="en-US" b="1" dirty="0">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5536" y="0"/>
            <a:ext cx="8229600" cy="692696"/>
          </a:xfrm>
        </p:spPr>
        <p:txBody>
          <a:bodyPr>
            <a:normAutofit/>
          </a:bodyPr>
          <a:lstStyle/>
          <a:p>
            <a:r>
              <a:rPr lang="zh-CN" altLang="en-US" sz="3200" dirty="0"/>
              <a:t>特点：</a:t>
            </a:r>
          </a:p>
        </p:txBody>
      </p:sp>
      <p:sp>
        <p:nvSpPr>
          <p:cNvPr id="6" name="内容占位符 5"/>
          <p:cNvSpPr>
            <a:spLocks noGrp="1"/>
          </p:cNvSpPr>
          <p:nvPr>
            <p:ph idx="1"/>
          </p:nvPr>
        </p:nvSpPr>
        <p:spPr>
          <a:xfrm>
            <a:off x="457200" y="836712"/>
            <a:ext cx="8686800" cy="5544616"/>
          </a:xfrm>
        </p:spPr>
        <p:txBody>
          <a:bodyPr>
            <a:normAutofit/>
          </a:bodyPr>
          <a:lstStyle/>
          <a:p>
            <a:pPr marL="109855" indent="0">
              <a:buNone/>
            </a:pPr>
            <a:r>
              <a:rPr lang="zh-CN" altLang="en-US" sz="2400" dirty="0">
                <a:latin typeface="华文楷体" pitchFamily="2" charset="-122"/>
                <a:ea typeface="华文楷体" pitchFamily="2" charset="-122"/>
              </a:rPr>
              <a:t>一、全德国设计及制造的硬件配置</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二、精准的位置闭环控制</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三、个性化</a:t>
            </a:r>
            <a:r>
              <a:rPr lang="en-US" altLang="zh-CN" sz="2400" dirty="0">
                <a:latin typeface="华文楷体" pitchFamily="2" charset="-122"/>
                <a:ea typeface="华文楷体" pitchFamily="2" charset="-122"/>
              </a:rPr>
              <a:t>SPC</a:t>
            </a:r>
            <a:r>
              <a:rPr lang="zh-CN" altLang="en-US" sz="2400" dirty="0">
                <a:latin typeface="华文楷体" pitchFamily="2" charset="-122"/>
                <a:ea typeface="华文楷体" pitchFamily="2" charset="-122"/>
              </a:rPr>
              <a:t>品质管理</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四、简单易学的针阀功能</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五、功能全面的中子设计</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六、智能学习和防错（智能化</a:t>
            </a:r>
            <a:r>
              <a:rPr lang="en-US" altLang="zh-CN" sz="2400" dirty="0">
                <a:latin typeface="华文楷体" pitchFamily="2" charset="-122"/>
                <a:ea typeface="华文楷体" pitchFamily="2" charset="-122"/>
              </a:rPr>
              <a:t>,BCD</a:t>
            </a:r>
            <a:r>
              <a:rPr lang="zh-CN" altLang="en-US" sz="2400" dirty="0">
                <a:latin typeface="华文楷体" pitchFamily="2" charset="-122"/>
                <a:ea typeface="华文楷体" pitchFamily="2" charset="-122"/>
              </a:rPr>
              <a:t>码协议支持）</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七、支持所有主流通讯方式，方便用户进行智能化工厂建设</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八、智能化强大</a:t>
            </a:r>
            <a:r>
              <a:rPr lang="en-US" altLang="zh-CN" sz="2400" dirty="0">
                <a:latin typeface="华文楷体" pitchFamily="2" charset="-122"/>
                <a:ea typeface="华文楷体" pitchFamily="2" charset="-122"/>
              </a:rPr>
              <a:t>Scope</a:t>
            </a:r>
            <a:r>
              <a:rPr lang="zh-CN" altLang="en-US" sz="2400" dirty="0">
                <a:latin typeface="华文楷体" pitchFamily="2" charset="-122"/>
                <a:ea typeface="华文楷体" pitchFamily="2" charset="-122"/>
              </a:rPr>
              <a:t>实时在线监控和数据分析功能</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九、中国智造</a:t>
            </a:r>
            <a:r>
              <a:rPr lang="en-US" altLang="zh-CN" sz="2400" dirty="0">
                <a:latin typeface="华文楷体" pitchFamily="2" charset="-122"/>
                <a:ea typeface="华文楷体" pitchFamily="2" charset="-122"/>
              </a:rPr>
              <a:t>2025</a:t>
            </a:r>
            <a:r>
              <a:rPr lang="zh-CN" altLang="en-US" sz="2400" dirty="0">
                <a:latin typeface="华文楷体" pitchFamily="2" charset="-122"/>
                <a:ea typeface="华文楷体" pitchFamily="2" charset="-122"/>
              </a:rPr>
              <a:t>的实践者</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十、丰田汽车的实践</a:t>
            </a:r>
            <a:endParaRPr lang="en-US" altLang="zh-CN" sz="2400" dirty="0">
              <a:latin typeface="华文楷体" pitchFamily="2" charset="-122"/>
              <a:ea typeface="华文楷体" pitchFamily="2" charset="-122"/>
            </a:endParaRPr>
          </a:p>
          <a:p>
            <a:pPr marL="109855" indent="0">
              <a:buNone/>
            </a:pPr>
            <a:r>
              <a:rPr lang="zh-CN" altLang="en-US" sz="2400" dirty="0">
                <a:latin typeface="华文楷体" pitchFamily="2" charset="-122"/>
                <a:ea typeface="华文楷体" pitchFamily="2" charset="-122"/>
              </a:rPr>
              <a:t>十一、权威专家工业</a:t>
            </a:r>
            <a:r>
              <a:rPr lang="en-US" altLang="zh-CN" sz="2400" dirty="0">
                <a:latin typeface="华文楷体" pitchFamily="2" charset="-122"/>
                <a:ea typeface="华文楷体" pitchFamily="2" charset="-122"/>
              </a:rPr>
              <a:t>4.0</a:t>
            </a:r>
            <a:r>
              <a:rPr lang="zh-CN" altLang="en-US" sz="2400" dirty="0">
                <a:latin typeface="华文楷体" pitchFamily="2" charset="-122"/>
                <a:ea typeface="华文楷体" pitchFamily="2" charset="-122"/>
              </a:rPr>
              <a:t>认定</a:t>
            </a:r>
            <a:endParaRPr lang="en-US" altLang="zh-CN" sz="2400" dirty="0">
              <a:latin typeface="华文楷体" pitchFamily="2" charset="-122"/>
              <a:ea typeface="华文楷体" pitchFamily="2" charset="-122"/>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857232"/>
            <a:ext cx="8229600" cy="1066800"/>
          </a:xfrm>
        </p:spPr>
        <p:txBody>
          <a:bodyPr>
            <a:normAutofit/>
          </a:bodyPr>
          <a:lstStyle/>
          <a:p>
            <a:r>
              <a:rPr lang="zh-CN" altLang="en-US" b="1" dirty="0">
                <a:latin typeface="+mn-ea"/>
                <a:ea typeface="+mn-ea"/>
              </a:rPr>
              <a:t>一、</a:t>
            </a:r>
            <a:r>
              <a:rPr lang="zh-CN" altLang="en-US" dirty="0"/>
              <a:t>全德国设计及制造的硬件配置</a:t>
            </a:r>
            <a:endParaRPr lang="zh-CN" altLang="en-US" b="1" dirty="0">
              <a:latin typeface="+mn-ea"/>
              <a:ea typeface="+mn-ea"/>
            </a:endParaRPr>
          </a:p>
        </p:txBody>
      </p:sp>
      <p:sp>
        <p:nvSpPr>
          <p:cNvPr id="6" name="内容占位符 5"/>
          <p:cNvSpPr>
            <a:spLocks noGrp="1"/>
          </p:cNvSpPr>
          <p:nvPr>
            <p:ph idx="1"/>
          </p:nvPr>
        </p:nvSpPr>
        <p:spPr>
          <a:xfrm>
            <a:off x="3500430" y="1928802"/>
            <a:ext cx="5429288" cy="4431420"/>
          </a:xfrm>
        </p:spPr>
        <p:txBody>
          <a:bodyPr>
            <a:normAutofit/>
          </a:bodyPr>
          <a:lstStyle/>
          <a:p>
            <a:r>
              <a:rPr lang="zh-CN" altLang="en-US" sz="2400" dirty="0">
                <a:latin typeface="华文楷体" pitchFamily="2" charset="-122"/>
                <a:ea typeface="华文楷体" pitchFamily="2" charset="-122"/>
              </a:rPr>
              <a:t>纵向</a:t>
            </a:r>
            <a:r>
              <a:rPr lang="en-US" sz="2400" dirty="0">
                <a:latin typeface="华文楷体" pitchFamily="2" charset="-122"/>
                <a:ea typeface="华文楷体" pitchFamily="2" charset="-122"/>
              </a:rPr>
              <a:t>15.6</a:t>
            </a:r>
            <a:r>
              <a:rPr lang="zh-CN" altLang="en-US" sz="2400" dirty="0">
                <a:latin typeface="华文楷体" pitchFamily="2" charset="-122"/>
                <a:ea typeface="华文楷体" pitchFamily="2" charset="-122"/>
              </a:rPr>
              <a:t>寸显示屏</a:t>
            </a:r>
            <a:endParaRPr lang="en-US" sz="2400" dirty="0">
              <a:latin typeface="华文楷体" pitchFamily="2" charset="-122"/>
              <a:ea typeface="华文楷体" pitchFamily="2" charset="-122"/>
            </a:endParaRPr>
          </a:p>
          <a:p>
            <a:r>
              <a:rPr lang="en-US" altLang="zh-CN" sz="2400" dirty="0">
                <a:latin typeface="华文楷体" pitchFamily="2" charset="-122"/>
                <a:ea typeface="华文楷体" pitchFamily="2" charset="-122"/>
              </a:rPr>
              <a:t>LED</a:t>
            </a:r>
            <a:r>
              <a:rPr lang="zh-CN" altLang="en-US" sz="2400" dirty="0">
                <a:latin typeface="华文楷体" pitchFamily="2" charset="-122"/>
                <a:ea typeface="华文楷体" pitchFamily="2" charset="-122"/>
              </a:rPr>
              <a:t>背光源</a:t>
            </a:r>
            <a:endParaRPr lang="en-US"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触屏功能</a:t>
            </a:r>
            <a:endParaRPr lang="en-US"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具备</a:t>
            </a:r>
            <a:r>
              <a:rPr lang="en-US" altLang="zh-CN" sz="2400" dirty="0">
                <a:latin typeface="华文楷体" pitchFamily="2" charset="-122"/>
                <a:ea typeface="华文楷体" pitchFamily="2" charset="-122"/>
              </a:rPr>
              <a:t>72</a:t>
            </a:r>
            <a:r>
              <a:rPr lang="zh-CN" altLang="en-US" sz="2400" dirty="0">
                <a:latin typeface="华文楷体" pitchFamily="2" charset="-122"/>
                <a:ea typeface="华文楷体" pitchFamily="2" charset="-122"/>
              </a:rPr>
              <a:t>个专为注塑机设计的薄膜按键</a:t>
            </a:r>
            <a:endParaRPr lang="en-US" sz="2400" dirty="0">
              <a:latin typeface="华文楷体" pitchFamily="2" charset="-122"/>
              <a:ea typeface="华文楷体" pitchFamily="2" charset="-122"/>
            </a:endParaRPr>
          </a:p>
          <a:p>
            <a:r>
              <a:rPr lang="zh-CN" altLang="en-US" sz="2400" dirty="0">
                <a:latin typeface="华文楷体" pitchFamily="2" charset="-122"/>
                <a:ea typeface="华文楷体" pitchFamily="2" charset="-122"/>
              </a:rPr>
              <a:t>具备可用于远程连接或主机功能的以太网接口</a:t>
            </a:r>
            <a:endParaRPr lang="en-US" sz="2400" dirty="0">
              <a:latin typeface="华文楷体" pitchFamily="2" charset="-122"/>
              <a:ea typeface="华文楷体" pitchFamily="2" charset="-122"/>
            </a:endParaRPr>
          </a:p>
          <a:p>
            <a:r>
              <a:rPr lang="en-US" sz="2400" dirty="0">
                <a:latin typeface="华文楷体" pitchFamily="2" charset="-122"/>
                <a:ea typeface="华文楷体" pitchFamily="2" charset="-122"/>
              </a:rPr>
              <a:t>4</a:t>
            </a:r>
            <a:r>
              <a:rPr lang="zh-CN" altLang="en-US" sz="2400" dirty="0">
                <a:latin typeface="华文楷体" pitchFamily="2" charset="-122"/>
                <a:ea typeface="华文楷体" pitchFamily="2" charset="-122"/>
              </a:rPr>
              <a:t>组</a:t>
            </a:r>
            <a:r>
              <a:rPr lang="en-US" sz="2400" dirty="0">
                <a:latin typeface="华文楷体" pitchFamily="2" charset="-122"/>
                <a:ea typeface="华文楷体" pitchFamily="2" charset="-122"/>
              </a:rPr>
              <a:t>USB </a:t>
            </a:r>
            <a:r>
              <a:rPr lang="zh-CN" altLang="en-US" sz="2400" dirty="0">
                <a:latin typeface="华文楷体" pitchFamily="2" charset="-122"/>
                <a:ea typeface="华文楷体" pitchFamily="2" charset="-122"/>
              </a:rPr>
              <a:t>接口，便于客户存储数据使用</a:t>
            </a:r>
            <a:endParaRPr lang="en-US" sz="2400" dirty="0">
              <a:latin typeface="华文楷体" pitchFamily="2" charset="-122"/>
              <a:ea typeface="华文楷体" pitchFamily="2" charset="-122"/>
            </a:endParaRPr>
          </a:p>
          <a:p>
            <a:pPr marL="109855" indent="0">
              <a:buNone/>
            </a:pPr>
            <a:endParaRPr lang="en-US" altLang="zh-CN" sz="2400" dirty="0">
              <a:latin typeface="+mn-ea"/>
            </a:endParaRPr>
          </a:p>
          <a:p>
            <a:pPr marL="109855" indent="0">
              <a:buNone/>
            </a:pPr>
            <a:endParaRPr lang="en-US" altLang="zh-CN" sz="2400" dirty="0">
              <a:latin typeface="+mn-ea"/>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81" t="-1" r="14403" b="11688"/>
          <a:stretch>
            <a:fillRect/>
          </a:stretch>
        </p:blipFill>
        <p:spPr bwMode="auto">
          <a:xfrm>
            <a:off x="857224" y="2143116"/>
            <a:ext cx="2414582" cy="380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灯片编号占位符 7"/>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28596" y="857232"/>
            <a:ext cx="8229600" cy="1066800"/>
          </a:xfrm>
        </p:spPr>
        <p:txBody>
          <a:bodyPr/>
          <a:lstStyle/>
          <a:p>
            <a:r>
              <a:rPr lang="zh-CN" altLang="en-US" b="1" dirty="0">
                <a:latin typeface="+mj-ea"/>
              </a:rPr>
              <a:t>二、</a:t>
            </a:r>
            <a:r>
              <a:rPr lang="zh-CN" altLang="en-US" dirty="0">
                <a:latin typeface="+mj-ea"/>
              </a:rPr>
              <a:t>精准的运动控制</a:t>
            </a:r>
            <a:endParaRPr lang="zh-CN" altLang="en-US" b="1" dirty="0">
              <a:latin typeface="+mj-ea"/>
            </a:endParaRPr>
          </a:p>
        </p:txBody>
      </p:sp>
      <p:sp>
        <p:nvSpPr>
          <p:cNvPr id="6" name="内容占位符 5"/>
          <p:cNvSpPr>
            <a:spLocks noGrp="1"/>
          </p:cNvSpPr>
          <p:nvPr>
            <p:ph idx="1"/>
          </p:nvPr>
        </p:nvSpPr>
        <p:spPr>
          <a:xfrm>
            <a:off x="500034" y="1857364"/>
            <a:ext cx="8229600" cy="965262"/>
          </a:xfrm>
        </p:spPr>
        <p:txBody>
          <a:bodyPr/>
          <a:lstStyle/>
          <a:p>
            <a:pPr marL="109855" indent="0">
              <a:buNone/>
            </a:pPr>
            <a:r>
              <a:rPr lang="zh-CN" altLang="en-US" dirty="0">
                <a:latin typeface="华文楷体" pitchFamily="2" charset="-122"/>
                <a:ea typeface="华文楷体" pitchFamily="2" charset="-122"/>
              </a:rPr>
              <a:t>不良工艺参数自动修正，内部提前减速，刹车按位置减速，保证目标位置准确。</a:t>
            </a:r>
            <a:endParaRPr lang="en-US" altLang="zh-CN" dirty="0">
              <a:latin typeface="华文楷体" pitchFamily="2" charset="-122"/>
              <a:ea typeface="华文楷体" pitchFamily="2" charset="-122"/>
            </a:endParaRPr>
          </a:p>
          <a:p>
            <a:pPr marL="109855" indent="0">
              <a:buNone/>
            </a:pPr>
            <a:endParaRPr lang="en-US" altLang="zh-CN" dirty="0">
              <a:latin typeface="+mn-ea"/>
            </a:endParaRPr>
          </a:p>
          <a:p>
            <a:pPr marL="109855" indent="0">
              <a:buNone/>
            </a:pPr>
            <a:endParaRPr lang="en-US" altLang="zh-CN" dirty="0">
              <a:latin typeface="+mn-ea"/>
            </a:endParaRPr>
          </a:p>
        </p:txBody>
      </p:sp>
      <p:pic>
        <p:nvPicPr>
          <p:cNvPr id="8" name="图片 7" descr="4.bmp"/>
          <p:cNvPicPr>
            <a:picLocks noChangeAspect="1"/>
          </p:cNvPicPr>
          <p:nvPr/>
        </p:nvPicPr>
        <p:blipFill>
          <a:blip r:embed="rId2" cstate="print"/>
          <a:srcRect/>
          <a:stretch>
            <a:fillRect/>
          </a:stretch>
        </p:blipFill>
        <p:spPr>
          <a:xfrm>
            <a:off x="1357290" y="2909905"/>
            <a:ext cx="6477000" cy="3019425"/>
          </a:xfrm>
          <a:prstGeom prst="rect">
            <a:avLst/>
          </a:prstGeom>
        </p:spPr>
      </p:pic>
      <p:sp>
        <p:nvSpPr>
          <p:cNvPr id="11" name="灯片编号占位符 10"/>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mj-ea"/>
              </a:rPr>
              <a:t>三、个性化</a:t>
            </a:r>
            <a:r>
              <a:rPr lang="en-US" altLang="zh-CN" b="1" dirty="0">
                <a:latin typeface="+mj-ea"/>
              </a:rPr>
              <a:t>SPC</a:t>
            </a:r>
            <a:r>
              <a:rPr lang="zh-CN" altLang="en-US" b="1" dirty="0">
                <a:latin typeface="+mj-ea"/>
              </a:rPr>
              <a:t>品质管理</a:t>
            </a:r>
          </a:p>
        </p:txBody>
      </p:sp>
      <p:sp>
        <p:nvSpPr>
          <p:cNvPr id="6" name="内容占位符 5"/>
          <p:cNvSpPr>
            <a:spLocks noGrp="1"/>
          </p:cNvSpPr>
          <p:nvPr>
            <p:ph idx="1"/>
          </p:nvPr>
        </p:nvSpPr>
        <p:spPr/>
        <p:txBody>
          <a:bodyPr/>
          <a:lstStyle/>
          <a:p>
            <a:pPr marL="109855" indent="0">
              <a:buNone/>
            </a:pPr>
            <a:r>
              <a:rPr lang="en-US" altLang="zh-CN" dirty="0">
                <a:latin typeface="华文楷体" pitchFamily="2" charset="-122"/>
                <a:ea typeface="华文楷体" pitchFamily="2" charset="-122"/>
              </a:rPr>
              <a:t>1.</a:t>
            </a:r>
            <a:r>
              <a:rPr lang="zh-CN" altLang="en-US" dirty="0">
                <a:latin typeface="华文楷体" pitchFamily="2" charset="-122"/>
                <a:ea typeface="华文楷体" pitchFamily="2" charset="-122"/>
              </a:rPr>
              <a:t>自由配置品质记录参数</a:t>
            </a:r>
            <a:endParaRPr lang="en-US" altLang="zh-CN" dirty="0">
              <a:latin typeface="华文楷体" pitchFamily="2" charset="-122"/>
              <a:ea typeface="华文楷体" pitchFamily="2" charset="-122"/>
            </a:endParaRPr>
          </a:p>
          <a:p>
            <a:pPr marL="109855" indent="0">
              <a:buNone/>
            </a:pPr>
            <a:endParaRPr lang="en-US" altLang="zh-CN" dirty="0">
              <a:latin typeface="华文楷体" pitchFamily="2" charset="-122"/>
              <a:ea typeface="华文楷体" pitchFamily="2" charset="-122"/>
            </a:endParaRPr>
          </a:p>
          <a:p>
            <a:pPr marL="109855" indent="0">
              <a:buNone/>
            </a:pPr>
            <a:r>
              <a:rPr lang="en-US" altLang="zh-CN" dirty="0">
                <a:latin typeface="华文楷体" pitchFamily="2" charset="-122"/>
                <a:ea typeface="华文楷体" pitchFamily="2" charset="-122"/>
              </a:rPr>
              <a:t>      16</a:t>
            </a:r>
            <a:r>
              <a:rPr lang="zh-CN" altLang="en-US" dirty="0">
                <a:latin typeface="华文楷体" pitchFamily="2" charset="-122"/>
                <a:ea typeface="华文楷体" pitchFamily="2" charset="-122"/>
              </a:rPr>
              <a:t>个通道</a:t>
            </a:r>
            <a:endParaRPr lang="en-US" altLang="zh-CN" dirty="0">
              <a:latin typeface="华文楷体" pitchFamily="2" charset="-122"/>
              <a:ea typeface="华文楷体" pitchFamily="2" charset="-122"/>
            </a:endParaRPr>
          </a:p>
          <a:p>
            <a:pPr marL="109855" indent="0">
              <a:buNone/>
            </a:pPr>
            <a:endParaRPr lang="en-US" altLang="zh-CN" dirty="0">
              <a:latin typeface="华文楷体" pitchFamily="2" charset="-122"/>
              <a:ea typeface="华文楷体" pitchFamily="2" charset="-122"/>
            </a:endParaRPr>
          </a:p>
          <a:p>
            <a:pPr marL="109855" indent="0">
              <a:buNone/>
            </a:pPr>
            <a:r>
              <a:rPr lang="en-US" altLang="zh-CN" dirty="0">
                <a:latin typeface="华文楷体" pitchFamily="2" charset="-122"/>
                <a:ea typeface="华文楷体" pitchFamily="2" charset="-122"/>
              </a:rPr>
              <a:t>       </a:t>
            </a:r>
            <a:r>
              <a:rPr lang="zh-CN" altLang="en-US" dirty="0">
                <a:latin typeface="华文楷体" pitchFamily="2" charset="-122"/>
                <a:ea typeface="华文楷体" pitchFamily="2" charset="-122"/>
              </a:rPr>
              <a:t>多达</a:t>
            </a:r>
            <a:r>
              <a:rPr lang="en-US" altLang="zh-CN" dirty="0">
                <a:latin typeface="华文楷体" pitchFamily="2" charset="-122"/>
                <a:ea typeface="华文楷体" pitchFamily="2" charset="-122"/>
              </a:rPr>
              <a:t>1000</a:t>
            </a:r>
            <a:r>
              <a:rPr lang="zh-CN" altLang="en-US" dirty="0">
                <a:latin typeface="华文楷体" pitchFamily="2" charset="-122"/>
                <a:ea typeface="华文楷体" pitchFamily="2" charset="-122"/>
              </a:rPr>
              <a:t>模参数</a:t>
            </a:r>
            <a:endParaRPr lang="en-US" altLang="zh-CN" dirty="0">
              <a:latin typeface="华文楷体" pitchFamily="2" charset="-122"/>
              <a:ea typeface="华文楷体" pitchFamily="2" charset="-122"/>
            </a:endParaRPr>
          </a:p>
          <a:p>
            <a:pPr marL="109855" indent="0">
              <a:buNone/>
            </a:pPr>
            <a:endParaRPr lang="en-US" altLang="zh-CN" dirty="0"/>
          </a:p>
          <a:p>
            <a:pPr marL="109855" indent="0">
              <a:buNone/>
            </a:pPr>
            <a:endParaRPr lang="en-US" altLang="zh-CN" dirty="0"/>
          </a:p>
          <a:p>
            <a:pPr marL="109855" indent="0">
              <a:buNone/>
            </a:pPr>
            <a:endParaRPr lang="en-US" altLang="zh-CN" dirty="0"/>
          </a:p>
          <a:p>
            <a:pPr marL="109855" indent="0">
              <a:buNone/>
            </a:pPr>
            <a:endParaRPr lang="en-US" altLang="zh-CN" dirty="0"/>
          </a:p>
        </p:txBody>
      </p:sp>
      <p:pic>
        <p:nvPicPr>
          <p:cNvPr id="2" name="图片 1" descr="屏幕剪辑"/>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139952" y="2852936"/>
            <a:ext cx="4427860" cy="2520280"/>
          </a:xfrm>
          <a:prstGeom prst="rect">
            <a:avLst/>
          </a:prstGeom>
        </p:spPr>
      </p:pic>
      <p:sp>
        <p:nvSpPr>
          <p:cNvPr id="7" name="灯片编号占位符 6"/>
          <p:cNvSpPr>
            <a:spLocks noGrp="1"/>
          </p:cNvSpPr>
          <p:nvPr>
            <p:ph type="sldNum" sz="quarter" idx="12"/>
          </p:nvPr>
        </p:nvSpPr>
        <p:spPr/>
        <p:txBody>
          <a:bodyPr/>
          <a:lstStyle/>
          <a:p>
            <a:fld id="{0C913308-F349-4B6D-A68A-DD1791B4A57B}" type="slidenum">
              <a:rPr lang="zh-CN" altLang="en-US" smtClean="0"/>
              <a:pPr/>
              <a:t>6</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mj-ea"/>
              </a:rPr>
              <a:t>三、个性化</a:t>
            </a:r>
            <a:r>
              <a:rPr lang="en-US" altLang="zh-CN" b="1" dirty="0">
                <a:latin typeface="+mj-ea"/>
              </a:rPr>
              <a:t>SPC</a:t>
            </a:r>
            <a:r>
              <a:rPr lang="zh-CN" altLang="en-US" b="1" dirty="0">
                <a:latin typeface="+mj-ea"/>
              </a:rPr>
              <a:t>品质管理</a:t>
            </a:r>
          </a:p>
        </p:txBody>
      </p:sp>
      <p:sp>
        <p:nvSpPr>
          <p:cNvPr id="6" name="内容占位符 5"/>
          <p:cNvSpPr>
            <a:spLocks noGrp="1"/>
          </p:cNvSpPr>
          <p:nvPr>
            <p:ph idx="1"/>
          </p:nvPr>
        </p:nvSpPr>
        <p:spPr/>
        <p:txBody>
          <a:bodyPr/>
          <a:lstStyle/>
          <a:p>
            <a:pPr marL="109855" indent="0">
              <a:buNone/>
            </a:pPr>
            <a:r>
              <a:rPr lang="en-US" altLang="zh-CN" dirty="0">
                <a:latin typeface="华文楷体" pitchFamily="2" charset="-122"/>
                <a:ea typeface="华文楷体" pitchFamily="2" charset="-122"/>
              </a:rPr>
              <a:t>2. </a:t>
            </a:r>
            <a:r>
              <a:rPr lang="zh-CN" altLang="en-US" dirty="0">
                <a:latin typeface="华文楷体" pitchFamily="2" charset="-122"/>
                <a:ea typeface="华文楷体" pitchFamily="2" charset="-122"/>
              </a:rPr>
              <a:t>按模号存储和记录</a:t>
            </a:r>
            <a:endParaRPr lang="en-US" altLang="zh-CN" dirty="0">
              <a:latin typeface="华文楷体" pitchFamily="2" charset="-122"/>
              <a:ea typeface="华文楷体" pitchFamily="2" charset="-122"/>
            </a:endParaRPr>
          </a:p>
          <a:p>
            <a:pPr marL="109855" indent="0">
              <a:buNone/>
            </a:pPr>
            <a:endParaRPr lang="en-US" altLang="zh-CN" dirty="0"/>
          </a:p>
          <a:p>
            <a:pPr marL="109855" indent="0">
              <a:buNone/>
            </a:pPr>
            <a:r>
              <a:rPr lang="en-US" altLang="zh-CN" dirty="0"/>
              <a:t>      </a:t>
            </a:r>
          </a:p>
          <a:p>
            <a:pPr marL="109855" indent="0">
              <a:buNone/>
            </a:pPr>
            <a:endParaRPr lang="en-US" altLang="zh-CN" dirty="0"/>
          </a:p>
          <a:p>
            <a:pPr marL="109855" indent="0">
              <a:buNone/>
            </a:pPr>
            <a:endParaRPr lang="en-US" altLang="zh-CN" dirty="0"/>
          </a:p>
          <a:p>
            <a:pPr marL="109855" indent="0">
              <a:buNone/>
            </a:pPr>
            <a:endParaRPr lang="en-US" altLang="zh-CN" dirty="0"/>
          </a:p>
        </p:txBody>
      </p:sp>
      <p:pic>
        <p:nvPicPr>
          <p:cNvPr id="2" name="图片 1" descr="屏幕剪辑"/>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44588" y="2924944"/>
            <a:ext cx="6382641" cy="1019317"/>
          </a:xfrm>
          <a:prstGeom prst="rect">
            <a:avLst/>
          </a:prstGeom>
        </p:spPr>
      </p:pic>
      <p:sp>
        <p:nvSpPr>
          <p:cNvPr id="7" name="灯片编号占位符 6"/>
          <p:cNvSpPr>
            <a:spLocks noGrp="1"/>
          </p:cNvSpPr>
          <p:nvPr>
            <p:ph type="sldNum" sz="quarter" idx="12"/>
          </p:nvPr>
        </p:nvSpPr>
        <p:spPr/>
        <p:txBody>
          <a:bodyPr/>
          <a:lstStyle/>
          <a:p>
            <a:fld id="{0C913308-F349-4B6D-A68A-DD1791B4A57B}" type="slidenum">
              <a:rPr lang="zh-CN" altLang="en-US" smtClean="0"/>
              <a:pPr/>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mj-ea"/>
              </a:rPr>
              <a:t>四、</a:t>
            </a:r>
            <a:r>
              <a:rPr lang="zh-CN" altLang="en-US" dirty="0">
                <a:latin typeface="+mj-ea"/>
              </a:rPr>
              <a:t>简单易学的针阀功能</a:t>
            </a:r>
            <a:endParaRPr lang="zh-CN" altLang="en-US" b="1" dirty="0">
              <a:latin typeface="+mj-ea"/>
            </a:endParaRPr>
          </a:p>
        </p:txBody>
      </p:sp>
      <p:sp>
        <p:nvSpPr>
          <p:cNvPr id="6" name="内容占位符 5"/>
          <p:cNvSpPr>
            <a:spLocks noGrp="1"/>
          </p:cNvSpPr>
          <p:nvPr>
            <p:ph idx="1"/>
          </p:nvPr>
        </p:nvSpPr>
        <p:spPr>
          <a:xfrm>
            <a:off x="467544" y="2060848"/>
            <a:ext cx="8229600" cy="4154234"/>
          </a:xfrm>
        </p:spPr>
        <p:txBody>
          <a:bodyPr>
            <a:normAutofit/>
          </a:bodyPr>
          <a:lstStyle/>
          <a:p>
            <a:pPr marL="109855" indent="0">
              <a:buNone/>
            </a:pPr>
            <a:r>
              <a:rPr lang="zh-CN" altLang="en-US" sz="2400" dirty="0">
                <a:latin typeface="华文楷体" pitchFamily="2" charset="-122"/>
                <a:ea typeface="华文楷体" pitchFamily="2" charset="-122"/>
              </a:rPr>
              <a:t>程序标配</a:t>
            </a:r>
            <a:r>
              <a:rPr lang="en-US" altLang="zh-CN" sz="2400" dirty="0">
                <a:latin typeface="华文楷体" pitchFamily="2" charset="-122"/>
                <a:ea typeface="华文楷体" pitchFamily="2" charset="-122"/>
              </a:rPr>
              <a:t>30</a:t>
            </a:r>
            <a:r>
              <a:rPr lang="zh-CN" altLang="en-US" sz="2400" dirty="0">
                <a:latin typeface="华文楷体" pitchFamily="2" charset="-122"/>
                <a:ea typeface="华文楷体" pitchFamily="2" charset="-122"/>
              </a:rPr>
              <a:t>组针阀，有液动，气动，信号三种模式可选，具备多种控制方式：</a:t>
            </a:r>
            <a:endParaRPr lang="en-US" altLang="zh-CN" sz="2400" dirty="0">
              <a:latin typeface="华文楷体" pitchFamily="2" charset="-122"/>
              <a:ea typeface="华文楷体" pitchFamily="2" charset="-122"/>
            </a:endParaRPr>
          </a:p>
          <a:p>
            <a:pPr marL="109855" indent="0"/>
            <a:r>
              <a:rPr lang="zh-CN" altLang="en-US" sz="2400" dirty="0">
                <a:latin typeface="华文楷体" pitchFamily="2" charset="-122"/>
                <a:ea typeface="华文楷体" pitchFamily="2" charset="-122"/>
              </a:rPr>
              <a:t>位置开启</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位置关闭、</a:t>
            </a:r>
            <a:endParaRPr lang="en-US" altLang="zh-CN" sz="2400" dirty="0">
              <a:latin typeface="华文楷体" pitchFamily="2" charset="-122"/>
              <a:ea typeface="华文楷体" pitchFamily="2" charset="-122"/>
            </a:endParaRPr>
          </a:p>
          <a:p>
            <a:pPr marL="109855" indent="0"/>
            <a:r>
              <a:rPr lang="zh-CN" altLang="en-US" sz="2400" dirty="0">
                <a:latin typeface="华文楷体" pitchFamily="2" charset="-122"/>
                <a:ea typeface="华文楷体" pitchFamily="2" charset="-122"/>
              </a:rPr>
              <a:t>位置开启</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时间关闭、</a:t>
            </a:r>
            <a:endParaRPr lang="en-US" altLang="zh-CN" sz="2400" dirty="0">
              <a:latin typeface="华文楷体" pitchFamily="2" charset="-122"/>
              <a:ea typeface="华文楷体" pitchFamily="2" charset="-122"/>
            </a:endParaRPr>
          </a:p>
          <a:p>
            <a:pPr marL="109855" indent="0"/>
            <a:r>
              <a:rPr lang="zh-CN" altLang="en-US" sz="2400" dirty="0">
                <a:latin typeface="华文楷体" pitchFamily="2" charset="-122"/>
                <a:ea typeface="华文楷体" pitchFamily="2" charset="-122"/>
              </a:rPr>
              <a:t>时间开启</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位置关闭、</a:t>
            </a:r>
            <a:endParaRPr lang="en-US" altLang="zh-CN" sz="2400" dirty="0">
              <a:latin typeface="华文楷体" pitchFamily="2" charset="-122"/>
              <a:ea typeface="华文楷体" pitchFamily="2" charset="-122"/>
            </a:endParaRPr>
          </a:p>
          <a:p>
            <a:pPr marL="109855" indent="0"/>
            <a:r>
              <a:rPr lang="zh-CN" altLang="en-US" sz="2400" dirty="0">
                <a:latin typeface="华文楷体" pitchFamily="2" charset="-122"/>
                <a:ea typeface="华文楷体" pitchFamily="2" charset="-122"/>
              </a:rPr>
              <a:t>时间开启</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时间关闭、</a:t>
            </a:r>
            <a:endParaRPr lang="en-US" altLang="zh-CN" sz="2400" dirty="0">
              <a:latin typeface="华文楷体" pitchFamily="2" charset="-122"/>
              <a:ea typeface="华文楷体" pitchFamily="2" charset="-122"/>
            </a:endParaRPr>
          </a:p>
          <a:p>
            <a:pPr marL="109855" indent="0"/>
            <a:r>
              <a:rPr lang="zh-CN" altLang="en-US" sz="2400" dirty="0">
                <a:latin typeface="华文楷体" pitchFamily="2" charset="-122"/>
                <a:ea typeface="华文楷体" pitchFamily="2" charset="-122"/>
              </a:rPr>
              <a:t>锁模后开</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位置关闭、</a:t>
            </a:r>
            <a:endParaRPr lang="en-US" altLang="zh-CN" sz="2400" dirty="0">
              <a:latin typeface="华文楷体" pitchFamily="2" charset="-122"/>
              <a:ea typeface="华文楷体" pitchFamily="2" charset="-122"/>
            </a:endParaRPr>
          </a:p>
          <a:p>
            <a:pPr marL="109855" indent="0"/>
            <a:r>
              <a:rPr lang="zh-CN" altLang="en-US" sz="2400" dirty="0">
                <a:latin typeface="华文楷体" pitchFamily="2" charset="-122"/>
                <a:ea typeface="华文楷体" pitchFamily="2" charset="-122"/>
              </a:rPr>
              <a:t>锁模后开</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时间关闭、</a:t>
            </a:r>
            <a:endParaRPr lang="en-US" altLang="zh-CN" sz="2400" dirty="0">
              <a:latin typeface="华文楷体" pitchFamily="2" charset="-122"/>
              <a:ea typeface="华文楷体" pitchFamily="2" charset="-122"/>
            </a:endParaRPr>
          </a:p>
          <a:p>
            <a:pPr marL="109855" indent="0"/>
            <a:r>
              <a:rPr lang="zh-CN" altLang="en-US" sz="2400" dirty="0">
                <a:latin typeface="华文楷体" pitchFamily="2" charset="-122"/>
                <a:ea typeface="华文楷体" pitchFamily="2" charset="-122"/>
              </a:rPr>
              <a:t>保压模式二次开启。</a:t>
            </a:r>
            <a:endParaRPr lang="en-US" altLang="zh-CN" sz="2400" dirty="0">
              <a:latin typeface="华文楷体" pitchFamily="2" charset="-122"/>
              <a:ea typeface="华文楷体" pitchFamily="2" charset="-122"/>
            </a:endParaRPr>
          </a:p>
          <a:p>
            <a:pPr marL="109855" indent="0">
              <a:buNone/>
            </a:pPr>
            <a:endParaRPr lang="en-US" altLang="zh-CN" sz="2400" dirty="0"/>
          </a:p>
          <a:p>
            <a:pPr marL="109855" indent="0">
              <a:buNone/>
            </a:pPr>
            <a:endParaRPr lang="en-US" altLang="zh-CN" sz="2400" dirty="0"/>
          </a:p>
        </p:txBody>
      </p:sp>
      <p:pic>
        <p:nvPicPr>
          <p:cNvPr id="5" name="图片 4" descr="5.bmp"/>
          <p:cNvPicPr>
            <a:picLocks noChangeAspect="1"/>
          </p:cNvPicPr>
          <p:nvPr/>
        </p:nvPicPr>
        <p:blipFill>
          <a:blip r:embed="rId2" cstate="print"/>
          <a:srcRect/>
          <a:stretch>
            <a:fillRect/>
          </a:stretch>
        </p:blipFill>
        <p:spPr>
          <a:xfrm>
            <a:off x="4143372" y="3000372"/>
            <a:ext cx="4357667" cy="2714644"/>
          </a:xfrm>
          <a:prstGeom prst="rect">
            <a:avLst/>
          </a:prstGeom>
        </p:spPr>
      </p:pic>
      <p:sp>
        <p:nvSpPr>
          <p:cNvPr id="8" name="灯片编号占位符 7"/>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mj-ea"/>
              </a:rPr>
              <a:t>四、</a:t>
            </a:r>
            <a:r>
              <a:rPr lang="zh-CN" altLang="en-US" dirty="0">
                <a:latin typeface="+mj-ea"/>
              </a:rPr>
              <a:t>简单易学的针阀功能</a:t>
            </a:r>
            <a:endParaRPr lang="zh-CN" altLang="en-US" b="1" dirty="0">
              <a:latin typeface="+mj-ea"/>
            </a:endParaRPr>
          </a:p>
        </p:txBody>
      </p:sp>
      <p:sp>
        <p:nvSpPr>
          <p:cNvPr id="6" name="内容占位符 5"/>
          <p:cNvSpPr>
            <a:spLocks noGrp="1"/>
          </p:cNvSpPr>
          <p:nvPr>
            <p:ph idx="1"/>
          </p:nvPr>
        </p:nvSpPr>
        <p:spPr>
          <a:xfrm>
            <a:off x="467544" y="2060848"/>
            <a:ext cx="8229600" cy="4154234"/>
          </a:xfrm>
        </p:spPr>
        <p:txBody>
          <a:bodyPr>
            <a:normAutofit/>
          </a:bodyPr>
          <a:lstStyle/>
          <a:p>
            <a:pPr marL="109855" indent="0">
              <a:buNone/>
            </a:pPr>
            <a:r>
              <a:rPr lang="zh-CN" altLang="en-US" dirty="0"/>
              <a:t>针阀油路设计：</a:t>
            </a:r>
            <a:endParaRPr lang="en-US" altLang="zh-CN" dirty="0"/>
          </a:p>
          <a:p>
            <a:pPr marL="109855" indent="0">
              <a:buNone/>
            </a:pPr>
            <a:endParaRPr lang="en-US" altLang="zh-CN"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9</a:t>
            </a:fld>
            <a:endParaRPr lang="zh-CN" altLang="en-US"/>
          </a:p>
        </p:txBody>
      </p:sp>
      <p:pic>
        <p:nvPicPr>
          <p:cNvPr id="7" name="Picture 2"/>
          <p:cNvPicPr>
            <a:picLocks noChangeAspect="1" noChangeArrowheads="1"/>
          </p:cNvPicPr>
          <p:nvPr/>
        </p:nvPicPr>
        <p:blipFill>
          <a:blip r:embed="rId2" cstate="print"/>
          <a:srcRect/>
          <a:stretch>
            <a:fillRect/>
          </a:stretch>
        </p:blipFill>
        <p:spPr bwMode="auto">
          <a:xfrm>
            <a:off x="3214678" y="2143115"/>
            <a:ext cx="4286280" cy="392909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2">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74</TotalTime>
  <Words>1993</Words>
  <Application>Microsoft Office PowerPoint</Application>
  <PresentationFormat>On-screen Show (4:3)</PresentationFormat>
  <Paragraphs>197</Paragraphs>
  <Slides>29</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40" baseType="lpstr">
      <vt:lpstr>方正姚体</vt:lpstr>
      <vt:lpstr>黑体</vt:lpstr>
      <vt:lpstr>黑体</vt:lpstr>
      <vt:lpstr>宋体</vt:lpstr>
      <vt:lpstr>华文楷体</vt:lpstr>
      <vt:lpstr>Arial Black</vt:lpstr>
      <vt:lpstr>Calibri</vt:lpstr>
      <vt:lpstr>Georgia</vt:lpstr>
      <vt:lpstr>Trebuchet MS</vt:lpstr>
      <vt:lpstr>Wingdings 2</vt:lpstr>
      <vt:lpstr>都市</vt:lpstr>
      <vt:lpstr>CBmold800 控制技术在汽配行业中的应用优势</vt:lpstr>
      <vt:lpstr>CBmold原装德国电脑，是ChenHsong与德国Beckhoff合作开发的基于工业4.0的新一代智能控制系统。  1.基于PC和WinCE智能化系统，完          全符合IEC61131-3国际标准；  2.支持所有主流通讯方式，方便用户进行智能化工厂建设；  3.注塑工艺控制灵活，能够智能机型   参数优化和可视化品质管理，射胶   和开合模智能优化，运动控制平稳   精准；  4.制品成型控制精度精确，稳定。</vt:lpstr>
      <vt:lpstr>特点：</vt:lpstr>
      <vt:lpstr>一、全德国设计及制造的硬件配置</vt:lpstr>
      <vt:lpstr>二、精准的运动控制</vt:lpstr>
      <vt:lpstr>三、个性化SPC品质管理</vt:lpstr>
      <vt:lpstr>三、个性化SPC品质管理</vt:lpstr>
      <vt:lpstr>四、简单易学的针阀功能</vt:lpstr>
      <vt:lpstr>四、简单易学的针阀功能</vt:lpstr>
      <vt:lpstr>五、功能全面的中子设计</vt:lpstr>
      <vt:lpstr>五、功能全面的中子设计</vt:lpstr>
      <vt:lpstr>六、智能学习和防错（智能化）</vt:lpstr>
      <vt:lpstr>PowerPoint Presentation</vt:lpstr>
      <vt:lpstr>七、支持所有主流通讯方式，方便用户进行智能化工厂建设</vt:lpstr>
      <vt:lpstr>七、支持所有主流通讯方式，方便用户进行智能化工厂建设</vt:lpstr>
      <vt:lpstr>七、支持所有主流通讯方式，方便用户进行智能化工厂建设</vt:lpstr>
      <vt:lpstr>七、支持所有主流通讯方式，方便用户进行智能化工厂建设</vt:lpstr>
      <vt:lpstr>七、网络化应用</vt:lpstr>
      <vt:lpstr>八、智能化强大Scope实时在线监控和数         据分析功能 </vt:lpstr>
      <vt:lpstr>八、智能化强大Scope实时在线监控和数         据分析功能 </vt:lpstr>
      <vt:lpstr>PowerPoint Presentation</vt:lpstr>
      <vt:lpstr>PowerPoint Presentation</vt:lpstr>
      <vt:lpstr>PowerPoint Presentation</vt:lpstr>
      <vt:lpstr>PowerPoint Presentation</vt:lpstr>
      <vt:lpstr>PowerPoint Presentation</vt:lpstr>
      <vt:lpstr>PowerPoint Presentation</vt:lpstr>
      <vt:lpstr>十一、权威专家工业4.0认定 </vt:lpstr>
      <vt:lpstr>十一、权威专家工业4.0认定 </vt:lpstr>
      <vt:lpstr>谢谢！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公司简介和企业文化</dc:title>
  <dc:creator>Administrator</dc:creator>
  <cp:lastModifiedBy>Stephen Chung</cp:lastModifiedBy>
  <cp:revision>278</cp:revision>
  <dcterms:created xsi:type="dcterms:W3CDTF">2014-03-29T03:52:00Z</dcterms:created>
  <dcterms:modified xsi:type="dcterms:W3CDTF">2016-12-15T02:22:15Z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