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89" r:id="rId7"/>
    <p:sldId id="260" r:id="rId8"/>
    <p:sldId id="261" r:id="rId9"/>
    <p:sldId id="262" r:id="rId10"/>
    <p:sldId id="285" r:id="rId11"/>
    <p:sldId id="294" r:id="rId12"/>
    <p:sldId id="263" r:id="rId13"/>
    <p:sldId id="264" r:id="rId14"/>
    <p:sldId id="265" r:id="rId15"/>
    <p:sldId id="266" r:id="rId16"/>
    <p:sldId id="283" r:id="rId17"/>
    <p:sldId id="284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86" r:id="rId26"/>
    <p:sldId id="274" r:id="rId27"/>
    <p:sldId id="292" r:id="rId28"/>
    <p:sldId id="293" r:id="rId29"/>
    <p:sldId id="275" r:id="rId30"/>
    <p:sldId id="287" r:id="rId31"/>
    <p:sldId id="276" r:id="rId32"/>
    <p:sldId id="288" r:id="rId33"/>
    <p:sldId id="278" r:id="rId34"/>
    <p:sldId id="277" r:id="rId35"/>
    <p:sldId id="290" r:id="rId36"/>
    <p:sldId id="291" r:id="rId37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32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5" y="4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049C0D-7620-429F-974D-A5CC26F529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06AE1FA3-D792-4708-BD3E-76951F2E2E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857500" y="-2019299"/>
            <a:ext cx="17983199" cy="10013997"/>
            <a:chOff x="0" y="0"/>
            <a:chExt cx="13984214" cy="10479072"/>
          </a:xfrm>
        </p:grpSpPr>
        <p:sp>
          <p:nvSpPr>
            <p:cNvPr id="6" name="AutoShape 2">
              <a:extLst>
                <a:ext uri="{FF2B5EF4-FFF2-40B4-BE49-F238E27FC236}">
                  <a16:creationId xmlns:a16="http://schemas.microsoft.com/office/drawing/2014/main" id="{08367101-59B1-4396-9F65-0BFA96D98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75" y="1485900"/>
              <a:ext cx="7879012" cy="7879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7000"/>
            </a:solidFill>
            <a:ln>
              <a:noFill/>
            </a:ln>
            <a:effectLst>
              <a:outerShdw blurRad="101600" dist="122728" dir="8535227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DA1A581A-7957-49A8-B702-0D3A8890FA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2155096"/>
              <a:ext cx="5011921" cy="75835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127" y="0"/>
                  </a:moveTo>
                  <a:lnTo>
                    <a:pt x="21600" y="0"/>
                  </a:lnTo>
                  <a:lnTo>
                    <a:pt x="5473" y="21600"/>
                  </a:lnTo>
                  <a:lnTo>
                    <a:pt x="0" y="21600"/>
                  </a:lnTo>
                  <a:lnTo>
                    <a:pt x="16127" y="0"/>
                  </a:lnTo>
                  <a:close/>
                </a:path>
              </a:pathLst>
            </a:custGeom>
            <a:solidFill>
              <a:srgbClr val="F7AB28"/>
            </a:solidFill>
            <a:ln>
              <a:noFill/>
            </a:ln>
            <a:effectLst>
              <a:outerShdw blurRad="101600" dist="122728" dir="5400000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>
                <a:solidFill>
                  <a:srgbClr val="000000"/>
                </a:solidFill>
                <a:effectLst/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F58A0C10-DEDA-4992-9557-6E60E6B8B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416" y="5824273"/>
              <a:ext cx="4654798" cy="46547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6AC32"/>
            </a:solidFill>
            <a:ln>
              <a:noFill/>
            </a:ln>
            <a:effectLst>
              <a:outerShdw blurRad="101600" dist="56796" dir="11863719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>
                <a:solidFill>
                  <a:srgbClr val="000000"/>
                </a:solidFill>
                <a:effectLst/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58D58BF8-652E-4A2F-9BC6-10F1D65F1118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958166" y="1681066"/>
              <a:ext cx="2561079" cy="25610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39231"/>
            </a:solidFill>
            <a:ln>
              <a:noFill/>
            </a:ln>
            <a:effectLst>
              <a:outerShdw blurRad="101600" dist="25400" dir="19086522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>
                <a:solidFill>
                  <a:srgbClr val="000000"/>
                </a:solidFill>
                <a:effectLst/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AC3766A4-D010-4254-B30B-69B4266A5632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304308" y="0"/>
              <a:ext cx="7879012" cy="7879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  <a:effectLst>
              <a:outerShdw blurRad="101600" dist="56796" dir="8148622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>
                <a:solidFill>
                  <a:srgbClr val="000000"/>
                </a:solidFill>
                <a:effectLst/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98113A12-1FF7-4114-A34A-B2BC9D7A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302" y="2007484"/>
              <a:ext cx="5207209" cy="7879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127" y="0"/>
                  </a:moveTo>
                  <a:lnTo>
                    <a:pt x="21600" y="0"/>
                  </a:lnTo>
                  <a:lnTo>
                    <a:pt x="5473" y="21600"/>
                  </a:lnTo>
                  <a:lnTo>
                    <a:pt x="0" y="21600"/>
                  </a:lnTo>
                  <a:lnTo>
                    <a:pt x="16127" y="0"/>
                  </a:lnTo>
                  <a:close/>
                </a:path>
              </a:pathLst>
            </a:custGeom>
            <a:solidFill>
              <a:srgbClr val="F06D30"/>
            </a:solidFill>
            <a:ln>
              <a:noFill/>
            </a:ln>
            <a:effectLst>
              <a:outerShdw blurRad="101600" dist="122728" dir="16246640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>
                <a:solidFill>
                  <a:srgbClr val="000000"/>
                </a:solidFill>
                <a:effectLst/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F5B51D0-8C34-4221-9844-469220B03B05}"/>
              </a:ext>
            </a:extLst>
          </p:cNvPr>
          <p:cNvSpPr txBox="1">
            <a:spLocks/>
          </p:cNvSpPr>
          <p:nvPr userDrawn="1"/>
        </p:nvSpPr>
        <p:spPr>
          <a:xfrm>
            <a:off x="68581" y="6446520"/>
            <a:ext cx="601980" cy="3254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89525B35-DBA0-4A70-B3C0-ADAABEB6D8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87007" y="1320007"/>
            <a:ext cx="4217987" cy="4217987"/>
            <a:chOff x="0" y="0"/>
            <a:chExt cx="4218120" cy="4218120"/>
          </a:xfrm>
        </p:grpSpPr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E5E26698-2069-40BF-B15E-3B88D7B38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218120" cy="42181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01600" dist="25400" dir="5400000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>
                <a:solidFill>
                  <a:srgbClr val="000000"/>
                </a:solidFill>
                <a:effectLst/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pic>
          <p:nvPicPr>
            <p:cNvPr id="15" name="Picture 10" descr="Chenhsong Group">
              <a:extLst>
                <a:ext uri="{FF2B5EF4-FFF2-40B4-BE49-F238E27FC236}">
                  <a16:creationId xmlns:a16="http://schemas.microsoft.com/office/drawing/2014/main" id="{49EC886D-A56C-48F2-95CC-BDDAD2F53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620" y="900868"/>
              <a:ext cx="2561079" cy="180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74B78131-7D2F-4F81-B519-BB1C085C9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31" y="190731"/>
              <a:ext cx="3836658" cy="3836657"/>
            </a:xfrm>
            <a:prstGeom prst="ellipse">
              <a:avLst/>
            </a:prstGeom>
            <a:noFill/>
            <a:ln w="76200" cap="flat" cmpd="sng">
              <a:solidFill>
                <a:srgbClr val="FF93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>
                <a:solidFill>
                  <a:srgbClr val="000000"/>
                </a:solidFill>
                <a:effectLst/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B73A802-9152-4DCF-A5B8-7F0FB12BA2C6}"/>
              </a:ext>
            </a:extLst>
          </p:cNvPr>
          <p:cNvSpPr txBox="1"/>
          <p:nvPr userDrawn="1"/>
        </p:nvSpPr>
        <p:spPr>
          <a:xfrm>
            <a:off x="4428935" y="4007634"/>
            <a:ext cx="3323952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rtlCol="0" anchor="ctr">
            <a:spAutoFit/>
          </a:bodyPr>
          <a:lstStyle>
            <a:lvl1pPr lvl="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600" b="1" i="0">
                <a:solidFill>
                  <a:srgbClr val="F06D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/>
              <a:t>Chen Hsong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91CD62-D41F-4BDF-AE22-1FBE5AD24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7F27E7A-5EFD-4143-91AF-16B1FD5EB4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7455" y="5721656"/>
            <a:ext cx="4506912" cy="593725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56839036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64205B-1AD7-43C6-99A6-F6D25B406565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5803"/>
            <a:ext cx="6557963" cy="2055813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8501C9-153E-49C2-9EB2-F1D6DC0E2F9D}"/>
              </a:ext>
            </a:extLst>
          </p:cNvPr>
          <p:cNvSpPr>
            <a:spLocks/>
          </p:cNvSpPr>
          <p:nvPr userDrawn="1"/>
        </p:nvSpPr>
        <p:spPr bwMode="blackWhite">
          <a:xfrm>
            <a:off x="6731001" y="2660104"/>
            <a:ext cx="5460999" cy="2200275"/>
          </a:xfrm>
          <a:prstGeom prst="rect">
            <a:avLst/>
          </a:prstGeom>
          <a:solidFill>
            <a:srgbClr val="168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4EE953E-717C-47F2-82C1-2E1B25B4E46A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2219325"/>
            <a:ext cx="6557963" cy="4638675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E72BA0E-ED2B-4A5E-8B7C-7EAFDF7F16C9}"/>
              </a:ext>
            </a:extLst>
          </p:cNvPr>
          <p:cNvSpPr>
            <a:spLocks/>
          </p:cNvSpPr>
          <p:nvPr userDrawn="1"/>
        </p:nvSpPr>
        <p:spPr bwMode="blackWhite">
          <a:xfrm>
            <a:off x="6735762" y="4976814"/>
            <a:ext cx="5456237" cy="1881186"/>
          </a:xfrm>
          <a:prstGeom prst="rect">
            <a:avLst/>
          </a:prstGeom>
          <a:solidFill>
            <a:srgbClr val="006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4BDEF0F-CC65-4E32-B295-D4CBF95BB619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33084" y="1121569"/>
            <a:ext cx="1157288" cy="10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en-US" dirty="0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AE72C-01A4-4BEA-B4BC-C669D5E51F0B}"/>
              </a:ext>
            </a:extLst>
          </p:cNvPr>
          <p:cNvSpPr>
            <a:spLocks/>
          </p:cNvSpPr>
          <p:nvPr userDrawn="1"/>
        </p:nvSpPr>
        <p:spPr bwMode="auto">
          <a:xfrm>
            <a:off x="1444626" y="6589391"/>
            <a:ext cx="25263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fld id="{DFED15AE-1DA8-4835-BBAD-8DE01E6903B9}" type="slidenum">
              <a:rPr lang="zh-TW" altLang="zh-TW" sz="900">
                <a:solidFill>
                  <a:srgbClr val="000000"/>
                </a:solidFill>
                <a:latin typeface="Helvetica Neue" charset="0"/>
                <a:sym typeface="Helvetica Neue" charset="0"/>
              </a:rPr>
              <a:pPr/>
              <a:t>‹#›</a:t>
            </a:fld>
            <a:r>
              <a:rPr lang="zh-TW" altLang="zh-TW" sz="900">
                <a:solidFill>
                  <a:srgbClr val="000000"/>
                </a:solidFill>
                <a:latin typeface="Helvetica Neue" charset="0"/>
                <a:sym typeface="Helvetica Neue" charset="0"/>
              </a:rPr>
              <a:t>￼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011C08-44EB-4EE5-9044-D8125BEDB71F}"/>
              </a:ext>
            </a:extLst>
          </p:cNvPr>
          <p:cNvSpPr>
            <a:spLocks/>
          </p:cNvSpPr>
          <p:nvPr userDrawn="1"/>
        </p:nvSpPr>
        <p:spPr bwMode="auto">
          <a:xfrm>
            <a:off x="1444626" y="6589391"/>
            <a:ext cx="22057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fld id="{4E0756A9-351A-45AD-98D6-4DEADEBC0FE0}" type="slidenum">
              <a:rPr lang="zh-TW" altLang="zh-TW" sz="900">
                <a:solidFill>
                  <a:srgbClr val="000000"/>
                </a:solidFill>
                <a:latin typeface="Helvetica Neue" charset="0"/>
                <a:sym typeface="Helvetica Neue" charset="0"/>
              </a:rPr>
              <a:pPr/>
              <a:t>‹#›</a:t>
            </a:fld>
            <a:endParaRPr lang="zh-TW" altLang="zh-TW" sz="900">
              <a:solidFill>
                <a:srgbClr val="000000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F9576C0-78D7-4DF7-8352-EED606A8DB92}"/>
              </a:ext>
            </a:extLst>
          </p:cNvPr>
          <p:cNvSpPr>
            <a:spLocks/>
          </p:cNvSpPr>
          <p:nvPr userDrawn="1"/>
        </p:nvSpPr>
        <p:spPr bwMode="blackWhite">
          <a:xfrm>
            <a:off x="6731001" y="5803"/>
            <a:ext cx="5459414" cy="2532063"/>
          </a:xfrm>
          <a:prstGeom prst="rect">
            <a:avLst/>
          </a:prstGeom>
          <a:solidFill>
            <a:srgbClr val="00C2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9962E627-0DAF-41F5-B9CC-FB042E6293DA}"/>
              </a:ext>
            </a:extLst>
          </p:cNvPr>
          <p:cNvSpPr>
            <a:spLocks/>
          </p:cNvSpPr>
          <p:nvPr userDrawn="1"/>
        </p:nvSpPr>
        <p:spPr bwMode="auto">
          <a:xfrm>
            <a:off x="182881" y="203201"/>
            <a:ext cx="11836750" cy="6450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4A2C7-7D4C-4A75-88F8-C65FAC6C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67" y="593725"/>
            <a:ext cx="5449360" cy="1157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F8D784-5F5B-4F06-9DDF-244DBDC72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46">
            <a:extLst>
              <a:ext uri="{FF2B5EF4-FFF2-40B4-BE49-F238E27FC236}">
                <a16:creationId xmlns:a16="http://schemas.microsoft.com/office/drawing/2014/main" id="{5F2979B5-F4C1-4DCB-B543-9D2B175DC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2460625"/>
            <a:ext cx="3627437" cy="14636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323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46">
            <a:extLst>
              <a:ext uri="{FF2B5EF4-FFF2-40B4-BE49-F238E27FC236}">
                <a16:creationId xmlns:a16="http://schemas.microsoft.com/office/drawing/2014/main" id="{44E63D64-626F-4578-BE36-9FCDDC9D29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6010" y="586193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6">
            <a:extLst>
              <a:ext uri="{FF2B5EF4-FFF2-40B4-BE49-F238E27FC236}">
                <a16:creationId xmlns:a16="http://schemas.microsoft.com/office/drawing/2014/main" id="{E251DA25-7852-4E04-B1CE-C355E6E151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36010" y="2943675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692F5F20-A8F4-4A7F-AEF7-DB1205AF21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10" y="5301157"/>
            <a:ext cx="4736890" cy="10691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20055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C0B03EAD-3C2E-4AD6-A14C-597227C771B5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0"/>
            <a:ext cx="7534275" cy="2055813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C01AE6F0-B0F6-4475-80FA-B288A6AA6CB8}"/>
              </a:ext>
            </a:extLst>
          </p:cNvPr>
          <p:cNvSpPr>
            <a:spLocks/>
          </p:cNvSpPr>
          <p:nvPr userDrawn="1"/>
        </p:nvSpPr>
        <p:spPr bwMode="blackWhite">
          <a:xfrm>
            <a:off x="4676776" y="2190750"/>
            <a:ext cx="2855913" cy="2057400"/>
          </a:xfrm>
          <a:prstGeom prst="rect">
            <a:avLst/>
          </a:prstGeom>
          <a:solidFill>
            <a:srgbClr val="168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275E82BD-7F6C-4465-AA76-456405811C72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2190750"/>
            <a:ext cx="4556125" cy="2057400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5177BAC1-89F9-4DB7-BF26-53CECD076C97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4384677"/>
            <a:ext cx="4556125" cy="2473324"/>
          </a:xfrm>
          <a:prstGeom prst="rect">
            <a:avLst/>
          </a:prstGeom>
          <a:solidFill>
            <a:srgbClr val="00C2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B8B83A2A-6182-42C8-938E-8B271913EDE8}"/>
              </a:ext>
            </a:extLst>
          </p:cNvPr>
          <p:cNvSpPr>
            <a:spLocks/>
          </p:cNvSpPr>
          <p:nvPr userDrawn="1"/>
        </p:nvSpPr>
        <p:spPr bwMode="blackWhite">
          <a:xfrm>
            <a:off x="4673601" y="4384676"/>
            <a:ext cx="2855913" cy="2471739"/>
          </a:xfrm>
          <a:prstGeom prst="rect">
            <a:avLst/>
          </a:prstGeom>
          <a:solidFill>
            <a:srgbClr val="006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A1A80727-4828-4659-A82E-22A68E2BCA7C}"/>
              </a:ext>
            </a:extLst>
          </p:cNvPr>
          <p:cNvSpPr>
            <a:spLocks/>
          </p:cNvSpPr>
          <p:nvPr userDrawn="1"/>
        </p:nvSpPr>
        <p:spPr bwMode="blackWhite">
          <a:xfrm>
            <a:off x="7642226" y="0"/>
            <a:ext cx="4549774" cy="6858000"/>
          </a:xfrm>
          <a:prstGeom prst="rect">
            <a:avLst/>
          </a:prstGeom>
          <a:solidFill>
            <a:srgbClr val="4971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421BB172-59D4-49E9-9F9F-A06DFE48768C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35165" y="1121569"/>
            <a:ext cx="1157288" cy="10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en-US" dirty="0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44" name="Rectangle 17">
            <a:extLst>
              <a:ext uri="{FF2B5EF4-FFF2-40B4-BE49-F238E27FC236}">
                <a16:creationId xmlns:a16="http://schemas.microsoft.com/office/drawing/2014/main" id="{08846E59-646B-4F5F-BD16-E7F2ACB4E77C}"/>
              </a:ext>
            </a:extLst>
          </p:cNvPr>
          <p:cNvSpPr>
            <a:spLocks/>
          </p:cNvSpPr>
          <p:nvPr userDrawn="1"/>
        </p:nvSpPr>
        <p:spPr bwMode="auto">
          <a:xfrm>
            <a:off x="182880" y="203201"/>
            <a:ext cx="11830444" cy="6450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0E558-0210-4DF2-A29D-8D278C64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380" y="593725"/>
            <a:ext cx="6293667" cy="1157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69FAC0-3C80-44FB-B687-B31E5F2C6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16276" y="6181659"/>
            <a:ext cx="601980" cy="325405"/>
          </a:xfrm>
        </p:spPr>
        <p:txBody>
          <a:bodyPr/>
          <a:lstStyle>
            <a:lvl1pPr algn="r">
              <a:defRPr/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4DB730E-802C-4C57-A2F1-3E62EFE8CD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2460625"/>
            <a:ext cx="3627437" cy="14636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323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43385952-D843-4DF5-A05D-79F04880D3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776" y="4717984"/>
            <a:ext cx="3627437" cy="14636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323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AC16D7F7-0FDF-4F77-9BE3-97A18D371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4750" y="2474846"/>
            <a:ext cx="2265298" cy="14636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89EC66F9-63DB-4046-9543-BED456D56F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24749" y="4717983"/>
            <a:ext cx="2265298" cy="14636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46">
            <a:extLst>
              <a:ext uri="{FF2B5EF4-FFF2-40B4-BE49-F238E27FC236}">
                <a16:creationId xmlns:a16="http://schemas.microsoft.com/office/drawing/2014/main" id="{D61E9803-9718-4C16-AD89-DA2537A3CF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14404" y="1458912"/>
            <a:ext cx="3712776" cy="31740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12732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a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1173C-34A8-4F83-8F1C-A5D70E93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/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D022B-EFAF-49B9-B753-663592A0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638173"/>
            <a:ext cx="11551920" cy="115728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50498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A26FED-DB09-4D1C-88CC-2ED1022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/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28506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DCA647EA-B636-49F9-A736-A25FEFE476C6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>
              <a:solidFill>
                <a:srgbClr val="F79646"/>
              </a:solidFill>
              <a:latin typeface="SimSun" pitchFamily="2" charset="-122"/>
              <a:ea typeface="SimSun" pitchFamily="2" charset="-122"/>
              <a:cs typeface="Calibri" pitchFamily="34" charset="0"/>
              <a:sym typeface="SimSun" pitchFamily="2" charset="-122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8D9398E-F038-4D03-A5A1-CD47FD517792}"/>
              </a:ext>
            </a:extLst>
          </p:cNvPr>
          <p:cNvSpPr>
            <a:spLocks/>
          </p:cNvSpPr>
          <p:nvPr userDrawn="1"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>
              <a:solidFill>
                <a:srgbClr val="000000"/>
              </a:solidFill>
              <a:effectLst/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286CE5-FB26-4CB8-AE58-4989CAF74D5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70486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>
              <a:solidFill>
                <a:srgbClr val="000000"/>
              </a:solidFill>
              <a:effectLst/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4FFAD-536C-4328-B470-17C1266E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540" y="347471"/>
            <a:ext cx="9250679" cy="1243013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E3397A-A698-4829-B735-CED7ADA776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B3C0AF-B82B-4111-8BE6-C0378CE13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" y="1981518"/>
            <a:ext cx="6537960" cy="82232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6DEFF1F-3210-4EA2-A5DE-D6F43A7E58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60438" y="469900"/>
            <a:ext cx="935037" cy="935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D782662-372B-4891-9AB8-F554CCDC7E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34300" y="2803525"/>
            <a:ext cx="3992563" cy="34671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Graphic</a:t>
            </a:r>
          </a:p>
        </p:txBody>
      </p:sp>
    </p:spTree>
    <p:extLst>
      <p:ext uri="{BB962C8B-B14F-4D97-AF65-F5344CB8AC3E}">
        <p14:creationId xmlns:p14="http://schemas.microsoft.com/office/powerpoint/2010/main" val="236590122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jo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3E210F9C-712B-45AC-87C1-EC72F954937D}"/>
              </a:ext>
            </a:extLst>
          </p:cNvPr>
          <p:cNvSpPr>
            <a:spLocks/>
          </p:cNvSpPr>
          <p:nvPr userDrawn="1"/>
        </p:nvSpPr>
        <p:spPr bwMode="hidden">
          <a:xfrm>
            <a:off x="-792" y="0"/>
            <a:ext cx="12192000" cy="2301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5458"/>
                </a:lnTo>
                <a:lnTo>
                  <a:pt x="10800" y="21600"/>
                </a:lnTo>
                <a:lnTo>
                  <a:pt x="0" y="1545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EEAB57D-8316-4CF4-8EA4-F52A1636D7E5}"/>
              </a:ext>
            </a:extLst>
          </p:cNvPr>
          <p:cNvSpPr>
            <a:spLocks/>
          </p:cNvSpPr>
          <p:nvPr userDrawn="1"/>
        </p:nvSpPr>
        <p:spPr bwMode="auto">
          <a:xfrm>
            <a:off x="1742283" y="193676"/>
            <a:ext cx="8731249" cy="1922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4" y="0"/>
                </a:moveTo>
                <a:lnTo>
                  <a:pt x="21600" y="0"/>
                </a:lnTo>
                <a:lnTo>
                  <a:pt x="21516" y="15767"/>
                </a:lnTo>
                <a:lnTo>
                  <a:pt x="10784" y="21600"/>
                </a:lnTo>
                <a:lnTo>
                  <a:pt x="0" y="15767"/>
                </a:lnTo>
                <a:lnTo>
                  <a:pt x="84" y="0"/>
                </a:lnTo>
                <a:close/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3A36B97-C7C8-4750-9952-3D23EF6C221F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6ED33F6-57D2-4F5D-8029-8E6AD8A48F3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5550"/>
            <a:ext cx="10515600" cy="4138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F67A4-6259-4449-B3D4-5AE9A30E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493713"/>
            <a:ext cx="7986184" cy="1196975"/>
          </a:xfrm>
        </p:spPr>
        <p:txBody>
          <a:bodyPr>
            <a:normAutofit/>
          </a:bodyPr>
          <a:lstStyle>
            <a:lvl1pPr algn="ctr"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5833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jor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3E210F9C-712B-45AC-87C1-EC72F954937D}"/>
              </a:ext>
            </a:extLst>
          </p:cNvPr>
          <p:cNvSpPr>
            <a:spLocks/>
          </p:cNvSpPr>
          <p:nvPr userDrawn="1"/>
        </p:nvSpPr>
        <p:spPr bwMode="hidden">
          <a:xfrm>
            <a:off x="-792" y="0"/>
            <a:ext cx="12192000" cy="2301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5458"/>
                </a:lnTo>
                <a:lnTo>
                  <a:pt x="10800" y="21600"/>
                </a:lnTo>
                <a:lnTo>
                  <a:pt x="0" y="1545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EEAB57D-8316-4CF4-8EA4-F52A1636D7E5}"/>
              </a:ext>
            </a:extLst>
          </p:cNvPr>
          <p:cNvSpPr>
            <a:spLocks/>
          </p:cNvSpPr>
          <p:nvPr userDrawn="1"/>
        </p:nvSpPr>
        <p:spPr bwMode="auto">
          <a:xfrm>
            <a:off x="1742283" y="193676"/>
            <a:ext cx="8731249" cy="1922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4" y="0"/>
                </a:moveTo>
                <a:lnTo>
                  <a:pt x="21600" y="0"/>
                </a:lnTo>
                <a:lnTo>
                  <a:pt x="21516" y="15767"/>
                </a:lnTo>
                <a:lnTo>
                  <a:pt x="10784" y="21600"/>
                </a:lnTo>
                <a:lnTo>
                  <a:pt x="0" y="15767"/>
                </a:lnTo>
                <a:lnTo>
                  <a:pt x="84" y="0"/>
                </a:lnTo>
                <a:close/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3A36B97-C7C8-4750-9952-3D23EF6C221F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6ED33F6-57D2-4F5D-8029-8E6AD8A48F3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5550"/>
            <a:ext cx="4968240" cy="4138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F67A4-6259-4449-B3D4-5AE9A30E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493713"/>
            <a:ext cx="7986184" cy="1196975"/>
          </a:xfrm>
        </p:spPr>
        <p:txBody>
          <a:bodyPr>
            <a:normAutofit/>
          </a:bodyPr>
          <a:lstStyle>
            <a:lvl1pPr algn="ctr"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E8CE0E-FD28-452A-84F9-48CD909D0E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00" y="2495550"/>
            <a:ext cx="4968240" cy="4138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5584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3E210F9C-712B-45AC-87C1-EC72F954937D}"/>
              </a:ext>
            </a:extLst>
          </p:cNvPr>
          <p:cNvSpPr>
            <a:spLocks/>
          </p:cNvSpPr>
          <p:nvPr userDrawn="1"/>
        </p:nvSpPr>
        <p:spPr bwMode="hidden">
          <a:xfrm>
            <a:off x="-792" y="0"/>
            <a:ext cx="12192000" cy="2301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5458"/>
                </a:lnTo>
                <a:lnTo>
                  <a:pt x="10800" y="21600"/>
                </a:lnTo>
                <a:lnTo>
                  <a:pt x="0" y="1545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EEAB57D-8316-4CF4-8EA4-F52A1636D7E5}"/>
              </a:ext>
            </a:extLst>
          </p:cNvPr>
          <p:cNvSpPr>
            <a:spLocks/>
          </p:cNvSpPr>
          <p:nvPr userDrawn="1"/>
        </p:nvSpPr>
        <p:spPr bwMode="auto">
          <a:xfrm>
            <a:off x="1742283" y="193676"/>
            <a:ext cx="8731249" cy="1922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4" y="0"/>
                </a:moveTo>
                <a:lnTo>
                  <a:pt x="21600" y="0"/>
                </a:lnTo>
                <a:lnTo>
                  <a:pt x="21516" y="15767"/>
                </a:lnTo>
                <a:lnTo>
                  <a:pt x="10784" y="21600"/>
                </a:lnTo>
                <a:lnTo>
                  <a:pt x="0" y="15767"/>
                </a:lnTo>
                <a:lnTo>
                  <a:pt x="84" y="0"/>
                </a:lnTo>
                <a:close/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3A36B97-C7C8-4750-9952-3D23EF6C221F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6ED33F6-57D2-4F5D-8029-8E6AD8A48F3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F67A4-6259-4449-B3D4-5AE9A30E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493713"/>
            <a:ext cx="7986184" cy="1196975"/>
          </a:xfrm>
        </p:spPr>
        <p:txBody>
          <a:bodyPr>
            <a:normAutofit/>
          </a:bodyPr>
          <a:lstStyle>
            <a:lvl1pPr algn="ctr">
              <a:defRPr sz="3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47845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702"/>
            <a:ext cx="10515600" cy="439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F67A4-6259-4449-B3D4-5AE9A30E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BBD6C6E-81DF-4A59-8930-94188A452B46}"/>
              </a:ext>
            </a:extLst>
          </p:cNvPr>
          <p:cNvSpPr>
            <a:spLocks/>
          </p:cNvSpPr>
          <p:nvPr userDrawn="1"/>
        </p:nvSpPr>
        <p:spPr bwMode="ltGray">
          <a:xfrm>
            <a:off x="0" y="638175"/>
            <a:ext cx="12191999" cy="1157288"/>
          </a:xfrm>
          <a:prstGeom prst="rect">
            <a:avLst/>
          </a:pr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407B8C0-CEB1-4FFD-831E-9302BA3FAF1F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1098652" y="638175"/>
            <a:ext cx="672000" cy="1157288"/>
            <a:chOff x="-1" y="0"/>
            <a:chExt cx="672118" cy="1157733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8B3E0C3A-653A-4E1F-9AC5-6E6055398AA7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527563" y="527563"/>
              <a:ext cx="1157732" cy="10260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en-US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E3C89CD9-0E68-4E2B-BD55-4757EB0FCBB3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140891" y="344725"/>
              <a:ext cx="1157734" cy="46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2621"/>
                  </a:lnTo>
                  <a:lnTo>
                    <a:pt x="10800" y="21600"/>
                  </a:lnTo>
                  <a:lnTo>
                    <a:pt x="21600" y="126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638174"/>
            <a:ext cx="9251684" cy="1157288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3232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32197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702"/>
            <a:ext cx="4998720" cy="439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F67A4-6259-4449-B3D4-5AE9A30E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BBD6C6E-81DF-4A59-8930-94188A452B46}"/>
              </a:ext>
            </a:extLst>
          </p:cNvPr>
          <p:cNvSpPr>
            <a:spLocks/>
          </p:cNvSpPr>
          <p:nvPr userDrawn="1"/>
        </p:nvSpPr>
        <p:spPr bwMode="ltGray">
          <a:xfrm>
            <a:off x="0" y="638175"/>
            <a:ext cx="12191999" cy="1157288"/>
          </a:xfrm>
          <a:prstGeom prst="rect">
            <a:avLst/>
          </a:pr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407B8C0-CEB1-4FFD-831E-9302BA3FAF1F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1098652" y="638175"/>
            <a:ext cx="672000" cy="1157288"/>
            <a:chOff x="-1" y="0"/>
            <a:chExt cx="672118" cy="1157733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8B3E0C3A-653A-4E1F-9AC5-6E6055398AA7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527563" y="527563"/>
              <a:ext cx="1157732" cy="10260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en-US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E3C89CD9-0E68-4E2B-BD55-4757EB0FCBB3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140891" y="344725"/>
              <a:ext cx="1157734" cy="46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2621"/>
                  </a:lnTo>
                  <a:lnTo>
                    <a:pt x="10800" y="21600"/>
                  </a:lnTo>
                  <a:lnTo>
                    <a:pt x="21600" y="126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638174"/>
            <a:ext cx="9251684" cy="1157288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3232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2C3974-F753-45D0-8DA5-B1131564FC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7920" y="2238702"/>
            <a:ext cx="4998720" cy="439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86245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1173C-34A8-4F83-8F1C-A5D70E93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/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0293BFD-A135-486C-BD52-3181744D4E40}"/>
              </a:ext>
            </a:extLst>
          </p:cNvPr>
          <p:cNvSpPr>
            <a:spLocks/>
          </p:cNvSpPr>
          <p:nvPr userDrawn="1"/>
        </p:nvSpPr>
        <p:spPr bwMode="ltGray">
          <a:xfrm>
            <a:off x="0" y="638175"/>
            <a:ext cx="12191999" cy="1157288"/>
          </a:xfrm>
          <a:prstGeom prst="rect">
            <a:avLst/>
          </a:pr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F4DBE70-047A-481C-B7E3-A63150DFB7CA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1098652" y="638175"/>
            <a:ext cx="672000" cy="1157288"/>
            <a:chOff x="-1" y="0"/>
            <a:chExt cx="672118" cy="1157733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560B8007-37DF-4F35-9EF5-E3228AF8D86F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527563" y="527563"/>
              <a:ext cx="1157732" cy="10260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en-US" dirty="0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80E65889-2339-4EB1-90B4-062529104FF3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140891" y="344725"/>
              <a:ext cx="1157734" cy="46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2621"/>
                  </a:lnTo>
                  <a:lnTo>
                    <a:pt x="10800" y="21600"/>
                  </a:lnTo>
                  <a:lnTo>
                    <a:pt x="21600" y="126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7D022B-EFAF-49B9-B753-663592A0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40" y="638173"/>
            <a:ext cx="9814560" cy="1157289"/>
          </a:xfrm>
        </p:spPr>
        <p:txBody>
          <a:bodyPr>
            <a:normAutofit/>
          </a:bodyPr>
          <a:lstStyle>
            <a:lvl1pPr>
              <a:defRPr sz="3500">
                <a:solidFill>
                  <a:srgbClr val="3232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099287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64205B-1AD7-43C6-99A6-F6D25B406565}"/>
              </a:ext>
            </a:extLst>
          </p:cNvPr>
          <p:cNvSpPr>
            <a:spLocks/>
          </p:cNvSpPr>
          <p:nvPr userDrawn="1"/>
        </p:nvSpPr>
        <p:spPr bwMode="hidden">
          <a:xfrm>
            <a:off x="0" y="5803"/>
            <a:ext cx="6557963" cy="2055813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8501C9-153E-49C2-9EB2-F1D6DC0E2F9D}"/>
              </a:ext>
            </a:extLst>
          </p:cNvPr>
          <p:cNvSpPr>
            <a:spLocks/>
          </p:cNvSpPr>
          <p:nvPr userDrawn="1"/>
        </p:nvSpPr>
        <p:spPr bwMode="hidden">
          <a:xfrm>
            <a:off x="6731001" y="2660104"/>
            <a:ext cx="5460999" cy="2200275"/>
          </a:xfrm>
          <a:prstGeom prst="rect">
            <a:avLst/>
          </a:prstGeom>
          <a:solidFill>
            <a:srgbClr val="168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E72BA0E-ED2B-4A5E-8B7C-7EAFDF7F16C9}"/>
              </a:ext>
            </a:extLst>
          </p:cNvPr>
          <p:cNvSpPr>
            <a:spLocks/>
          </p:cNvSpPr>
          <p:nvPr userDrawn="1"/>
        </p:nvSpPr>
        <p:spPr bwMode="hidden">
          <a:xfrm>
            <a:off x="6735762" y="4976814"/>
            <a:ext cx="5456237" cy="1881186"/>
          </a:xfrm>
          <a:prstGeom prst="rect">
            <a:avLst/>
          </a:prstGeom>
          <a:solidFill>
            <a:srgbClr val="006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4BDEF0F-CC65-4E32-B295-D4CBF95BB619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33084" y="1121569"/>
            <a:ext cx="1157288" cy="10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en-US" dirty="0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AE72C-01A4-4BEA-B4BC-C669D5E51F0B}"/>
              </a:ext>
            </a:extLst>
          </p:cNvPr>
          <p:cNvSpPr>
            <a:spLocks/>
          </p:cNvSpPr>
          <p:nvPr userDrawn="1"/>
        </p:nvSpPr>
        <p:spPr bwMode="auto">
          <a:xfrm>
            <a:off x="1444626" y="6589391"/>
            <a:ext cx="25263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fld id="{DFED15AE-1DA8-4835-BBAD-8DE01E6903B9}" type="slidenum">
              <a:rPr lang="zh-TW" altLang="zh-TW" sz="900">
                <a:solidFill>
                  <a:srgbClr val="000000"/>
                </a:solidFill>
                <a:latin typeface="Helvetica Neue" charset="0"/>
                <a:sym typeface="Helvetica Neue" charset="0"/>
              </a:rPr>
              <a:pPr/>
              <a:t>‹#›</a:t>
            </a:fld>
            <a:r>
              <a:rPr lang="zh-TW" altLang="zh-TW" sz="900">
                <a:solidFill>
                  <a:srgbClr val="000000"/>
                </a:solidFill>
                <a:latin typeface="Helvetica Neue" charset="0"/>
                <a:sym typeface="Helvetica Neue" charset="0"/>
              </a:rPr>
              <a:t>￼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011C08-44EB-4EE5-9044-D8125BEDB71F}"/>
              </a:ext>
            </a:extLst>
          </p:cNvPr>
          <p:cNvSpPr>
            <a:spLocks/>
          </p:cNvSpPr>
          <p:nvPr userDrawn="1"/>
        </p:nvSpPr>
        <p:spPr bwMode="auto">
          <a:xfrm>
            <a:off x="1444626" y="6589391"/>
            <a:ext cx="22057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fld id="{4E0756A9-351A-45AD-98D6-4DEADEBC0FE0}" type="slidenum">
              <a:rPr lang="zh-TW" altLang="zh-TW" sz="900">
                <a:solidFill>
                  <a:srgbClr val="000000"/>
                </a:solidFill>
                <a:latin typeface="Helvetica Neue" charset="0"/>
                <a:sym typeface="Helvetica Neue" charset="0"/>
              </a:rPr>
              <a:pPr/>
              <a:t>‹#›</a:t>
            </a:fld>
            <a:endParaRPr lang="zh-TW" altLang="zh-TW" sz="900">
              <a:solidFill>
                <a:srgbClr val="000000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F9576C0-78D7-4DF7-8352-EED606A8DB92}"/>
              </a:ext>
            </a:extLst>
          </p:cNvPr>
          <p:cNvSpPr>
            <a:spLocks/>
          </p:cNvSpPr>
          <p:nvPr userDrawn="1"/>
        </p:nvSpPr>
        <p:spPr bwMode="hidden">
          <a:xfrm>
            <a:off x="6731001" y="5803"/>
            <a:ext cx="5459414" cy="2532063"/>
          </a:xfrm>
          <a:prstGeom prst="rect">
            <a:avLst/>
          </a:prstGeom>
          <a:solidFill>
            <a:srgbClr val="00C2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4BACC6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9962E627-0DAF-41F5-B9CC-FB042E6293DA}"/>
              </a:ext>
            </a:extLst>
          </p:cNvPr>
          <p:cNvSpPr>
            <a:spLocks/>
          </p:cNvSpPr>
          <p:nvPr userDrawn="1"/>
        </p:nvSpPr>
        <p:spPr bwMode="auto">
          <a:xfrm>
            <a:off x="182881" y="203201"/>
            <a:ext cx="11836750" cy="6450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4A2C7-7D4C-4A75-88F8-C65FAC6C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67" y="593725"/>
            <a:ext cx="5449360" cy="1157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F8D784-5F5B-4F06-9DDF-244DBDC72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46">
            <a:extLst>
              <a:ext uri="{FF2B5EF4-FFF2-40B4-BE49-F238E27FC236}">
                <a16:creationId xmlns:a16="http://schemas.microsoft.com/office/drawing/2014/main" id="{44E63D64-626F-4578-BE36-9FCDDC9D29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6010" y="586193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6">
            <a:extLst>
              <a:ext uri="{FF2B5EF4-FFF2-40B4-BE49-F238E27FC236}">
                <a16:creationId xmlns:a16="http://schemas.microsoft.com/office/drawing/2014/main" id="{E251DA25-7852-4E04-B1CE-C355E6E151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36010" y="2943675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692F5F20-A8F4-4A7F-AEF7-DB1205AF21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10" y="5301157"/>
            <a:ext cx="4736890" cy="10691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B62A838-1114-4B2F-871F-DD53680A9F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771650" y="2660650"/>
            <a:ext cx="3279775" cy="32781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6591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16089B-EC88-43E1-830F-0CC634F8A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25DE6-02DC-4B36-A4BA-406A86DB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E4A656-3CF9-4E2F-8E19-3E276F779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1" y="6446520"/>
            <a:ext cx="601980" cy="32540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2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8" r:id="rId2"/>
    <p:sldLayoutId id="2147483656" r:id="rId3"/>
    <p:sldLayoutId id="2147483663" r:id="rId4"/>
    <p:sldLayoutId id="2147483657" r:id="rId5"/>
    <p:sldLayoutId id="2147483650" r:id="rId6"/>
    <p:sldLayoutId id="2147483664" r:id="rId7"/>
    <p:sldLayoutId id="2147483654" r:id="rId8"/>
    <p:sldLayoutId id="2147483662" r:id="rId9"/>
    <p:sldLayoutId id="2147483661" r:id="rId10"/>
    <p:sldLayoutId id="2147483660" r:id="rId11"/>
    <p:sldLayoutId id="2147483659" r:id="rId12"/>
    <p:sldLayoutId id="2147483655" r:id="rId13"/>
  </p:sldLayoutIdLst>
  <p:transition spd="slow">
    <p:cover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6DB3F3-A595-4FD2-A2AA-2A6AC8D20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386986912"/>
      </p:ext>
    </p:extLst>
  </p:cSld>
  <p:clrMapOvr>
    <a:masterClrMapping/>
  </p:clrMapOvr>
  <p:transition spd="slow"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06BAF5-2184-44F0-B2A8-294FC0F0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3" y="2238702"/>
            <a:ext cx="9878148" cy="43954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Cyber-Physical Systems =</a:t>
            </a:r>
            <a:br>
              <a:rPr lang="en-US" sz="3200" dirty="0"/>
            </a:br>
            <a:r>
              <a:rPr lang="en-US" sz="3200" dirty="0"/>
              <a:t>	Bridge Cyber (Computers) and Physical (Machines)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Let the Machine Think (so you don’t have to)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compare with 3.0 – Let the Machine Work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Mass Customization = Mass Personalization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the coming of penultimate individualism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3D printing technology likely to accelerate trend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Individualized Service a Possibility (or the norm)</a:t>
            </a:r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EA7163-F408-4D84-8E3F-7254F47D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Goals of </a:t>
            </a:r>
            <a:r>
              <a:rPr lang="en-US" dirty="0" err="1"/>
              <a:t>Industrie</a:t>
            </a:r>
            <a:r>
              <a:rPr lang="en-US" dirty="0"/>
              <a:t> 4.0</a:t>
            </a:r>
          </a:p>
        </p:txBody>
      </p:sp>
    </p:spTree>
    <p:extLst>
      <p:ext uri="{BB962C8B-B14F-4D97-AF65-F5344CB8AC3E}">
        <p14:creationId xmlns:p14="http://schemas.microsoft.com/office/powerpoint/2010/main" val="1822401508"/>
      </p:ext>
    </p:extLst>
  </p:cSld>
  <p:clrMapOvr>
    <a:masterClrMapping/>
  </p:clrMapOvr>
  <p:transition spd="slow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A3057-450C-4BA8-AA4C-A92EC212C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7708"/>
            <a:ext cx="4968240" cy="408642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At Hannover Messe 2016, then President Obama of the USA visited the Siemens booth, asking the same question</a:t>
            </a:r>
          </a:p>
          <a:p>
            <a:r>
              <a:rPr lang="en-US" sz="2400" dirty="0"/>
              <a:t>Siemens CEO Joe </a:t>
            </a:r>
            <a:r>
              <a:rPr lang="en-US" sz="2400" dirty="0" err="1"/>
              <a:t>Kaeser</a:t>
            </a:r>
            <a:r>
              <a:rPr lang="en-US" sz="2400" dirty="0"/>
              <a:t> gave him a golf club which was custom-designed and custom-manufactured to perfectly fit Obama’s size and swing style</a:t>
            </a:r>
          </a:p>
          <a:p>
            <a:r>
              <a:rPr lang="en-US" sz="2400" dirty="0"/>
              <a:t>Such a personalized golf club cost no more to make than a regular, mass-produced model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106A48-C72C-44C7-AC6D-00DF5A60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</a:t>
            </a:r>
            <a:r>
              <a:rPr lang="en-US" i="1" dirty="0"/>
              <a:t>mean</a:t>
            </a:r>
            <a:r>
              <a:rPr lang="en-US" dirty="0"/>
              <a:t>, really?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A8CEE7F-5CC5-4755-A856-B22E27F964AA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2677888"/>
            <a:ext cx="4968875" cy="3773937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90265"/>
      </p:ext>
    </p:extLst>
  </p:cSld>
  <p:clrMapOvr>
    <a:masterClrMapping/>
  </p:clrMapOvr>
  <p:transition spd="slow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data">
            <a:extLst>
              <a:ext uri="{FF2B5EF4-FFF2-40B4-BE49-F238E27FC236}">
                <a16:creationId xmlns:a16="http://schemas.microsoft.com/office/drawing/2014/main" id="{BF2342FB-ACCE-49A9-8AF7-E357EDFC9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8005"/>
            <a:ext cx="12192000" cy="684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118BD9C2-B486-4523-A61D-1B18EABFD2F4}"/>
              </a:ext>
            </a:extLst>
          </p:cNvPr>
          <p:cNvSpPr>
            <a:spLocks/>
          </p:cNvSpPr>
          <p:nvPr/>
        </p:nvSpPr>
        <p:spPr bwMode="auto">
          <a:xfrm>
            <a:off x="930056" y="0"/>
            <a:ext cx="5186965" cy="684841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>
              <a:solidFill>
                <a:srgbClr val="000000"/>
              </a:solidFill>
              <a:effectLst/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70663" name="Rectangle 7"/>
          <p:cNvSpPr>
            <a:spLocks/>
          </p:cNvSpPr>
          <p:nvPr/>
        </p:nvSpPr>
        <p:spPr bwMode="white">
          <a:xfrm>
            <a:off x="1210092" y="598489"/>
            <a:ext cx="4632325" cy="5659437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grpSp>
        <p:nvGrpSpPr>
          <p:cNvPr id="70664" name="Group 8"/>
          <p:cNvGrpSpPr>
            <a:grpSpLocks/>
          </p:cNvGrpSpPr>
          <p:nvPr/>
        </p:nvGrpSpPr>
        <p:grpSpPr bwMode="white">
          <a:xfrm>
            <a:off x="2800767" y="225426"/>
            <a:ext cx="1450975" cy="1547813"/>
            <a:chOff x="-1" y="-1"/>
            <a:chExt cx="1451099" cy="1547388"/>
          </a:xfrm>
        </p:grpSpPr>
        <p:sp>
          <p:nvSpPr>
            <p:cNvPr id="70665" name="AutoShape 9"/>
            <p:cNvSpPr>
              <a:spLocks/>
            </p:cNvSpPr>
            <p:nvPr/>
          </p:nvSpPr>
          <p:spPr bwMode="white">
            <a:xfrm rot="10800000" flipH="1">
              <a:off x="64215" y="134617"/>
              <a:ext cx="1322668" cy="14127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324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32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70666" name="AutoShape 10"/>
            <p:cNvSpPr>
              <a:spLocks/>
            </p:cNvSpPr>
            <p:nvPr/>
          </p:nvSpPr>
          <p:spPr bwMode="white">
            <a:xfrm rot="10800000" flipH="1">
              <a:off x="0" y="0"/>
              <a:ext cx="1451098" cy="14127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324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324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508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sp>
        <p:nvSpPr>
          <p:cNvPr id="70667" name="Rectangle 11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463088" y="602455"/>
            <a:ext cx="2120900" cy="709613"/>
          </a:xfrm>
        </p:spPr>
        <p:txBody>
          <a:bodyPr>
            <a:normAutofit/>
          </a:bodyPr>
          <a:lstStyle/>
          <a:p>
            <a:pPr marL="0" indent="0" algn="ctr" defTabSz="457200">
              <a:spcBef>
                <a:spcPct val="0"/>
              </a:spcBef>
              <a:buNone/>
            </a:pPr>
            <a:r>
              <a:rPr lang="en-US" altLang="zh-TW" sz="4400" dirty="0">
                <a:solidFill>
                  <a:srgbClr val="FFFFFF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#1</a:t>
            </a:r>
            <a:endParaRPr lang="zh-TW" altLang="zh-TW" sz="4400" dirty="0">
              <a:solidFill>
                <a:srgbClr val="FFFFFF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A326B-AE63-45D4-8566-6625CD0647F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white">
          <a:xfrm>
            <a:off x="1386840" y="2944813"/>
            <a:ext cx="43053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>
                <a:solidFill>
                  <a:schemeClr val="bg1"/>
                </a:solidFill>
              </a:rPr>
              <a:t>BIG DATA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Basis of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Everything</a:t>
            </a:r>
          </a:p>
        </p:txBody>
      </p:sp>
    </p:spTree>
    <p:extLst>
      <p:ext uri="{BB962C8B-B14F-4D97-AF65-F5344CB8AC3E}">
        <p14:creationId xmlns:p14="http://schemas.microsoft.com/office/powerpoint/2010/main" val="277202941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utoUpdateAnimBg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A3A64F9A-BC3C-40A6-BF70-B25DC975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You Must be Able to Collect All That Data…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223BD3-9B61-46A4-8A47-BD33D8C934DA}"/>
              </a:ext>
            </a:extLst>
          </p:cNvPr>
          <p:cNvGrpSpPr/>
          <p:nvPr/>
        </p:nvGrpSpPr>
        <p:grpSpPr bwMode="gray">
          <a:xfrm>
            <a:off x="2399172" y="2012881"/>
            <a:ext cx="6959239" cy="4620210"/>
            <a:chOff x="2399172" y="2012881"/>
            <a:chExt cx="6959239" cy="4620210"/>
          </a:xfrm>
        </p:grpSpPr>
        <p:pic>
          <p:nvPicPr>
            <p:cNvPr id="26" name="Picture 3" descr="D:\PIC\黑科技 3 超大存储 V2.jpg">
              <a:extLst>
                <a:ext uri="{FF2B5EF4-FFF2-40B4-BE49-F238E27FC236}">
                  <a16:creationId xmlns:a16="http://schemas.microsoft.com/office/drawing/2014/main" id="{805824F0-9881-410B-B83C-E6A4B1D5F9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399172" y="2012881"/>
              <a:ext cx="6959239" cy="462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549325C0-6FBD-4459-A2BE-07CC233872F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307867" y="6096120"/>
              <a:ext cx="387951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 algn="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000">
                  <a:latin typeface="Calibri" panose="020F0502020204030204" pitchFamily="34" charset="0"/>
                  <a:ea typeface="SimHei" panose="02010609060101010101" pitchFamily="49" charset="-122"/>
                </a:rPr>
                <a:t>is your equipment </a:t>
              </a:r>
              <a:r>
                <a:rPr lang="en-US" altLang="zh-CN" sz="2000" b="1">
                  <a:latin typeface="Calibri" panose="020F0502020204030204" pitchFamily="34" charset="0"/>
                  <a:ea typeface="SimHei" panose="02010609060101010101" pitchFamily="49" charset="-122"/>
                </a:rPr>
                <a:t>BIG DATA</a:t>
              </a:r>
              <a:r>
                <a:rPr lang="en-US" altLang="zh-CN" sz="2000">
                  <a:latin typeface="Calibri" panose="020F0502020204030204" pitchFamily="34" charset="0"/>
                  <a:ea typeface="SimHei" panose="02010609060101010101" pitchFamily="49" charset="-122"/>
                </a:rPr>
                <a:t>-ready?</a:t>
              </a:r>
              <a:endParaRPr lang="en-US" altLang="en-US" sz="2000">
                <a:latin typeface="Calibri" panose="020F0502020204030204" pitchFamily="34" charset="0"/>
                <a:ea typeface="SimHei" panose="02010609060101010101" pitchFamily="49" charset="-12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4F65CF-42F8-480E-85A1-5749AFAFD8C0}"/>
                </a:ext>
              </a:extLst>
            </p:cNvPr>
            <p:cNvSpPr/>
            <p:nvPr/>
          </p:nvSpPr>
          <p:spPr bwMode="gray">
            <a:xfrm>
              <a:off x="4909226" y="3153471"/>
              <a:ext cx="4107133" cy="2510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5B014A-F8A4-42E8-A451-223E88581212}"/>
                </a:ext>
              </a:extLst>
            </p:cNvPr>
            <p:cNvSpPr txBox="1"/>
            <p:nvPr/>
          </p:nvSpPr>
          <p:spPr bwMode="gray">
            <a:xfrm>
              <a:off x="5558447" y="4028721"/>
              <a:ext cx="1199366" cy="16158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sz="1600" b="1" dirty="0">
                  <a:solidFill>
                    <a:schemeClr val="accent6"/>
                  </a:solidFill>
                </a:rPr>
                <a:t>Basic</a:t>
              </a:r>
            </a:p>
            <a:p>
              <a:pPr algn="r">
                <a:lnSpc>
                  <a:spcPct val="150000"/>
                </a:lnSpc>
                <a:defRPr/>
              </a:pPr>
              <a:r>
                <a:rPr lang="en-US" sz="1600" b="1" dirty="0">
                  <a:solidFill>
                    <a:schemeClr val="accent6"/>
                  </a:solidFill>
                </a:rPr>
                <a:t>Advanced</a:t>
              </a:r>
            </a:p>
            <a:p>
              <a:pPr algn="r">
                <a:lnSpc>
                  <a:spcPct val="150000"/>
                </a:lnSpc>
                <a:defRPr/>
              </a:pPr>
              <a:r>
                <a:rPr lang="en-US" sz="1600" b="1" dirty="0">
                  <a:solidFill>
                    <a:schemeClr val="accent6"/>
                  </a:solidFill>
                </a:rPr>
                <a:t>Enterprise</a:t>
              </a:r>
            </a:p>
            <a:p>
              <a:pPr algn="r">
                <a:lnSpc>
                  <a:spcPct val="150000"/>
                </a:lnSpc>
                <a:defRPr/>
              </a:pPr>
              <a:r>
                <a:rPr lang="en-US" sz="1600" b="1" dirty="0">
                  <a:solidFill>
                    <a:schemeClr val="accent6"/>
                  </a:solidFill>
                </a:rPr>
                <a:t>Ultimate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F2757B6-94F9-4DDB-9559-FF7AF8B0ED99}"/>
                </a:ext>
              </a:extLst>
            </p:cNvPr>
            <p:cNvSpPr txBox="1"/>
            <p:nvPr/>
          </p:nvSpPr>
          <p:spPr bwMode="gray">
            <a:xfrm>
              <a:off x="6830751" y="4028721"/>
              <a:ext cx="1956736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1600" dirty="0"/>
                <a:t>1GB 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flash storage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1600" dirty="0"/>
                <a:t>8GB 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flash storage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1600" dirty="0"/>
                <a:t>16GB 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flash storage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1600" dirty="0"/>
                <a:t>32GB 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flash storage</a:t>
              </a:r>
            </a:p>
          </p:txBody>
        </p:sp>
        <p:sp>
          <p:nvSpPr>
            <p:cNvPr id="27" name="TextBox 1">
              <a:extLst>
                <a:ext uri="{FF2B5EF4-FFF2-40B4-BE49-F238E27FC236}">
                  <a16:creationId xmlns:a16="http://schemas.microsoft.com/office/drawing/2014/main" id="{8205ECBE-D34F-4AEE-BD2C-6A75A5BE06D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909226" y="2641652"/>
              <a:ext cx="4163722" cy="1077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CN" dirty="0">
                  <a:latin typeface="Calibri" panose="020F0502020204030204" pitchFamily="34" charset="0"/>
                  <a:ea typeface="SimHei" panose="02010609060101010101" pitchFamily="49" charset="-122"/>
                </a:rPr>
                <a:t>Entering the era of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CN" b="1" dirty="0">
                  <a:latin typeface="Calibri" panose="020F0502020204030204" pitchFamily="34" charset="0"/>
                  <a:ea typeface="SimHei" panose="02010609060101010101" pitchFamily="49" charset="-122"/>
                </a:rPr>
                <a:t>BIG DATA</a:t>
              </a:r>
              <a:endParaRPr lang="en-US" altLang="en-US" dirty="0">
                <a:latin typeface="Calibri" panose="020F0502020204030204" pitchFamily="34" charset="0"/>
                <a:ea typeface="SimHei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25689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E014-37A6-4047-841E-C4FE2C9DD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What Can You Do With It?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43540-A46F-4170-8FA4-66D0AE868F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7920" y="2629688"/>
            <a:ext cx="4998720" cy="400444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Stores the injection speed and pressure curves of EVERY cycle within the past month.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183B0CD-65B9-4B8A-BDE5-873FD71AE6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1" y="2583656"/>
            <a:ext cx="48291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332872"/>
      </p:ext>
    </p:extLst>
  </p:cSld>
  <p:clrMapOvr>
    <a:masterClrMapping/>
  </p:clrMapOvr>
  <p:transition spd="slow"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BDB8A6-99DC-48A7-B4B1-70F61EC46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All That Data into The Cloud</a:t>
            </a:r>
          </a:p>
        </p:txBody>
      </p:sp>
      <p:pic>
        <p:nvPicPr>
          <p:cNvPr id="6" name="Picture 2" descr="C:\Chen Hsong Cloud\exhibitions\chinaplas\2015\images\machines\SM-TP.png">
            <a:extLst>
              <a:ext uri="{FF2B5EF4-FFF2-40B4-BE49-F238E27FC236}">
                <a16:creationId xmlns:a16="http://schemas.microsoft.com/office/drawing/2014/main" id="{F06095BC-2C02-45C2-BB4C-F6703332B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97" y="3338268"/>
            <a:ext cx="1798404" cy="60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305415-722E-4AD3-9B2C-7117D2697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519" y="4003619"/>
            <a:ext cx="1747523" cy="5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Injection moulding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machine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EC0946-4FE3-4137-8246-7305A8483D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443" y="2207172"/>
            <a:ext cx="1088044" cy="5440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142C75-B34E-4020-B71F-953917552B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41" y="2348070"/>
            <a:ext cx="1088044" cy="5440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4A126F-2D83-497F-826B-76CE59FA52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316" y="2620081"/>
            <a:ext cx="1088044" cy="5440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E0CDDB-4D81-48F2-B9D7-E7938508DB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851" y="2923402"/>
            <a:ext cx="1088044" cy="5440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9DE3A6-7C5B-4D10-B991-1444FC19B6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645" y="3322613"/>
            <a:ext cx="1088044" cy="5440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434E3E-5CA4-44F9-8271-E3DD0BEFD3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128" y="3751177"/>
            <a:ext cx="1086086" cy="5440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50A957-D8A2-42E7-9F07-CF5847A1DF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851" y="4226707"/>
            <a:ext cx="1088044" cy="5440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22F239-FD75-44DF-AA42-539E3BA13B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41" y="4704194"/>
            <a:ext cx="1088044" cy="5440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5B4016-537B-4B1D-A3F9-F35B3E071A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934" y="5130801"/>
            <a:ext cx="1088044" cy="5440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0B015A-A1A8-45F4-BDBA-72CDCC07D8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567" y="5508486"/>
            <a:ext cx="1086086" cy="5440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20">
            <a:extLst>
              <a:ext uri="{FF2B5EF4-FFF2-40B4-BE49-F238E27FC236}">
                <a16:creationId xmlns:a16="http://schemas.microsoft.com/office/drawing/2014/main" id="{A8B96E46-7B12-44E5-825E-FB2AD1CA7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475" y="6117085"/>
            <a:ext cx="2667273" cy="34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Injection curve for each cycle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9C9D10D-F041-41BE-AADD-198B07DEF4F7}"/>
              </a:ext>
            </a:extLst>
          </p:cNvPr>
          <p:cNvSpPr/>
          <p:nvPr/>
        </p:nvSpPr>
        <p:spPr>
          <a:xfrm>
            <a:off x="5528565" y="3751177"/>
            <a:ext cx="1271994" cy="596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AA3DA983-358C-44B0-A3D7-EF982798F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521" y="6021197"/>
            <a:ext cx="51868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But Then What?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C43CF1B5-210F-4DAA-B07F-F1F73F10F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026" y="2436131"/>
            <a:ext cx="2643791" cy="264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6">
            <a:extLst>
              <a:ext uri="{FF2B5EF4-FFF2-40B4-BE49-F238E27FC236}">
                <a16:creationId xmlns:a16="http://schemas.microsoft.com/office/drawing/2014/main" id="{64BF7AA5-B741-41A7-8B32-B9E45B100F1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076484" y="4500675"/>
            <a:ext cx="2375693" cy="79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Chen Hsong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Cloud Database</a:t>
            </a: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FFED6EE0-6DF2-46D6-B89C-98EB430F5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25" y="3776617"/>
            <a:ext cx="724058" cy="72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46915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 animBg="1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F831-2569-4CAB-B2F8-C430D69A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Cloud-Based Data Management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F0E98F-1530-49B3-AA7D-B8DAAD13DE50}"/>
              </a:ext>
            </a:extLst>
          </p:cNvPr>
          <p:cNvGrpSpPr/>
          <p:nvPr/>
        </p:nvGrpSpPr>
        <p:grpSpPr>
          <a:xfrm>
            <a:off x="854010" y="1716899"/>
            <a:ext cx="10404638" cy="4784800"/>
            <a:chOff x="1472018" y="2189864"/>
            <a:chExt cx="8426450" cy="3875087"/>
          </a:xfrm>
        </p:grpSpPr>
        <p:pic>
          <p:nvPicPr>
            <p:cNvPr id="3" name="Picture 2" descr="C:\Chen Hsong Cloud\exhibitions\chinaplas\2015\images\machines\SM-TP.png">
              <a:extLst>
                <a:ext uri="{FF2B5EF4-FFF2-40B4-BE49-F238E27FC236}">
                  <a16:creationId xmlns:a16="http://schemas.microsoft.com/office/drawing/2014/main" id="{95CE594A-35CD-4635-8F87-D1856E71A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393" y="3556701"/>
              <a:ext cx="1458913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6F20CEF9-2F18-4545-BB28-DE239F24E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018" y="4098039"/>
              <a:ext cx="1486734" cy="473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Injection moulding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machine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62832012-F84B-4E16-B054-AA6951D9FE17}"/>
                </a:ext>
              </a:extLst>
            </p:cNvPr>
            <p:cNvSpPr/>
            <p:nvPr/>
          </p:nvSpPr>
          <p:spPr>
            <a:xfrm rot="19754802">
              <a:off x="3065868" y="3388426"/>
              <a:ext cx="1014413" cy="2714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8C238404-5957-41D6-AF47-67FA9BED9C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7281" y="4058351"/>
              <a:ext cx="1271587" cy="941860"/>
              <a:chOff x="3536950" y="1484313"/>
              <a:chExt cx="1695450" cy="1256314"/>
            </a:xfrm>
          </p:grpSpPr>
          <p:pic>
            <p:nvPicPr>
              <p:cNvPr id="7" name="Picture 8">
                <a:extLst>
                  <a:ext uri="{FF2B5EF4-FFF2-40B4-BE49-F238E27FC236}">
                    <a16:creationId xmlns:a16="http://schemas.microsoft.com/office/drawing/2014/main" id="{313745B9-043C-4DD6-8404-DCF423459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6950" y="1484313"/>
                <a:ext cx="1695450" cy="944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D0F7E4C5-010E-4FE3-9D86-DDF0169D0C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6963" y="2374900"/>
                <a:ext cx="1540915" cy="365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600">
                    <a:solidFill>
                      <a:schemeClr val="bg1"/>
                    </a:solidFill>
                    <a:latin typeface="Arial" panose="020B0604020202020204" pitchFamily="34" charset="0"/>
                  </a:rPr>
                  <a:t>Moulding part</a:t>
                </a:r>
              </a:p>
            </p:txBody>
          </p:sp>
        </p:grp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DAE5579-33A5-4BEC-A1D8-D9BB8CBD6022}"/>
                </a:ext>
              </a:extLst>
            </p:cNvPr>
            <p:cNvSpPr/>
            <p:nvPr/>
          </p:nvSpPr>
          <p:spPr>
            <a:xfrm rot="900000">
              <a:off x="3134131" y="4088514"/>
              <a:ext cx="1096962" cy="2714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A16A8453-17A1-4639-8CE3-8191EB9476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9468" y="2189864"/>
              <a:ext cx="1665288" cy="1663700"/>
              <a:chOff x="5097463" y="549275"/>
              <a:chExt cx="2859087" cy="2857500"/>
            </a:xfrm>
          </p:grpSpPr>
          <p:pic>
            <p:nvPicPr>
              <p:cNvPr id="11" name="Picture 5">
                <a:extLst>
                  <a:ext uri="{FF2B5EF4-FFF2-40B4-BE49-F238E27FC236}">
                    <a16:creationId xmlns:a16="http://schemas.microsoft.com/office/drawing/2014/main" id="{926E2251-FAE7-4A83-88FD-3E6C3F31E4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7463" y="549275"/>
                <a:ext cx="2859087" cy="285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id="{94D543E6-5AB8-4B34-B4FA-D7F47A1134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1374" y="2616055"/>
                <a:ext cx="2407655" cy="470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zh-CN" sz="1600" b="1">
                    <a:solidFill>
                      <a:schemeClr val="bg1"/>
                    </a:solidFill>
                    <a:latin typeface="Calibri" panose="020F0502020204030204" pitchFamily="34" charset="0"/>
                    <a:ea typeface="SimHei" panose="02010609060101010101" pitchFamily="49" charset="-122"/>
                  </a:rPr>
                  <a:t>Chen Hsong Cloud</a:t>
                </a:r>
                <a:endParaRPr lang="en-US" altLang="en-US" sz="1600" b="1">
                  <a:solidFill>
                    <a:schemeClr val="bg1"/>
                  </a:solidFill>
                  <a:latin typeface="Calibri" panose="020F0502020204030204" pitchFamily="34" charset="0"/>
                  <a:ea typeface="SimHei" panose="02010609060101010101" pitchFamily="49" charset="-122"/>
                </a:endParaRPr>
              </a:p>
            </p:txBody>
          </p:sp>
        </p:grp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B6466591-168A-4D9E-B4CA-4930EB59C8CA}"/>
                </a:ext>
              </a:extLst>
            </p:cNvPr>
            <p:cNvSpPr/>
            <p:nvPr/>
          </p:nvSpPr>
          <p:spPr>
            <a:xfrm rot="3347623">
              <a:off x="2730112" y="4649695"/>
              <a:ext cx="1144587" cy="2698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D97566B8-BCEC-4E67-9111-3A752652D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798292">
              <a:off x="3384291" y="3578359"/>
              <a:ext cx="472816" cy="274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data</a:t>
              </a: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E750FA1E-D86D-4D39-A221-878D79473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806" y="5069589"/>
              <a:ext cx="992187" cy="9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C9554A55-8352-4ED6-83C3-9A930D7AC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0249" y="5601401"/>
              <a:ext cx="1323157" cy="274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 algn="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QR code printer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EF244AB4-5032-4FDD-8DD9-0800F1CBE911}"/>
                </a:ext>
              </a:extLst>
            </p:cNvPr>
            <p:cNvSpPr/>
            <p:nvPr/>
          </p:nvSpPr>
          <p:spPr>
            <a:xfrm>
              <a:off x="4739093" y="5336289"/>
              <a:ext cx="612775" cy="2714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6243FA7F-2152-450E-BE74-D12E7B77C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968" y="5153726"/>
              <a:ext cx="1163638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CDE6822F-FB7F-4743-A3FE-4C22D5713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306" y="5733164"/>
              <a:ext cx="657165" cy="274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Sticker</a:t>
              </a: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A5B65347-4435-4272-BF23-AE3534B07067}"/>
                </a:ext>
              </a:extLst>
            </p:cNvPr>
            <p:cNvSpPr/>
            <p:nvPr/>
          </p:nvSpPr>
          <p:spPr>
            <a:xfrm rot="13352868">
              <a:off x="5410606" y="4812414"/>
              <a:ext cx="615950" cy="176212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B09809D7-7077-44FB-BBD0-4A2A54FC6FD0}"/>
                </a:ext>
              </a:extLst>
            </p:cNvPr>
            <p:cNvSpPr/>
            <p:nvPr/>
          </p:nvSpPr>
          <p:spPr>
            <a:xfrm>
              <a:off x="5537606" y="4264726"/>
              <a:ext cx="2171700" cy="271463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pic>
          <p:nvPicPr>
            <p:cNvPr id="22" name="Picture 9" descr="File:User-customer.svg - Wikimedia Commons">
              <a:extLst>
                <a:ext uri="{FF2B5EF4-FFF2-40B4-BE49-F238E27FC236}">
                  <a16:creationId xmlns:a16="http://schemas.microsoft.com/office/drawing/2014/main" id="{743BD0DF-C30D-426F-95ED-1627549BE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7568" y="3453514"/>
              <a:ext cx="1327150" cy="187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7FE19B06-5E1D-4830-B8B7-A71474A52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1337" y="5153726"/>
              <a:ext cx="870075" cy="274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Customer</a:t>
              </a:r>
            </a:p>
          </p:txBody>
        </p:sp>
        <p:pic>
          <p:nvPicPr>
            <p:cNvPr id="24" name="Picture 27">
              <a:extLst>
                <a:ext uri="{FF2B5EF4-FFF2-40B4-BE49-F238E27FC236}">
                  <a16:creationId xmlns:a16="http://schemas.microsoft.com/office/drawing/2014/main" id="{01BC9244-1657-4777-BBC3-3356AE40C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4831" y="3078864"/>
              <a:ext cx="1163637" cy="63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8C00C759-8C59-4B43-A2E9-392BDEDF7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7336" y="4121851"/>
              <a:ext cx="610428" cy="673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Scans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QR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code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94124A1-3C4A-4DE5-8DF7-F95D28E53D70}"/>
                </a:ext>
              </a:extLst>
            </p:cNvPr>
            <p:cNvCxnSpPr/>
            <p:nvPr/>
          </p:nvCxnSpPr>
          <p:spPr>
            <a:xfrm flipH="1" flipV="1">
              <a:off x="5478868" y="2945514"/>
              <a:ext cx="3094038" cy="314325"/>
            </a:xfrm>
            <a:prstGeom prst="straightConnector1">
              <a:avLst/>
            </a:prstGeom>
            <a:ln w="5715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6">
              <a:extLst>
                <a:ext uri="{FF2B5EF4-FFF2-40B4-BE49-F238E27FC236}">
                  <a16:creationId xmlns:a16="http://schemas.microsoft.com/office/drawing/2014/main" id="{BAC832CD-1FC9-4D84-8400-870E7EE1E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59267">
              <a:off x="6501866" y="2856046"/>
              <a:ext cx="1710030" cy="274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access data on cloud</a:t>
              </a: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BC8975B7-9D0E-48FA-A641-0438C2F62D47}"/>
                </a:ext>
              </a:extLst>
            </p:cNvPr>
            <p:cNvSpPr/>
            <p:nvPr/>
          </p:nvSpPr>
          <p:spPr>
            <a:xfrm rot="1351254">
              <a:off x="5504268" y="3239201"/>
              <a:ext cx="1030288" cy="195263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0D8100D0-6409-4990-9945-DB76D0566098}"/>
                </a:ext>
              </a:extLst>
            </p:cNvPr>
            <p:cNvSpPr/>
            <p:nvPr/>
          </p:nvSpPr>
          <p:spPr>
            <a:xfrm rot="5400000">
              <a:off x="8487974" y="3371758"/>
              <a:ext cx="923925" cy="862012"/>
            </a:xfrm>
            <a:prstGeom prst="arc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pic>
          <p:nvPicPr>
            <p:cNvPr id="30" name="Picture 19" descr="File:Report-upload.svg">
              <a:extLst>
                <a:ext uri="{FF2B5EF4-FFF2-40B4-BE49-F238E27FC236}">
                  <a16:creationId xmlns:a16="http://schemas.microsoft.com/office/drawing/2014/main" id="{78463B15-9435-4EC6-899D-5D57ECA6E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656" y="3259839"/>
              <a:ext cx="534987" cy="757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E11BB623-6F51-4EBC-9142-2324E1536068}"/>
                </a:ext>
              </a:extLst>
            </p:cNvPr>
            <p:cNvSpPr/>
            <p:nvPr/>
          </p:nvSpPr>
          <p:spPr>
            <a:xfrm rot="1351254">
              <a:off x="7188606" y="3785301"/>
              <a:ext cx="768350" cy="22225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2" name="TextBox 6">
              <a:extLst>
                <a:ext uri="{FF2B5EF4-FFF2-40B4-BE49-F238E27FC236}">
                  <a16:creationId xmlns:a16="http://schemas.microsoft.com/office/drawing/2014/main" id="{CC8DFDBD-36AB-4B7B-8055-74D7899A2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8306" y="3664651"/>
              <a:ext cx="500079" cy="274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Data</a:t>
              </a:r>
            </a:p>
          </p:txBody>
        </p:sp>
        <p:sp>
          <p:nvSpPr>
            <p:cNvPr id="33" name="Lightning Bolt 32">
              <a:extLst>
                <a:ext uri="{FF2B5EF4-FFF2-40B4-BE49-F238E27FC236}">
                  <a16:creationId xmlns:a16="http://schemas.microsoft.com/office/drawing/2014/main" id="{3FD5F38F-6E05-4DD8-86EF-11A8CFDD062F}"/>
                </a:ext>
              </a:extLst>
            </p:cNvPr>
            <p:cNvSpPr/>
            <p:nvPr/>
          </p:nvSpPr>
          <p:spPr bwMode="auto">
            <a:xfrm rot="19332207" flipH="1">
              <a:off x="3199218" y="3309051"/>
              <a:ext cx="269875" cy="323850"/>
            </a:xfrm>
            <a:prstGeom prst="lightningBol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en-US" altLang="en-US" sz="2400">
                <a:solidFill>
                  <a:schemeClr val="bg1"/>
                </a:solidFill>
                <a:latin typeface="Calibri" panose="020F0502020204030204" pitchFamily="34" charset="0"/>
                <a:ea typeface="SimHei" panose="02010609060101010101" pitchFamily="49" charset="-122"/>
              </a:endParaRPr>
            </a:p>
          </p:txBody>
        </p:sp>
        <p:sp>
          <p:nvSpPr>
            <p:cNvPr id="34" name="TextBox 12">
              <a:extLst>
                <a:ext uri="{FF2B5EF4-FFF2-40B4-BE49-F238E27FC236}">
                  <a16:creationId xmlns:a16="http://schemas.microsoft.com/office/drawing/2014/main" id="{CDCD78B7-C975-4646-8784-CCB5A595F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544375">
              <a:off x="3365072" y="3141002"/>
              <a:ext cx="371554" cy="274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Hei" panose="02010609060101010101" pitchFamily="49" charset="-122"/>
                  <a:ea typeface="SimHei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1600" b="1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4G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97568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4E05A-4985-4139-A63B-2AFD173E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4099"/>
            <a:ext cx="10515600" cy="379003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Easy</a:t>
            </a:r>
          </a:p>
          <a:p>
            <a:pPr algn="ctr"/>
            <a:r>
              <a:rPr lang="en-US" sz="4000" dirty="0"/>
              <a:t>Secured</a:t>
            </a:r>
          </a:p>
          <a:p>
            <a:pPr algn="ctr"/>
            <a:r>
              <a:rPr lang="en-US" sz="4000" dirty="0"/>
              <a:t>Zero Maintenance</a:t>
            </a:r>
          </a:p>
          <a:p>
            <a:pPr algn="ctr"/>
            <a:r>
              <a:rPr lang="en-US" sz="4000" dirty="0"/>
              <a:t>Zero </a:t>
            </a:r>
            <a:r>
              <a:rPr lang="en-US" sz="4000" dirty="0" err="1"/>
              <a:t>Labour</a:t>
            </a:r>
            <a:endParaRPr lang="en-US" sz="4000" dirty="0"/>
          </a:p>
          <a:p>
            <a:pPr algn="ctr"/>
            <a:r>
              <a:rPr lang="en-US" sz="4000" dirty="0"/>
              <a:t>No Fuss</a:t>
            </a:r>
          </a:p>
          <a:p>
            <a:pPr algn="ctr"/>
            <a:endParaRPr lang="en-US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3D7352-57DB-431F-9BC7-73198987D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Good About This?</a:t>
            </a:r>
          </a:p>
        </p:txBody>
      </p:sp>
    </p:spTree>
    <p:extLst>
      <p:ext uri="{BB962C8B-B14F-4D97-AF65-F5344CB8AC3E}">
        <p14:creationId xmlns:p14="http://schemas.microsoft.com/office/powerpoint/2010/main" val="1727865413"/>
      </p:ext>
    </p:extLst>
  </p:cSld>
  <p:clrMapOvr>
    <a:masterClrMapping/>
  </p:clrMapOvr>
  <p:transition spd="slow"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3D0A08-1F5C-4837-B07E-1E8F0457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iChen</a:t>
            </a:r>
            <a:r>
              <a:rPr lang="en-US" dirty="0"/>
              <a:t>™ 4.0 Cloud Intelligence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7D0441-FB37-490D-86E4-8614490BD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8" y="3305258"/>
            <a:ext cx="2144713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8E7F3ED6-45E2-4CBD-B1F0-8D111973EEB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087201" y="4978483"/>
            <a:ext cx="2229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Chen Hsong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Cloud Database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D8A1AD6-7EA3-4229-AD88-C2B832C8C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346" y="4392696"/>
            <a:ext cx="587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CCFAEDEB-08D8-40E3-A3BA-AE93F931C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38" y="3995821"/>
            <a:ext cx="140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10">
            <a:extLst>
              <a:ext uri="{FF2B5EF4-FFF2-40B4-BE49-F238E27FC236}">
                <a16:creationId xmlns:a16="http://schemas.microsoft.com/office/drawing/2014/main" id="{66EE61CE-0603-4E75-A68C-5D4CDF3C7499}"/>
              </a:ext>
            </a:extLst>
          </p:cNvPr>
          <p:cNvSpPr/>
          <p:nvPr/>
        </p:nvSpPr>
        <p:spPr>
          <a:xfrm>
            <a:off x="3280971" y="4359358"/>
            <a:ext cx="1514604" cy="377825"/>
          </a:xfrm>
          <a:prstGeom prst="rightArrow">
            <a:avLst>
              <a:gd name="adj1" fmla="val 50000"/>
              <a:gd name="adj2" fmla="val 743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9" name="Right Arrow 11">
            <a:extLst>
              <a:ext uri="{FF2B5EF4-FFF2-40B4-BE49-F238E27FC236}">
                <a16:creationId xmlns:a16="http://schemas.microsoft.com/office/drawing/2014/main" id="{231038FF-F532-4E21-A8BF-7183DB88063E}"/>
              </a:ext>
            </a:extLst>
          </p:cNvPr>
          <p:cNvSpPr/>
          <p:nvPr/>
        </p:nvSpPr>
        <p:spPr>
          <a:xfrm>
            <a:off x="6075100" y="4416508"/>
            <a:ext cx="1420813" cy="269875"/>
          </a:xfrm>
          <a:prstGeom prst="rightArrow">
            <a:avLst>
              <a:gd name="adj1" fmla="val 50000"/>
              <a:gd name="adj2" fmla="val 7438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0" name="Right Arrow 12">
            <a:extLst>
              <a:ext uri="{FF2B5EF4-FFF2-40B4-BE49-F238E27FC236}">
                <a16:creationId xmlns:a16="http://schemas.microsoft.com/office/drawing/2014/main" id="{ED593865-650A-48D0-A44E-E92A944866DA}"/>
              </a:ext>
            </a:extLst>
          </p:cNvPr>
          <p:cNvSpPr/>
          <p:nvPr/>
        </p:nvSpPr>
        <p:spPr>
          <a:xfrm rot="19083698">
            <a:off x="5808400" y="3454483"/>
            <a:ext cx="1755775" cy="269875"/>
          </a:xfrm>
          <a:prstGeom prst="rightArrow">
            <a:avLst>
              <a:gd name="adj1" fmla="val 50000"/>
              <a:gd name="adj2" fmla="val 7438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1" name="Right Arrow 13">
            <a:extLst>
              <a:ext uri="{FF2B5EF4-FFF2-40B4-BE49-F238E27FC236}">
                <a16:creationId xmlns:a16="http://schemas.microsoft.com/office/drawing/2014/main" id="{7E21571F-AED4-448B-B152-9349AFF996DA}"/>
              </a:ext>
            </a:extLst>
          </p:cNvPr>
          <p:cNvSpPr/>
          <p:nvPr/>
        </p:nvSpPr>
        <p:spPr>
          <a:xfrm rot="2336149">
            <a:off x="5894125" y="5326146"/>
            <a:ext cx="1625600" cy="271462"/>
          </a:xfrm>
          <a:prstGeom prst="rightArrow">
            <a:avLst>
              <a:gd name="adj1" fmla="val 50000"/>
              <a:gd name="adj2" fmla="val 7438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pic>
        <p:nvPicPr>
          <p:cNvPr id="12" name="Picture 16">
            <a:extLst>
              <a:ext uri="{FF2B5EF4-FFF2-40B4-BE49-F238E27FC236}">
                <a16:creationId xmlns:a16="http://schemas.microsoft.com/office/drawing/2014/main" id="{8B84E7FA-3C78-466D-8039-130466BCC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988" y="2416258"/>
            <a:ext cx="10699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6890130A-B422-4B4F-ABFA-E9BD0A4B1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00" y="4035508"/>
            <a:ext cx="9413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22">
            <a:extLst>
              <a:ext uri="{FF2B5EF4-FFF2-40B4-BE49-F238E27FC236}">
                <a16:creationId xmlns:a16="http://schemas.microsoft.com/office/drawing/2014/main" id="{E006C612-4290-46FE-8D76-238138058CFD}"/>
              </a:ext>
            </a:extLst>
          </p:cNvPr>
          <p:cNvSpPr/>
          <p:nvPr/>
        </p:nvSpPr>
        <p:spPr>
          <a:xfrm>
            <a:off x="8611925" y="2524208"/>
            <a:ext cx="1350963" cy="715963"/>
          </a:xfrm>
          <a:prstGeom prst="roundRect">
            <a:avLst>
              <a:gd name="adj" fmla="val 16399"/>
            </a:avLst>
          </a:prstGeom>
          <a:solidFill>
            <a:srgbClr val="FFFFFF">
              <a:alpha val="69804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Trends &amp;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Intelligence</a:t>
            </a: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81948DB3-7260-405F-8D8F-BF941979649F}"/>
              </a:ext>
            </a:extLst>
          </p:cNvPr>
          <p:cNvSpPr/>
          <p:nvPr/>
        </p:nvSpPr>
        <p:spPr>
          <a:xfrm>
            <a:off x="8650025" y="3968833"/>
            <a:ext cx="1241425" cy="898525"/>
          </a:xfrm>
          <a:prstGeom prst="roundRect">
            <a:avLst>
              <a:gd name="adj" fmla="val 13011"/>
            </a:avLst>
          </a:prstGeom>
          <a:solidFill>
            <a:srgbClr val="FFFFFF">
              <a:alpha val="69804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Alerts &amp;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Alarm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Triggers</a:t>
            </a:r>
          </a:p>
        </p:txBody>
      </p:sp>
      <p:pic>
        <p:nvPicPr>
          <p:cNvPr id="16" name="Picture 24">
            <a:extLst>
              <a:ext uri="{FF2B5EF4-FFF2-40B4-BE49-F238E27FC236}">
                <a16:creationId xmlns:a16="http://schemas.microsoft.com/office/drawing/2014/main" id="{30FEBA23-08BF-40E5-9A89-BB8230ACD5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25" y="5710321"/>
            <a:ext cx="1416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A515895A-BDD0-4845-B46F-030540811F28}"/>
              </a:ext>
            </a:extLst>
          </p:cNvPr>
          <p:cNvSpPr/>
          <p:nvPr/>
        </p:nvSpPr>
        <p:spPr>
          <a:xfrm>
            <a:off x="8845288" y="5710321"/>
            <a:ext cx="1243012" cy="649287"/>
          </a:xfrm>
          <a:prstGeom prst="roundRect">
            <a:avLst>
              <a:gd name="adj" fmla="val 16236"/>
            </a:avLst>
          </a:prstGeom>
          <a:solidFill>
            <a:srgbClr val="FFFFFF">
              <a:alpha val="69804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Advanced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Analytics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18453E3C-7C2A-4797-A009-46FFE71D9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968" y="5224546"/>
            <a:ext cx="25918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Big Data Map-Reduce (MR) processing and Machine Learning (ML) on trends prediction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2470760438"/>
      </p:ext>
    </p:extLst>
  </p:cSld>
  <p:clrMapOvr>
    <a:masterClrMapping/>
  </p:clrMapOvr>
  <p:transition spd="slow"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C04847-871B-4B42-ABA2-E4BA1611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Implications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43766-8F17-4B7F-B3FF-2FE77D937A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" y="1981518"/>
            <a:ext cx="6537960" cy="2022923"/>
          </a:xfrm>
        </p:spPr>
        <p:txBody>
          <a:bodyPr>
            <a:normAutofit/>
          </a:bodyPr>
          <a:lstStyle/>
          <a:p>
            <a:r>
              <a:rPr lang="en-US" dirty="0"/>
              <a:t>How can BIG DATA help improve</a:t>
            </a:r>
            <a:br>
              <a:rPr lang="en-US" dirty="0"/>
            </a:br>
            <a:r>
              <a:rPr lang="en-US" dirty="0"/>
              <a:t>service levels?</a:t>
            </a:r>
          </a:p>
        </p:txBody>
      </p:sp>
      <p:pic>
        <p:nvPicPr>
          <p:cNvPr id="7" name="Picture 2" descr="Image result for service">
            <a:extLst>
              <a:ext uri="{FF2B5EF4-FFF2-40B4-BE49-F238E27FC236}">
                <a16:creationId xmlns:a16="http://schemas.microsoft.com/office/drawing/2014/main" id="{DC809A73-45C6-4EE6-87DE-9A876E8D106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6" t="12562" r="5761" b="10698"/>
          <a:stretch/>
        </p:blipFill>
        <p:spPr bwMode="auto">
          <a:xfrm>
            <a:off x="7917179" y="2962335"/>
            <a:ext cx="3661243" cy="317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357EAC-57C8-46E5-83DC-A7C40C1ED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941725" y="507122"/>
            <a:ext cx="924912" cy="9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63407"/>
      </p:ext>
    </p:extLst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5D01E51-2293-4BCE-B302-A99DE7230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0" b="13149"/>
          <a:stretch/>
        </p:blipFill>
        <p:spPr bwMode="auto">
          <a:xfrm>
            <a:off x="0" y="540081"/>
            <a:ext cx="12192000" cy="39506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370" name="AutoShape 10"/>
          <p:cNvSpPr>
            <a:spLocks/>
          </p:cNvSpPr>
          <p:nvPr/>
        </p:nvSpPr>
        <p:spPr bwMode="blackWhite">
          <a:xfrm>
            <a:off x="0" y="0"/>
            <a:ext cx="12192000" cy="2047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4684"/>
                </a:lnTo>
                <a:lnTo>
                  <a:pt x="10800" y="21600"/>
                </a:lnTo>
                <a:lnTo>
                  <a:pt x="0" y="1468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048196" y="4884738"/>
            <a:ext cx="5291644" cy="1439862"/>
          </a:xfrm>
        </p:spPr>
        <p:txBody>
          <a:bodyPr>
            <a:normAutofit/>
          </a:bodyPr>
          <a:lstStyle/>
          <a:p>
            <a:pPr marL="0" indent="0" defTabSz="457200">
              <a:spcBef>
                <a:spcPts val="400"/>
              </a:spcBef>
              <a:buNone/>
            </a:pPr>
            <a:r>
              <a:rPr lang="en-US" altLang="zh-TW" dirty="0">
                <a:solidFill>
                  <a:srgbClr val="FFFFFF"/>
                </a:solidFill>
              </a:rPr>
              <a:t>One of the largest producers of </a:t>
            </a:r>
            <a:r>
              <a:rPr lang="en-US" altLang="zh-TW">
                <a:solidFill>
                  <a:srgbClr val="FFFFFF"/>
                </a:solidFill>
              </a:rPr>
              <a:t>injection moulding machines </a:t>
            </a:r>
            <a:r>
              <a:rPr lang="en-US" altLang="zh-TW" dirty="0">
                <a:solidFill>
                  <a:srgbClr val="FFFFFF"/>
                </a:solidFill>
              </a:rPr>
              <a:t>in the world</a:t>
            </a:r>
          </a:p>
          <a:p>
            <a:pPr marL="0" indent="0" defTabSz="457200">
              <a:spcBef>
                <a:spcPts val="400"/>
              </a:spcBef>
              <a:buNone/>
            </a:pPr>
            <a:endParaRPr lang="zh-TW" altLang="zh-TW" dirty="0">
              <a:solidFill>
                <a:srgbClr val="FFFFFF"/>
              </a:solidFill>
            </a:endParaRP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2102116" y="493713"/>
            <a:ext cx="7986186" cy="886457"/>
          </a:xfrm>
        </p:spPr>
        <p:txBody>
          <a:bodyPr>
            <a:normAutofit/>
          </a:bodyPr>
          <a:lstStyle/>
          <a:p>
            <a:pPr algn="ctr" defTabSz="457200"/>
            <a:r>
              <a:rPr lang="en-US" altLang="zh-TW" sz="3500" dirty="0"/>
              <a:t>Chen Hsong – Who Are We?</a:t>
            </a:r>
          </a:p>
        </p:txBody>
      </p:sp>
      <p:sp>
        <p:nvSpPr>
          <p:cNvPr id="15375" name="AutoShape 15"/>
          <p:cNvSpPr>
            <a:spLocks/>
          </p:cNvSpPr>
          <p:nvPr/>
        </p:nvSpPr>
        <p:spPr bwMode="auto">
          <a:xfrm>
            <a:off x="1746516" y="250826"/>
            <a:ext cx="8697383" cy="1520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4227"/>
                </a:lnTo>
                <a:lnTo>
                  <a:pt x="10826" y="21600"/>
                </a:lnTo>
                <a:lnTo>
                  <a:pt x="0" y="14227"/>
                </a:lnTo>
                <a:lnTo>
                  <a:pt x="0" y="0"/>
                </a:lnTo>
                <a:close/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15376" name="Rectangle 16"/>
          <p:cNvSpPr>
            <a:spLocks/>
          </p:cNvSpPr>
          <p:nvPr/>
        </p:nvSpPr>
        <p:spPr bwMode="black">
          <a:xfrm rot="16200000">
            <a:off x="6043615" y="-3550974"/>
            <a:ext cx="103188" cy="79861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black">
          <a:xfrm>
            <a:off x="447741" y="4687889"/>
            <a:ext cx="6100697" cy="1833562"/>
            <a:chOff x="0" y="0"/>
            <a:chExt cx="4457700" cy="1443236"/>
          </a:xfrm>
        </p:grpSpPr>
        <p:sp>
          <p:nvSpPr>
            <p:cNvPr id="15367" name="Rectangle 7"/>
            <p:cNvSpPr>
              <a:spLocks/>
            </p:cNvSpPr>
            <p:nvPr/>
          </p:nvSpPr>
          <p:spPr bwMode="black">
            <a:xfrm>
              <a:off x="137256" y="155223"/>
              <a:ext cx="106614" cy="113279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15368" name="Rectangle 8"/>
            <p:cNvSpPr>
              <a:spLocks/>
            </p:cNvSpPr>
            <p:nvPr/>
          </p:nvSpPr>
          <p:spPr bwMode="black">
            <a:xfrm>
              <a:off x="0" y="0"/>
              <a:ext cx="4457700" cy="1443236"/>
            </a:xfrm>
            <a:prstGeom prst="rect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sp>
        <p:nvSpPr>
          <p:cNvPr id="15369" name="Rectangle 9"/>
          <p:cNvSpPr>
            <a:spLocks/>
          </p:cNvSpPr>
          <p:nvPr/>
        </p:nvSpPr>
        <p:spPr bwMode="auto">
          <a:xfrm>
            <a:off x="7398586" y="4888472"/>
            <a:ext cx="42048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defTabSz="457200">
              <a:spcBef>
                <a:spcPts val="400"/>
              </a:spcBef>
            </a:pPr>
            <a:r>
              <a:rPr lang="en-US" altLang="zh-TW" sz="2800" dirty="0">
                <a:solidFill>
                  <a:schemeClr val="bg1"/>
                </a:solidFill>
                <a:latin typeface="Helvetica Neue" charset="0"/>
                <a:sym typeface="Helvetica Neue" charset="0"/>
              </a:rPr>
              <a:t>Annual production exceeds 15,000 machines</a:t>
            </a:r>
          </a:p>
        </p:txBody>
      </p:sp>
      <p:grpSp>
        <p:nvGrpSpPr>
          <p:cNvPr id="15372" name="Group 12"/>
          <p:cNvGrpSpPr>
            <a:grpSpLocks/>
          </p:cNvGrpSpPr>
          <p:nvPr/>
        </p:nvGrpSpPr>
        <p:grpSpPr bwMode="black">
          <a:xfrm>
            <a:off x="6815139" y="4687889"/>
            <a:ext cx="5027918" cy="1833562"/>
            <a:chOff x="0" y="0"/>
            <a:chExt cx="3284389" cy="1443236"/>
          </a:xfrm>
        </p:grpSpPr>
        <p:sp>
          <p:nvSpPr>
            <p:cNvPr id="15373" name="Rectangle 13"/>
            <p:cNvSpPr>
              <a:spLocks/>
            </p:cNvSpPr>
            <p:nvPr/>
          </p:nvSpPr>
          <p:spPr bwMode="black">
            <a:xfrm>
              <a:off x="137256" y="155223"/>
              <a:ext cx="106613" cy="113279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15374" name="Rectangle 14"/>
            <p:cNvSpPr>
              <a:spLocks/>
            </p:cNvSpPr>
            <p:nvPr/>
          </p:nvSpPr>
          <p:spPr bwMode="black">
            <a:xfrm>
              <a:off x="0" y="0"/>
              <a:ext cx="3284389" cy="1443236"/>
            </a:xfrm>
            <a:prstGeom prst="rect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2E51A09-924E-4A4D-81A3-FC1B2D47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4150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C07823-013D-4086-9267-0579AD136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40" y="638173"/>
            <a:ext cx="10195560" cy="1157289"/>
          </a:xfrm>
        </p:spPr>
        <p:txBody>
          <a:bodyPr/>
          <a:lstStyle/>
          <a:p>
            <a:r>
              <a:rPr lang="en-US" sz="3600" dirty="0"/>
              <a:t>Chen Hsong Cloud Preventive Maintenance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466434-69D9-4FDE-95E5-DC9268E742F9}"/>
              </a:ext>
            </a:extLst>
          </p:cNvPr>
          <p:cNvGrpSpPr/>
          <p:nvPr/>
        </p:nvGrpSpPr>
        <p:grpSpPr>
          <a:xfrm>
            <a:off x="1223077" y="1547669"/>
            <a:ext cx="10752407" cy="5216105"/>
            <a:chOff x="1223077" y="1547669"/>
            <a:chExt cx="10752407" cy="5216105"/>
          </a:xfrm>
        </p:grpSpPr>
        <p:pic>
          <p:nvPicPr>
            <p:cNvPr id="7" name="Picture 47">
              <a:extLst>
                <a:ext uri="{FF2B5EF4-FFF2-40B4-BE49-F238E27FC236}">
                  <a16:creationId xmlns:a16="http://schemas.microsoft.com/office/drawing/2014/main" id="{3E8FE94F-BBC6-478A-86F7-7D5CE92D3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262" y="2179451"/>
              <a:ext cx="3073400" cy="12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3A256AE5-F57E-4525-BFFC-3E35BBC9E8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077" y="3420876"/>
              <a:ext cx="28023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Calibri" panose="020F0502020204030204" pitchFamily="34" charset="0"/>
                  <a:ea typeface="SimHei" panose="02010609060101010101" pitchFamily="49" charset="-122"/>
                </a:rPr>
                <a:t>Injection moulding machine</a:t>
              </a:r>
              <a:endParaRPr lang="en-US" altLang="en-US" sz="1800" dirty="0">
                <a:solidFill>
                  <a:schemeClr val="bg1"/>
                </a:solidFill>
                <a:latin typeface="Calibri" panose="020F0502020204030204" pitchFamily="34" charset="0"/>
                <a:ea typeface="SimHei" panose="02010609060101010101" pitchFamily="49" charset="-122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6C6278C-4B92-4BD9-999A-F3367BBF45B5}"/>
                </a:ext>
              </a:extLst>
            </p:cNvPr>
            <p:cNvCxnSpPr/>
            <p:nvPr/>
          </p:nvCxnSpPr>
          <p:spPr>
            <a:xfrm>
              <a:off x="4443774" y="3533589"/>
              <a:ext cx="811213" cy="542925"/>
            </a:xfrm>
            <a:prstGeom prst="line">
              <a:avLst/>
            </a:prstGeom>
            <a:ln w="57150"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6">
              <a:extLst>
                <a:ext uri="{FF2B5EF4-FFF2-40B4-BE49-F238E27FC236}">
                  <a16:creationId xmlns:a16="http://schemas.microsoft.com/office/drawing/2014/main" id="{CB496853-D398-459F-BF40-B06DB3C6C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5387" y="3373251"/>
              <a:ext cx="2282825" cy="2281238"/>
              <a:chOff x="3779838" y="2708275"/>
              <a:chExt cx="2282825" cy="2281238"/>
            </a:xfrm>
          </p:grpSpPr>
          <p:pic>
            <p:nvPicPr>
              <p:cNvPr id="11" name="Picture 5">
                <a:extLst>
                  <a:ext uri="{FF2B5EF4-FFF2-40B4-BE49-F238E27FC236}">
                    <a16:creationId xmlns:a16="http://schemas.microsoft.com/office/drawing/2014/main" id="{9B64C61E-09D0-4A77-9DF7-2961F56079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838" y="2708275"/>
                <a:ext cx="2282825" cy="2281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5">
                <a:extLst>
                  <a:ext uri="{FF2B5EF4-FFF2-40B4-BE49-F238E27FC236}">
                    <a16:creationId xmlns:a16="http://schemas.microsoft.com/office/drawing/2014/main" id="{D48BB772-4CA0-47EB-91E9-4364E6C2A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7150" y="3849688"/>
                <a:ext cx="587375" cy="587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roup 8">
              <a:extLst>
                <a:ext uri="{FF2B5EF4-FFF2-40B4-BE49-F238E27FC236}">
                  <a16:creationId xmlns:a16="http://schemas.microsoft.com/office/drawing/2014/main" id="{4D167DF1-A0BE-4F25-8E26-94861D9BB5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8287" y="2100076"/>
              <a:ext cx="1230339" cy="493713"/>
              <a:chOff x="3000375" y="476250"/>
              <a:chExt cx="1230340" cy="493713"/>
            </a:xfrm>
          </p:grpSpPr>
          <p:sp>
            <p:nvSpPr>
              <p:cNvPr id="14" name="Lightning Bolt 13">
                <a:extLst>
                  <a:ext uri="{FF2B5EF4-FFF2-40B4-BE49-F238E27FC236}">
                    <a16:creationId xmlns:a16="http://schemas.microsoft.com/office/drawing/2014/main" id="{304D65F5-EF34-448F-BFBF-43F5C2F08635}"/>
                  </a:ext>
                </a:extLst>
              </p:cNvPr>
              <p:cNvSpPr/>
              <p:nvPr/>
            </p:nvSpPr>
            <p:spPr>
              <a:xfrm rot="21387832" flipH="1">
                <a:off x="3000375" y="538163"/>
                <a:ext cx="360362" cy="431800"/>
              </a:xfrm>
              <a:prstGeom prst="lightningBolt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en-US" altLang="en-US" sz="1600">
                  <a:solidFill>
                    <a:srgbClr val="FFFFFF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  <p:sp>
            <p:nvSpPr>
              <p:cNvPr id="15" name="TextBox 12">
                <a:extLst>
                  <a:ext uri="{FF2B5EF4-FFF2-40B4-BE49-F238E27FC236}">
                    <a16:creationId xmlns:a16="http://schemas.microsoft.com/office/drawing/2014/main" id="{72341C76-2E77-4C18-9CC0-0575934E13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0113" y="476250"/>
                <a:ext cx="7906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A015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SimSun" panose="02010600030101010101" pitchFamily="2" charset="-122"/>
                    <a:ea typeface="SimSun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600" b="1">
                    <a:solidFill>
                      <a:srgbClr val="FF0000"/>
                    </a:solidFill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3G/4G</a:t>
                </a:r>
              </a:p>
            </p:txBody>
          </p:sp>
        </p:grp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731CD2C2-32B7-4059-97DC-D35B0B136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073" y="5194114"/>
              <a:ext cx="690790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  <a:ea typeface="SimHei" panose="02010609060101010101" pitchFamily="49" charset="-122"/>
                </a:rPr>
                <a:t>Cloud-based, with BIG DATA calculations,</a:t>
              </a:r>
              <a:b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  <a:ea typeface="SimHei" panose="02010609060101010101" pitchFamily="49" charset="-122"/>
                </a:rPr>
              </a:b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  <a:ea typeface="SimHei" panose="02010609060101010101" pitchFamily="49" charset="-122"/>
                </a:rPr>
                <a:t>continuously monitors sub-systems performance</a:t>
              </a:r>
            </a:p>
            <a:p>
              <a:pPr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  <a:ea typeface="SimHei" panose="02010609060101010101" pitchFamily="49" charset="-122"/>
                </a:rPr>
                <a:t>Monitors parts wear and tear</a:t>
              </a:r>
            </a:p>
            <a:p>
              <a:pPr>
                <a:spcBef>
                  <a:spcPct val="0"/>
                </a:spcBef>
                <a:buClrTx/>
                <a:buFont typeface="Arial" panose="020B0604020202020204" pitchFamily="34" charset="0"/>
                <a:buChar char="•"/>
              </a:pPr>
              <a:r>
                <a:rPr lang="en-US" altLang="zh-CN" sz="2400" b="1" dirty="0">
                  <a:solidFill>
                    <a:schemeClr val="accent1"/>
                  </a:solidFill>
                  <a:latin typeface="Calibri" panose="020F0502020204030204" pitchFamily="34" charset="0"/>
                  <a:ea typeface="SimHei" panose="02010609060101010101" pitchFamily="49" charset="-122"/>
                </a:rPr>
                <a:t>Discovers potential failures </a:t>
              </a:r>
              <a:r>
                <a:rPr lang="en-US" altLang="zh-CN" sz="2400" b="1" i="1" dirty="0">
                  <a:solidFill>
                    <a:schemeClr val="accent1"/>
                  </a:solidFill>
                  <a:latin typeface="Calibri" panose="020F0502020204030204" pitchFamily="34" charset="0"/>
                  <a:ea typeface="SimHei" panose="02010609060101010101" pitchFamily="49" charset="-122"/>
                </a:rPr>
                <a:t>before</a:t>
              </a:r>
              <a:r>
                <a:rPr lang="en-US" altLang="zh-CN" sz="2400" b="1" dirty="0">
                  <a:solidFill>
                    <a:schemeClr val="accent1"/>
                  </a:solidFill>
                  <a:latin typeface="Calibri" panose="020F0502020204030204" pitchFamily="34" charset="0"/>
                  <a:ea typeface="SimHei" panose="02010609060101010101" pitchFamily="49" charset="-122"/>
                </a:rPr>
                <a:t> they happen</a:t>
              </a:r>
              <a:endParaRPr lang="en-US" alt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SimHei" panose="02010609060101010101" pitchFamily="49" charset="-122"/>
              </a:endParaRPr>
            </a:p>
          </p:txBody>
        </p:sp>
        <p:pic>
          <p:nvPicPr>
            <p:cNvPr id="17" name="Picture 21">
              <a:extLst>
                <a:ext uri="{FF2B5EF4-FFF2-40B4-BE49-F238E27FC236}">
                  <a16:creationId xmlns:a16="http://schemas.microsoft.com/office/drawing/2014/main" id="{1F9D80F4-6403-4231-8D12-1D96660B4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5524" y="3630426"/>
              <a:ext cx="1512888" cy="151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F8135610-6395-409E-9948-1BC1556E261B}"/>
                </a:ext>
              </a:extLst>
            </p:cNvPr>
            <p:cNvSpPr/>
            <p:nvPr/>
          </p:nvSpPr>
          <p:spPr>
            <a:xfrm>
              <a:off x="6886937" y="4357501"/>
              <a:ext cx="1223962" cy="2889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9" name="TextBox 46">
              <a:extLst>
                <a:ext uri="{FF2B5EF4-FFF2-40B4-BE49-F238E27FC236}">
                  <a16:creationId xmlns:a16="http://schemas.microsoft.com/office/drawing/2014/main" id="{B2A593A0-7BF9-474B-BA5D-0F181ABBB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7158" y="2589879"/>
              <a:ext cx="317832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  <a:ea typeface="SimHei" panose="02010609060101010101" pitchFamily="49" charset="-122"/>
                </a:rPr>
                <a:t>Chen Hsong technicians show up </a:t>
              </a:r>
              <a:r>
                <a:rPr lang="en-US" altLang="zh-CN" sz="2400" b="1" dirty="0">
                  <a:solidFill>
                    <a:schemeClr val="accent1"/>
                  </a:solidFill>
                  <a:latin typeface="Calibri" panose="020F0502020204030204" pitchFamily="34" charset="0"/>
                  <a:ea typeface="SimHei" panose="02010609060101010101" pitchFamily="49" charset="-122"/>
                </a:rPr>
                <a:t>before</a:t>
              </a:r>
              <a:r>
                <a:rPr lang="zh-CN" altLang="en-US" sz="2400" dirty="0">
                  <a:solidFill>
                    <a:schemeClr val="bg1"/>
                  </a:solidFill>
                  <a:latin typeface="Calibri" panose="020F0502020204030204" pitchFamily="34" charset="0"/>
                  <a:ea typeface="SimHei" panose="02010609060101010101" pitchFamily="49" charset="-122"/>
                </a:rPr>
                <a:t> </a:t>
              </a:r>
              <a:r>
                <a:rPr lang="en-US" altLang="zh-CN" sz="2400" dirty="0">
                  <a:solidFill>
                    <a:schemeClr val="bg1"/>
                  </a:solidFill>
                  <a:latin typeface="Calibri" panose="020F0502020204030204" pitchFamily="34" charset="0"/>
                  <a:ea typeface="SimHei" panose="02010609060101010101" pitchFamily="49" charset="-122"/>
                </a:rPr>
                <a:t>problem occurs</a:t>
              </a:r>
              <a:endPara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SimHei" panose="02010609060101010101" pitchFamily="49" charset="-122"/>
              </a:endParaRPr>
            </a:p>
          </p:txBody>
        </p:sp>
        <p:sp>
          <p:nvSpPr>
            <p:cNvPr id="20" name="Explosion: 8 Points 19">
              <a:extLst>
                <a:ext uri="{FF2B5EF4-FFF2-40B4-BE49-F238E27FC236}">
                  <a16:creationId xmlns:a16="http://schemas.microsoft.com/office/drawing/2014/main" id="{A443F067-BABD-40C3-A36E-C7575DEAC17F}"/>
                </a:ext>
              </a:extLst>
            </p:cNvPr>
            <p:cNvSpPr/>
            <p:nvPr/>
          </p:nvSpPr>
          <p:spPr>
            <a:xfrm>
              <a:off x="5708818" y="1547669"/>
              <a:ext cx="2059276" cy="1836709"/>
            </a:xfrm>
            <a:prstGeom prst="irregularSeal1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i="1" dirty="0">
                  <a:solidFill>
                    <a:schemeClr val="tx2"/>
                  </a:solidFill>
                </a:rPr>
                <a:t>Coming</a:t>
              </a:r>
            </a:p>
            <a:p>
              <a:pPr algn="ctr">
                <a:defRPr/>
              </a:pPr>
              <a:r>
                <a:rPr lang="en-US" sz="2000" b="1" i="1" dirty="0">
                  <a:solidFill>
                    <a:schemeClr val="tx2"/>
                  </a:solidFill>
                </a:rPr>
                <a:t>Soon!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61352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C04847-871B-4B42-ABA2-E4BA1611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Flow Implications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43766-8F17-4B7F-B3FF-2FE77D937A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" y="1981518"/>
            <a:ext cx="6537960" cy="2022923"/>
          </a:xfrm>
        </p:spPr>
        <p:txBody>
          <a:bodyPr>
            <a:normAutofit/>
          </a:bodyPr>
          <a:lstStyle/>
          <a:p>
            <a:r>
              <a:rPr lang="en-US" dirty="0"/>
              <a:t>How can BIG DATA help</a:t>
            </a:r>
            <a:br>
              <a:rPr lang="en-US" dirty="0"/>
            </a:br>
            <a:r>
              <a:rPr lang="en-US" dirty="0"/>
              <a:t>stream-line work flows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B7D752-2E1F-4193-A578-9E7AD1ED1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960118" y="464818"/>
            <a:ext cx="937262" cy="937262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D4AC257-5121-4EC3-974C-C56305C235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" b="1077"/>
          <a:stretch>
            <a:fillRect/>
          </a:stretch>
        </p:blipFill>
        <p:spPr>
          <a:xfrm>
            <a:off x="7923548" y="3129724"/>
            <a:ext cx="3719811" cy="3230245"/>
          </a:xfrm>
        </p:spPr>
      </p:pic>
    </p:spTree>
    <p:extLst>
      <p:ext uri="{BB962C8B-B14F-4D97-AF65-F5344CB8AC3E}">
        <p14:creationId xmlns:p14="http://schemas.microsoft.com/office/powerpoint/2010/main" val="2202112365"/>
      </p:ext>
    </p:extLst>
  </p:cSld>
  <p:clrMapOvr>
    <a:masterClrMapping/>
  </p:clrMapOvr>
  <p:transition spd="slow">
    <p:cover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octor Who Classic Time Vortex by ...">
            <a:extLst>
              <a:ext uri="{FF2B5EF4-FFF2-40B4-BE49-F238E27FC236}">
                <a16:creationId xmlns:a16="http://schemas.microsoft.com/office/drawing/2014/main" id="{BBE291B6-6F08-497D-9CD7-F5B38E412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r="6099"/>
          <a:stretch>
            <a:fillRect/>
          </a:stretch>
        </p:blipFill>
        <p:spPr bwMode="hidden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A908A830-323D-4E6F-BFB7-1AADEFF4E9C5}"/>
              </a:ext>
            </a:extLst>
          </p:cNvPr>
          <p:cNvSpPr txBox="1">
            <a:spLocks/>
          </p:cNvSpPr>
          <p:nvPr/>
        </p:nvSpPr>
        <p:spPr bwMode="auto">
          <a:xfrm>
            <a:off x="179388" y="693738"/>
            <a:ext cx="11827630" cy="1027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zh-CN" sz="4800" b="1" dirty="0">
                <a:solidFill>
                  <a:schemeClr val="accent1"/>
                </a:solidFill>
              </a:rPr>
              <a:t>EXAMPLE:</a:t>
            </a:r>
          </a:p>
          <a:p>
            <a:pPr algn="ctr">
              <a:defRPr/>
            </a:pPr>
            <a:r>
              <a:rPr lang="en-US" altLang="zh-CN" sz="6600" b="1" dirty="0">
                <a:solidFill>
                  <a:schemeClr val="accent1"/>
                </a:solidFill>
              </a:rPr>
              <a:t>Time Machine</a:t>
            </a:r>
            <a:endParaRPr lang="zh-CN" altLang="en-US" sz="6600" dirty="0">
              <a:solidFill>
                <a:schemeClr val="accent1"/>
              </a:solidFill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4077EB32-BA95-4B01-9848-12BF2D83DE11}"/>
              </a:ext>
            </a:extLst>
          </p:cNvPr>
          <p:cNvSpPr txBox="1">
            <a:spLocks/>
          </p:cNvSpPr>
          <p:nvPr/>
        </p:nvSpPr>
        <p:spPr bwMode="auto">
          <a:xfrm>
            <a:off x="250825" y="4143768"/>
            <a:ext cx="11635276" cy="20875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Restore machine to the </a:t>
            </a:r>
            <a:r>
              <a:rPr lang="en-US" altLang="zh-CN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exact state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Hei" panose="02010609060101010101" pitchFamily="49" charset="-122"/>
              </a:rPr>
              <a:t>of any time within the past month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0918394"/>
      </p:ext>
    </p:extLst>
  </p:cSld>
  <p:clrMapOvr>
    <a:masterClrMapping/>
  </p:clrMapOvr>
  <p:transition spd="slow">
    <p:cover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67CAB-89A3-421E-96D3-ADA2B1B3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Machine – In Action</a:t>
            </a:r>
          </a:p>
        </p:txBody>
      </p:sp>
      <p:pic>
        <p:nvPicPr>
          <p:cNvPr id="3" name="图片 5" descr="时光机器1.jpg">
            <a:extLst>
              <a:ext uri="{FF2B5EF4-FFF2-40B4-BE49-F238E27FC236}">
                <a16:creationId xmlns:a16="http://schemas.microsoft.com/office/drawing/2014/main" id="{ABC13F60-2D60-4577-A5FF-21E12C49C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38" y="1928495"/>
            <a:ext cx="866457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61591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5FF814-45AA-4C39-8061-70BE2DBE3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118BD9C2-B486-4523-A61D-1B18EABFD2F4}"/>
              </a:ext>
            </a:extLst>
          </p:cNvPr>
          <p:cNvSpPr>
            <a:spLocks/>
          </p:cNvSpPr>
          <p:nvPr/>
        </p:nvSpPr>
        <p:spPr bwMode="auto">
          <a:xfrm>
            <a:off x="930056" y="0"/>
            <a:ext cx="5186965" cy="684841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>
              <a:solidFill>
                <a:srgbClr val="000000"/>
              </a:solidFill>
              <a:effectLst/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70663" name="Rectangle 7"/>
          <p:cNvSpPr>
            <a:spLocks/>
          </p:cNvSpPr>
          <p:nvPr/>
        </p:nvSpPr>
        <p:spPr bwMode="white">
          <a:xfrm>
            <a:off x="1210092" y="598489"/>
            <a:ext cx="4632325" cy="5659437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grpSp>
        <p:nvGrpSpPr>
          <p:cNvPr id="70664" name="Group 8"/>
          <p:cNvGrpSpPr>
            <a:grpSpLocks/>
          </p:cNvGrpSpPr>
          <p:nvPr/>
        </p:nvGrpSpPr>
        <p:grpSpPr bwMode="white">
          <a:xfrm>
            <a:off x="2800767" y="225426"/>
            <a:ext cx="1450975" cy="1547813"/>
            <a:chOff x="-1" y="-1"/>
            <a:chExt cx="1451099" cy="1547388"/>
          </a:xfrm>
        </p:grpSpPr>
        <p:sp>
          <p:nvSpPr>
            <p:cNvPr id="70665" name="AutoShape 9"/>
            <p:cNvSpPr>
              <a:spLocks/>
            </p:cNvSpPr>
            <p:nvPr/>
          </p:nvSpPr>
          <p:spPr bwMode="white">
            <a:xfrm rot="10800000" flipH="1">
              <a:off x="64215" y="134617"/>
              <a:ext cx="1322668" cy="14127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324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32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70666" name="AutoShape 10"/>
            <p:cNvSpPr>
              <a:spLocks/>
            </p:cNvSpPr>
            <p:nvPr/>
          </p:nvSpPr>
          <p:spPr bwMode="white">
            <a:xfrm rot="10800000" flipH="1">
              <a:off x="0" y="0"/>
              <a:ext cx="1451098" cy="14127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324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324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508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sp>
        <p:nvSpPr>
          <p:cNvPr id="70667" name="Rectangle 11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463088" y="602455"/>
            <a:ext cx="2120900" cy="709613"/>
          </a:xfrm>
        </p:spPr>
        <p:txBody>
          <a:bodyPr>
            <a:normAutofit/>
          </a:bodyPr>
          <a:lstStyle/>
          <a:p>
            <a:pPr marL="0" indent="0" algn="ctr" defTabSz="457200">
              <a:spcBef>
                <a:spcPct val="0"/>
              </a:spcBef>
              <a:buNone/>
            </a:pPr>
            <a:r>
              <a:rPr lang="en-US" altLang="zh-TW" sz="4400" dirty="0">
                <a:solidFill>
                  <a:srgbClr val="FFFFFF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#2</a:t>
            </a:r>
            <a:endParaRPr lang="zh-TW" altLang="zh-TW" sz="4400" dirty="0">
              <a:solidFill>
                <a:srgbClr val="FFFFFF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A326B-AE63-45D4-8566-6625CD0647F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white">
          <a:xfrm>
            <a:off x="1386840" y="2944812"/>
            <a:ext cx="4305300" cy="21001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>
                <a:solidFill>
                  <a:schemeClr val="bg1"/>
                </a:solidFill>
              </a:rPr>
              <a:t>AI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Making Sense Out of All Those DATA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(so you don’t have to)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4513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utoUpdateAnimBg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EC226BB6-BB39-4A55-BD58-FFA268F9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China’s Big Problem: Fewer and Fewer Workers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020916-A236-44C4-A777-EE224822BA35}"/>
              </a:ext>
            </a:extLst>
          </p:cNvPr>
          <p:cNvGrpSpPr/>
          <p:nvPr/>
        </p:nvGrpSpPr>
        <p:grpSpPr bwMode="auto">
          <a:xfrm>
            <a:off x="2627896" y="2225040"/>
            <a:ext cx="7008858" cy="3970020"/>
            <a:chOff x="2102116" y="2080260"/>
            <a:chExt cx="7735304" cy="438150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4209B7F-23B7-4088-9B5F-7023E5E64158}"/>
                </a:ext>
              </a:extLst>
            </p:cNvPr>
            <p:cNvSpPr/>
            <p:nvPr/>
          </p:nvSpPr>
          <p:spPr bwMode="auto">
            <a:xfrm>
              <a:off x="2102116" y="2080260"/>
              <a:ext cx="7735304" cy="4381500"/>
            </a:xfrm>
            <a:prstGeom prst="roundRect">
              <a:avLst>
                <a:gd name="adj" fmla="val 34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Content Placeholder 5">
              <a:extLst>
                <a:ext uri="{FF2B5EF4-FFF2-40B4-BE49-F238E27FC236}">
                  <a16:creationId xmlns:a16="http://schemas.microsoft.com/office/drawing/2014/main" id="{B39908BE-71FC-462E-83CF-0F8F9D64A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416006" y="2479829"/>
              <a:ext cx="7108994" cy="369095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3C9363-4371-4118-878C-E94B5D8703EB}"/>
                </a:ext>
              </a:extLst>
            </p:cNvPr>
            <p:cNvSpPr txBox="1"/>
            <p:nvPr/>
          </p:nvSpPr>
          <p:spPr bwMode="auto">
            <a:xfrm>
              <a:off x="4407579" y="2121689"/>
              <a:ext cx="5104349" cy="509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/>
                <a:t>Manual </a:t>
              </a:r>
              <a:r>
                <a:rPr lang="en-US" sz="2400" b="1" dirty="0" err="1"/>
                <a:t>Labour</a:t>
              </a:r>
              <a:r>
                <a:rPr lang="en-US" sz="2400" b="1" dirty="0"/>
                <a:t> Supply (China)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F04099-19A8-4F11-9FD7-A78CA40A31B0}"/>
                </a:ext>
              </a:extLst>
            </p:cNvPr>
            <p:cNvSpPr txBox="1"/>
            <p:nvPr/>
          </p:nvSpPr>
          <p:spPr bwMode="auto">
            <a:xfrm rot="16200000">
              <a:off x="1854934" y="4190587"/>
              <a:ext cx="863700" cy="339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millions</a:t>
              </a:r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745BC66-4391-4B31-BD4A-3AB7602C8EA6}"/>
              </a:ext>
            </a:extLst>
          </p:cNvPr>
          <p:cNvSpPr txBox="1"/>
          <p:nvPr/>
        </p:nvSpPr>
        <p:spPr>
          <a:xfrm>
            <a:off x="1165860" y="6454140"/>
            <a:ext cx="6159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* Population aged 15-19 minus 50-54 and new university students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70F02D-EE0C-4A88-B29D-A1238B63CDA7}"/>
              </a:ext>
            </a:extLst>
          </p:cNvPr>
          <p:cNvSpPr/>
          <p:nvPr/>
        </p:nvSpPr>
        <p:spPr>
          <a:xfrm>
            <a:off x="9894837" y="6484620"/>
            <a:ext cx="2247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i="1" dirty="0">
                <a:solidFill>
                  <a:schemeClr val="bg2">
                    <a:lumMod val="75000"/>
                  </a:schemeClr>
                </a:solidFill>
              </a:rPr>
              <a:t>Source: CEIC, UN, CS</a:t>
            </a:r>
          </a:p>
        </p:txBody>
      </p:sp>
    </p:spTree>
    <p:extLst>
      <p:ext uri="{BB962C8B-B14F-4D97-AF65-F5344CB8AC3E}">
        <p14:creationId xmlns:p14="http://schemas.microsoft.com/office/powerpoint/2010/main" val="234912303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E33B-B6B5-434D-9D80-15B00ECCC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Intelligence to the Rescue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7B946C-3D44-4B03-9AA8-E4E5AF08DF6E}"/>
              </a:ext>
            </a:extLst>
          </p:cNvPr>
          <p:cNvGrpSpPr/>
          <p:nvPr/>
        </p:nvGrpSpPr>
        <p:grpSpPr bwMode="gray">
          <a:xfrm>
            <a:off x="1636122" y="2017714"/>
            <a:ext cx="8785225" cy="4584886"/>
            <a:chOff x="1636122" y="2017714"/>
            <a:chExt cx="8785225" cy="4584886"/>
          </a:xfrm>
        </p:grpSpPr>
        <p:pic>
          <p:nvPicPr>
            <p:cNvPr id="3" name="图片 2" descr="智能调机v6-修订合模位置为合模速度9.jpg">
              <a:extLst>
                <a:ext uri="{FF2B5EF4-FFF2-40B4-BE49-F238E27FC236}">
                  <a16:creationId xmlns:a16="http://schemas.microsoft.com/office/drawing/2014/main" id="{E5ABEFC3-47FA-48E5-891B-E34A5FB8A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390"/>
            <a:stretch/>
          </p:blipFill>
          <p:spPr bwMode="gray">
            <a:xfrm>
              <a:off x="1636122" y="2017714"/>
              <a:ext cx="8785225" cy="4584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3799E2-2A97-47EE-9644-6135E765E89C}"/>
                </a:ext>
              </a:extLst>
            </p:cNvPr>
            <p:cNvSpPr/>
            <p:nvPr/>
          </p:nvSpPr>
          <p:spPr bwMode="gray">
            <a:xfrm>
              <a:off x="5596934" y="3097213"/>
              <a:ext cx="4679950" cy="1512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0E6497-C778-4C14-8628-C2F3410878E6}"/>
                </a:ext>
              </a:extLst>
            </p:cNvPr>
            <p:cNvSpPr/>
            <p:nvPr/>
          </p:nvSpPr>
          <p:spPr bwMode="gray">
            <a:xfrm>
              <a:off x="7684497" y="2520950"/>
              <a:ext cx="2384425" cy="3529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48B25DCF-2F2F-4884-B1D7-447D08C81FC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595347" y="3170238"/>
              <a:ext cx="4681537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Through </a:t>
              </a:r>
              <a:r>
                <a:rPr lang="en-US" altLang="en-US" sz="1800" i="1" dirty="0">
                  <a:latin typeface="Arial" panose="020B0604020202020204" pitchFamily="34" charset="0"/>
                </a:rPr>
                <a:t>machine learning</a:t>
              </a:r>
              <a:r>
                <a:rPr lang="en-US" altLang="en-US" sz="1800" dirty="0">
                  <a:latin typeface="Arial" panose="020B0604020202020204" pitchFamily="34" charset="0"/>
                </a:rPr>
                <a:t> processes, the controller automatically sets and fine tunes moulding parameters without human interference.  Now </a:t>
              </a:r>
              <a:r>
                <a:rPr lang="en-US" altLang="en-US" sz="1800" b="1" dirty="0">
                  <a:latin typeface="Arial" panose="020B0604020202020204" pitchFamily="34" charset="0"/>
                </a:rPr>
                <a:t>That’s</a:t>
              </a:r>
              <a:r>
                <a:rPr lang="en-US" altLang="en-US" sz="1800" dirty="0">
                  <a:latin typeface="Arial" panose="020B0604020202020204" pitchFamily="34" charset="0"/>
                </a:rPr>
                <a:t> smart.</a:t>
              </a:r>
            </a:p>
          </p:txBody>
        </p:sp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EA602C2F-0649-405B-9344-EE4236877AD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678147" y="2578100"/>
              <a:ext cx="25844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AI Auto-Tune</a:t>
              </a:r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D7506512-4F83-4D97-9955-98737B2E429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692434" y="5216525"/>
              <a:ext cx="25844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* Click-Once 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038438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608B87-AACC-4D1B-BC5E-F8BA23043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Machine Controller Setup Screen</a:t>
            </a:r>
          </a:p>
        </p:txBody>
      </p:sp>
      <p:pic>
        <p:nvPicPr>
          <p:cNvPr id="5" name="图片 9" descr="Module_020101_2016-05-15_23-53-05.bmp">
            <a:extLst>
              <a:ext uri="{FF2B5EF4-FFF2-40B4-BE49-F238E27FC236}">
                <a16:creationId xmlns:a16="http://schemas.microsoft.com/office/drawing/2014/main" id="{DC70CF99-4072-484C-A8F4-842CF0268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89" y="2139614"/>
            <a:ext cx="7270946" cy="436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547614"/>
      </p:ext>
    </p:extLst>
  </p:cSld>
  <p:clrMapOvr>
    <a:masterClrMapping/>
  </p:clrMapOvr>
  <p:transition spd="slow">
    <p:cover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488690-BCBD-4A9A-BDC2-804C45E3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Mistakes are Just Too Easy…</a:t>
            </a:r>
          </a:p>
        </p:txBody>
      </p:sp>
      <p:pic>
        <p:nvPicPr>
          <p:cNvPr id="4" name="图片 15" descr="屏幕剪辑">
            <a:extLst>
              <a:ext uri="{FF2B5EF4-FFF2-40B4-BE49-F238E27FC236}">
                <a16:creationId xmlns:a16="http://schemas.microsoft.com/office/drawing/2014/main" id="{C2005E2F-F718-42C7-A19B-4AC2D17E7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65" y="2042606"/>
            <a:ext cx="8129035" cy="452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箭头连接符 21">
            <a:extLst>
              <a:ext uri="{FF2B5EF4-FFF2-40B4-BE49-F238E27FC236}">
                <a16:creationId xmlns:a16="http://schemas.microsoft.com/office/drawing/2014/main" id="{AE4B2BA0-8B85-4729-8CC7-171DFB15040C}"/>
              </a:ext>
            </a:extLst>
          </p:cNvPr>
          <p:cNvCxnSpPr>
            <a:cxnSpLocks/>
          </p:cNvCxnSpPr>
          <p:nvPr/>
        </p:nvCxnSpPr>
        <p:spPr>
          <a:xfrm>
            <a:off x="2421583" y="3840481"/>
            <a:ext cx="2062130" cy="1223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D48536-4054-498B-AC2B-2D99D4E0FE6D}"/>
              </a:ext>
            </a:extLst>
          </p:cNvPr>
          <p:cNvSpPr txBox="1"/>
          <p:nvPr/>
        </p:nvSpPr>
        <p:spPr>
          <a:xfrm>
            <a:off x="1131685" y="3071040"/>
            <a:ext cx="16914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i="1" dirty="0">
                <a:solidFill>
                  <a:schemeClr val="bg1"/>
                </a:solidFill>
              </a:rPr>
              <a:t>Oops!</a:t>
            </a:r>
          </a:p>
        </p:txBody>
      </p:sp>
    </p:spTree>
    <p:extLst>
      <p:ext uri="{BB962C8B-B14F-4D97-AF65-F5344CB8AC3E}">
        <p14:creationId xmlns:p14="http://schemas.microsoft.com/office/powerpoint/2010/main" val="108414863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DE9C-90EF-4F75-8E1C-3A9539B6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Auto Setup – No Trained Technicians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6FEF69-35C1-4C04-9441-C53255021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20" y="2076429"/>
            <a:ext cx="7557463" cy="453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93597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 descr="幻灯片9.PNG">
            <a:extLst>
              <a:ext uri="{FF2B5EF4-FFF2-40B4-BE49-F238E27FC236}">
                <a16:creationId xmlns:a16="http://schemas.microsoft.com/office/drawing/2014/main" id="{6167623E-3E82-4A37-9EC8-4D2ABAB15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DAE93BFF-5345-47E9-BD7B-6D8DDF1EDE99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942975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</a:rPr>
              <a:t>Industrie</a:t>
            </a:r>
            <a:r>
              <a:rPr lang="en-US" sz="4400" dirty="0">
                <a:solidFill>
                  <a:schemeClr val="bg1"/>
                </a:solidFill>
              </a:rPr>
              <a:t> 4.0 And The Modern Work-Flow</a:t>
            </a:r>
            <a:endParaRPr lang="zh-TW" altLang="zh-TW" sz="4400" b="0" i="0" dirty="0">
              <a:solidFill>
                <a:schemeClr val="bg1"/>
              </a:solidFill>
              <a:effectLst/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942634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66742-6C54-4BF4-8390-69ADEC353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4462" y="2680138"/>
            <a:ext cx="7573755" cy="3953991"/>
          </a:xfrm>
        </p:spPr>
        <p:txBody>
          <a:bodyPr/>
          <a:lstStyle/>
          <a:p>
            <a:r>
              <a:rPr lang="en-US" dirty="0"/>
              <a:t>Knowledge-base</a:t>
            </a:r>
          </a:p>
          <a:p>
            <a:r>
              <a:rPr lang="en-US" dirty="0"/>
              <a:t>Auto check-up’s and diagnostics</a:t>
            </a:r>
          </a:p>
          <a:p>
            <a:r>
              <a:rPr lang="en-US" dirty="0"/>
              <a:t>Auto monitoring</a:t>
            </a:r>
          </a:p>
          <a:p>
            <a:r>
              <a:rPr lang="en-US" dirty="0"/>
              <a:t>Worldwide data mining of stored data</a:t>
            </a:r>
          </a:p>
          <a:p>
            <a:r>
              <a:rPr lang="en-US" dirty="0"/>
              <a:t>Patterns recognition and proactive actions</a:t>
            </a:r>
          </a:p>
          <a:p>
            <a:r>
              <a:rPr lang="en-US" dirty="0"/>
              <a:t>Reminders and alerts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67B0B3-7DD5-4E0B-BA86-87F850B0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AI Alleviates </a:t>
            </a:r>
            <a:r>
              <a:rPr lang="en-US" dirty="0" err="1"/>
              <a:t>Labour</a:t>
            </a:r>
            <a:r>
              <a:rPr lang="en-US" dirty="0"/>
              <a:t> Shortages?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2EC4B-610D-4162-8645-F10E6F1AC390}"/>
              </a:ext>
            </a:extLst>
          </p:cNvPr>
          <p:cNvSpPr txBox="1"/>
          <p:nvPr/>
        </p:nvSpPr>
        <p:spPr>
          <a:xfrm>
            <a:off x="-61406" y="6172464"/>
            <a:ext cx="12098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Leaving humans to what they are best at: </a:t>
            </a:r>
            <a:r>
              <a:rPr lang="en-US" sz="2400" b="1" dirty="0">
                <a:solidFill>
                  <a:schemeClr val="accent1"/>
                </a:solidFill>
              </a:rPr>
              <a:t>Solve Problems and Make Decisions</a:t>
            </a:r>
          </a:p>
        </p:txBody>
      </p:sp>
    </p:spTree>
    <p:extLst>
      <p:ext uri="{BB962C8B-B14F-4D97-AF65-F5344CB8AC3E}">
        <p14:creationId xmlns:p14="http://schemas.microsoft.com/office/powerpoint/2010/main" val="82991109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5591A5-0DDF-4E9F-9EB9-C6FEE9DF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7"/>
          <a:stretch/>
        </p:blipFill>
        <p:spPr>
          <a:xfrm>
            <a:off x="0" y="8005"/>
            <a:ext cx="12192000" cy="6840406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118BD9C2-B486-4523-A61D-1B18EABFD2F4}"/>
              </a:ext>
            </a:extLst>
          </p:cNvPr>
          <p:cNvSpPr>
            <a:spLocks/>
          </p:cNvSpPr>
          <p:nvPr/>
        </p:nvSpPr>
        <p:spPr bwMode="auto">
          <a:xfrm>
            <a:off x="930056" y="0"/>
            <a:ext cx="5186965" cy="684841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>
              <a:solidFill>
                <a:srgbClr val="000000"/>
              </a:solidFill>
              <a:effectLst/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70663" name="Rectangle 7"/>
          <p:cNvSpPr>
            <a:spLocks/>
          </p:cNvSpPr>
          <p:nvPr/>
        </p:nvSpPr>
        <p:spPr bwMode="white">
          <a:xfrm>
            <a:off x="1210092" y="598489"/>
            <a:ext cx="4632325" cy="5659437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grpSp>
        <p:nvGrpSpPr>
          <p:cNvPr id="70664" name="Group 8"/>
          <p:cNvGrpSpPr>
            <a:grpSpLocks/>
          </p:cNvGrpSpPr>
          <p:nvPr/>
        </p:nvGrpSpPr>
        <p:grpSpPr bwMode="white">
          <a:xfrm>
            <a:off x="2800767" y="225426"/>
            <a:ext cx="1450975" cy="1547813"/>
            <a:chOff x="-1" y="-1"/>
            <a:chExt cx="1451099" cy="1547388"/>
          </a:xfrm>
        </p:grpSpPr>
        <p:sp>
          <p:nvSpPr>
            <p:cNvPr id="70665" name="AutoShape 9"/>
            <p:cNvSpPr>
              <a:spLocks/>
            </p:cNvSpPr>
            <p:nvPr/>
          </p:nvSpPr>
          <p:spPr bwMode="white">
            <a:xfrm rot="10800000" flipH="1">
              <a:off x="64215" y="134617"/>
              <a:ext cx="1322668" cy="14127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324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32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70666" name="AutoShape 10"/>
            <p:cNvSpPr>
              <a:spLocks/>
            </p:cNvSpPr>
            <p:nvPr/>
          </p:nvSpPr>
          <p:spPr bwMode="white">
            <a:xfrm rot="10800000" flipH="1">
              <a:off x="0" y="0"/>
              <a:ext cx="1451098" cy="14127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324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324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508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sp>
        <p:nvSpPr>
          <p:cNvPr id="70667" name="Rectangle 11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463088" y="602455"/>
            <a:ext cx="2120900" cy="709613"/>
          </a:xfrm>
        </p:spPr>
        <p:txBody>
          <a:bodyPr>
            <a:normAutofit/>
          </a:bodyPr>
          <a:lstStyle/>
          <a:p>
            <a:pPr marL="0" indent="0" algn="ctr" defTabSz="457200">
              <a:spcBef>
                <a:spcPct val="0"/>
              </a:spcBef>
              <a:buNone/>
            </a:pPr>
            <a:r>
              <a:rPr lang="en-US" altLang="zh-TW" sz="4400" dirty="0">
                <a:solidFill>
                  <a:srgbClr val="FFFFFF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#3</a:t>
            </a:r>
            <a:endParaRPr lang="zh-TW" altLang="zh-TW" sz="4400" dirty="0">
              <a:solidFill>
                <a:srgbClr val="FFFFFF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A326B-AE63-45D4-8566-6625CD0647F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white">
          <a:xfrm>
            <a:off x="1386840" y="2944812"/>
            <a:ext cx="4305300" cy="206862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Communications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The Way We Talk to Machines</a:t>
            </a:r>
            <a:br>
              <a:rPr lang="en-US" sz="3100" dirty="0">
                <a:solidFill>
                  <a:schemeClr val="bg1"/>
                </a:solidFill>
              </a:rPr>
            </a:br>
            <a:br>
              <a:rPr lang="en-US" sz="3100" dirty="0">
                <a:solidFill>
                  <a:schemeClr val="bg1"/>
                </a:solidFill>
              </a:rPr>
            </a:b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or How They Talk to US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631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utoUpdateAnimBg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296B65-377F-4E69-9F7A-F765579A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40" y="638173"/>
            <a:ext cx="10067334" cy="1157289"/>
          </a:xfrm>
        </p:spPr>
        <p:txBody>
          <a:bodyPr/>
          <a:lstStyle/>
          <a:p>
            <a:r>
              <a:rPr lang="en-US" dirty="0"/>
              <a:t>Common Myth: </a:t>
            </a:r>
            <a:r>
              <a:rPr lang="en-US" dirty="0" err="1"/>
              <a:t>Industrie</a:t>
            </a:r>
            <a:r>
              <a:rPr lang="en-US" dirty="0"/>
              <a:t> 4.0 is Complicated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E465ED-63DA-42E3-A7F8-364152DC8E48}"/>
              </a:ext>
            </a:extLst>
          </p:cNvPr>
          <p:cNvSpPr txBox="1"/>
          <p:nvPr/>
        </p:nvSpPr>
        <p:spPr>
          <a:xfrm>
            <a:off x="1220508" y="2944999"/>
            <a:ext cx="97396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chemeClr val="accent1"/>
                </a:solidFill>
              </a:rPr>
              <a:t>MYTH BUSTER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NO.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If it is complicated, it is </a:t>
            </a:r>
            <a:r>
              <a:rPr lang="en-US" sz="4000" i="1" dirty="0">
                <a:solidFill>
                  <a:schemeClr val="bg1"/>
                </a:solidFill>
              </a:rPr>
              <a:t>not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Industrie</a:t>
            </a:r>
            <a:r>
              <a:rPr lang="en-US" sz="4000" dirty="0">
                <a:solidFill>
                  <a:schemeClr val="bg1"/>
                </a:solidFill>
              </a:rPr>
              <a:t> 4.0.</a:t>
            </a:r>
          </a:p>
        </p:txBody>
      </p:sp>
    </p:spTree>
    <p:extLst>
      <p:ext uri="{BB962C8B-B14F-4D97-AF65-F5344CB8AC3E}">
        <p14:creationId xmlns:p14="http://schemas.microsoft.com/office/powerpoint/2010/main" val="183104128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2EA6A7E-6603-43FC-BA93-21AE5D9EE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514" y="2238702"/>
            <a:ext cx="7986286" cy="439542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WhatsApp</a:t>
            </a:r>
          </a:p>
          <a:p>
            <a:r>
              <a:rPr lang="en-US" sz="3200" dirty="0"/>
              <a:t>WeChat</a:t>
            </a:r>
          </a:p>
          <a:p>
            <a:r>
              <a:rPr lang="en-US" sz="3200" dirty="0"/>
              <a:t>Facebook Messenger</a:t>
            </a:r>
          </a:p>
          <a:p>
            <a:r>
              <a:rPr lang="en-US" sz="3200" dirty="0" err="1"/>
              <a:t>iMessage</a:t>
            </a:r>
            <a:endParaRPr lang="en-US" sz="3200" dirty="0"/>
          </a:p>
          <a:p>
            <a:r>
              <a:rPr lang="en-US" sz="3200" dirty="0"/>
              <a:t>LINE</a:t>
            </a:r>
          </a:p>
          <a:p>
            <a:r>
              <a:rPr lang="en-US" sz="3200" dirty="0"/>
              <a:t>Skype</a:t>
            </a:r>
          </a:p>
          <a:p>
            <a:r>
              <a:rPr lang="en-US" sz="3200" dirty="0"/>
              <a:t>Email</a:t>
            </a:r>
          </a:p>
          <a:p>
            <a:r>
              <a:rPr lang="en-US" sz="3200" dirty="0"/>
              <a:t>SMS</a:t>
            </a:r>
          </a:p>
          <a:p>
            <a:r>
              <a:rPr lang="en-US" sz="3200" dirty="0"/>
              <a:t>Good Old Phone Call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58C35F5-69CF-47D9-A84C-47DEE169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Humans Use to Communicate?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7636408"/>
      </p:ext>
    </p:extLst>
  </p:cSld>
  <p:clrMapOvr>
    <a:masterClrMapping/>
  </p:clrMapOvr>
  <p:transition spd="slow">
    <p:cover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58C35F5-69CF-47D9-A84C-47DEE169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Machines Learning to Talk to </a:t>
            </a:r>
            <a:r>
              <a:rPr lang="en-US" b="1" dirty="0"/>
              <a:t>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83AAFB-A90A-4BBD-ACDA-0A512DE823B1}"/>
              </a:ext>
            </a:extLst>
          </p:cNvPr>
          <p:cNvGrpSpPr/>
          <p:nvPr/>
        </p:nvGrpSpPr>
        <p:grpSpPr bwMode="gray">
          <a:xfrm>
            <a:off x="330740" y="2020519"/>
            <a:ext cx="6908786" cy="4569800"/>
            <a:chOff x="179388" y="188913"/>
            <a:chExt cx="8785225" cy="5832475"/>
          </a:xfrm>
        </p:grpSpPr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6B7C11E2-52D3-4B18-A160-EB9FE7F99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388" y="188913"/>
              <a:ext cx="8783635" cy="583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722F9D-38FF-4252-8785-0DE86BE69FC7}"/>
                </a:ext>
              </a:extLst>
            </p:cNvPr>
            <p:cNvSpPr/>
            <p:nvPr/>
          </p:nvSpPr>
          <p:spPr bwMode="gray">
            <a:xfrm>
              <a:off x="2771775" y="1844675"/>
              <a:ext cx="5976938" cy="172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73ADB39D-5C90-4867-8827-8299DF97CA4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059113" y="1849438"/>
              <a:ext cx="5472112" cy="68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800">
                  <a:solidFill>
                    <a:srgbClr val="FF0000"/>
                  </a:solidFill>
                  <a:latin typeface="Calibri" panose="020F0502020204030204" pitchFamily="34" charset="0"/>
                  <a:ea typeface="SimHei" panose="02010609060101010101" pitchFamily="49" charset="-122"/>
                </a:rPr>
                <a:t>Equipment</a:t>
              </a:r>
              <a:r>
                <a:rPr lang="zh-CN" altLang="en-US" sz="2800">
                  <a:latin typeface="Calibri" panose="020F0502020204030204" pitchFamily="34" charset="0"/>
                  <a:ea typeface="SimHei" panose="02010609060101010101" pitchFamily="49" charset="-122"/>
                </a:rPr>
                <a:t> </a:t>
              </a:r>
              <a:r>
                <a:rPr lang="en-US" altLang="zh-CN" sz="2800">
                  <a:latin typeface="Calibri" panose="020F0502020204030204" pitchFamily="34" charset="0"/>
                  <a:ea typeface="SimHei" panose="02010609060101010101" pitchFamily="49" charset="-122"/>
                </a:rPr>
                <a:t>= </a:t>
              </a:r>
              <a:r>
                <a:rPr lang="en-US" altLang="zh-CN" sz="2800">
                  <a:solidFill>
                    <a:srgbClr val="00B050"/>
                  </a:solidFill>
                  <a:latin typeface="Calibri" panose="020F0502020204030204" pitchFamily="34" charset="0"/>
                  <a:ea typeface="SimHei" panose="02010609060101010101" pitchFamily="49" charset="-122"/>
                </a:rPr>
                <a:t>Friend</a:t>
              </a:r>
              <a:endParaRPr lang="en-US" altLang="en-US" sz="2800">
                <a:solidFill>
                  <a:srgbClr val="00B050"/>
                </a:solidFill>
                <a:latin typeface="Calibri" panose="020F0502020204030204" pitchFamily="34" charset="0"/>
                <a:ea typeface="SimHei" panose="02010609060101010101" pitchFamily="49" charset="-122"/>
              </a:endParaRPr>
            </a:p>
          </p:txBody>
        </p: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AEA17C45-C6AA-4025-A33A-67267A222BD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435600" y="920750"/>
              <a:ext cx="3168650" cy="687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 dirty="0">
                  <a:latin typeface="Arial" panose="020B0604020202020204" pitchFamily="34" charset="0"/>
                </a:rPr>
                <a:t>+ </a:t>
              </a:r>
              <a:r>
                <a:rPr lang="en-US" altLang="en-US" sz="28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WeChat </a:t>
              </a:r>
              <a:r>
                <a:rPr lang="en-US" altLang="en-US" sz="2800" b="1" baseline="30000" dirty="0">
                  <a:solidFill>
                    <a:srgbClr val="00B050"/>
                  </a:solidFill>
                  <a:latin typeface="Arial" panose="020B0604020202020204" pitchFamily="34" charset="0"/>
                </a:rPr>
                <a:t>®</a:t>
              </a:r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F8CAF25E-51AF-4AD7-8D4B-4292923C03F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059113" y="2803525"/>
              <a:ext cx="5905500" cy="68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A015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SimSun" panose="02010600030101010101" pitchFamily="2" charset="-122"/>
                  <a:ea typeface="SimSun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800">
                  <a:solidFill>
                    <a:srgbClr val="FF0000"/>
                  </a:solidFill>
                  <a:latin typeface="Calibri" panose="020F0502020204030204" pitchFamily="34" charset="0"/>
                  <a:ea typeface="SimHei" panose="02010609060101010101" pitchFamily="49" charset="-122"/>
                </a:rPr>
                <a:t>Management</a:t>
              </a:r>
              <a:r>
                <a:rPr lang="zh-CN" altLang="en-US" sz="2800">
                  <a:latin typeface="Calibri" panose="020F0502020204030204" pitchFamily="34" charset="0"/>
                  <a:ea typeface="SimHei" panose="02010609060101010101" pitchFamily="49" charset="-122"/>
                </a:rPr>
                <a:t> </a:t>
              </a:r>
              <a:r>
                <a:rPr lang="en-US" altLang="zh-CN" sz="2800">
                  <a:latin typeface="Calibri" panose="020F0502020204030204" pitchFamily="34" charset="0"/>
                  <a:ea typeface="SimHei" panose="02010609060101010101" pitchFamily="49" charset="-122"/>
                </a:rPr>
                <a:t>= </a:t>
              </a:r>
              <a:r>
                <a:rPr lang="en-US" altLang="zh-CN" sz="2800">
                  <a:solidFill>
                    <a:srgbClr val="00B050"/>
                  </a:solidFill>
                  <a:latin typeface="Calibri" panose="020F0502020204030204" pitchFamily="34" charset="0"/>
                  <a:ea typeface="SimHei" panose="02010609060101010101" pitchFamily="49" charset="-122"/>
                </a:rPr>
                <a:t>Chat Group</a:t>
              </a:r>
              <a:endParaRPr lang="en-US" altLang="en-US" sz="2800">
                <a:solidFill>
                  <a:srgbClr val="00B050"/>
                </a:solidFill>
                <a:latin typeface="Calibri" panose="020F0502020204030204" pitchFamily="34" charset="0"/>
                <a:ea typeface="SimHei" panose="02010609060101010101" pitchFamily="49" charset="-122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78CA919-86A1-48A7-83DF-6E6FB83FE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737" y="1466662"/>
            <a:ext cx="2600086" cy="503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851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406A52-8C7D-46B7-AF6E-0F524643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Conclusion</a:t>
            </a:r>
            <a:br>
              <a:rPr lang="en-US" b="1" dirty="0"/>
            </a:br>
            <a:r>
              <a:rPr lang="en-US" dirty="0"/>
              <a:t>Remember This Tree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09CF8-1F32-4BB0-B5F8-B0EDF5C6F4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b="1" dirty="0"/>
              <a:t>BIG DATA</a:t>
            </a:r>
          </a:p>
          <a:p>
            <a:r>
              <a:rPr lang="en-US" dirty="0"/>
              <a:t>Data underlies </a:t>
            </a:r>
            <a:r>
              <a:rPr lang="en-US" b="1" dirty="0"/>
              <a:t>EVERYTHING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EE7AE-B4D4-4E49-9D86-154A9B0876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3200" b="1" dirty="0"/>
              <a:t>AI</a:t>
            </a:r>
          </a:p>
          <a:p>
            <a:r>
              <a:rPr lang="en-US" dirty="0"/>
              <a:t>Think for 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252B8-A357-4830-8717-5B049901D6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3200" b="1" dirty="0"/>
              <a:t>Communications</a:t>
            </a:r>
          </a:p>
          <a:p>
            <a:r>
              <a:rPr lang="en-US" dirty="0"/>
              <a:t>Talk to us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A900DCC-ADCB-40A2-B7C7-D86BE844BC4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839" b="-2314"/>
          <a:stretch/>
        </p:blipFill>
        <p:spPr bwMode="black">
          <a:xfrm>
            <a:off x="1840231" y="2423160"/>
            <a:ext cx="2819164" cy="387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402693"/>
      </p:ext>
    </p:extLst>
  </p:cSld>
  <p:clrMapOvr>
    <a:masterClrMapping/>
  </p:clrMapOvr>
  <p:transition spd="slow">
    <p:cover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2AD914-7B14-41D6-9065-EFADEE03D3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08287985"/>
      </p:ext>
    </p:extLst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 descr="幻灯片9.PNG">
            <a:extLst>
              <a:ext uri="{FF2B5EF4-FFF2-40B4-BE49-F238E27FC236}">
                <a16:creationId xmlns:a16="http://schemas.microsoft.com/office/drawing/2014/main" id="{BA1123E0-3E24-4439-907C-F0A409B52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118BD9C2-B486-4523-A61D-1B18EABFD2F4}"/>
              </a:ext>
            </a:extLst>
          </p:cNvPr>
          <p:cNvSpPr>
            <a:spLocks/>
          </p:cNvSpPr>
          <p:nvPr/>
        </p:nvSpPr>
        <p:spPr bwMode="auto">
          <a:xfrm>
            <a:off x="930056" y="0"/>
            <a:ext cx="5186965" cy="684841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>
              <a:solidFill>
                <a:srgbClr val="000000"/>
              </a:solidFill>
              <a:effectLst/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sp>
        <p:nvSpPr>
          <p:cNvPr id="70663" name="Rectangle 7"/>
          <p:cNvSpPr>
            <a:spLocks/>
          </p:cNvSpPr>
          <p:nvPr/>
        </p:nvSpPr>
        <p:spPr bwMode="white">
          <a:xfrm>
            <a:off x="1210092" y="598489"/>
            <a:ext cx="4632325" cy="5659437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>
              <a:solidFill>
                <a:srgbClr val="000000"/>
              </a:solidFill>
              <a:latin typeface="SimSun" pitchFamily="2" charset="-122"/>
              <a:ea typeface="SimSun" pitchFamily="2" charset="-122"/>
              <a:sym typeface="SimSun" pitchFamily="2" charset="-122"/>
            </a:endParaRPr>
          </a:p>
        </p:txBody>
      </p:sp>
      <p:grpSp>
        <p:nvGrpSpPr>
          <p:cNvPr id="70664" name="Group 8"/>
          <p:cNvGrpSpPr>
            <a:grpSpLocks/>
          </p:cNvGrpSpPr>
          <p:nvPr/>
        </p:nvGrpSpPr>
        <p:grpSpPr bwMode="white">
          <a:xfrm>
            <a:off x="2800767" y="225426"/>
            <a:ext cx="1450975" cy="1547813"/>
            <a:chOff x="-1" y="-1"/>
            <a:chExt cx="1451099" cy="1547388"/>
          </a:xfrm>
        </p:grpSpPr>
        <p:sp>
          <p:nvSpPr>
            <p:cNvPr id="70665" name="AutoShape 9"/>
            <p:cNvSpPr>
              <a:spLocks/>
            </p:cNvSpPr>
            <p:nvPr/>
          </p:nvSpPr>
          <p:spPr bwMode="white">
            <a:xfrm rot="10800000" flipH="1">
              <a:off x="64215" y="134617"/>
              <a:ext cx="1322668" cy="14127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324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32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  <p:sp>
          <p:nvSpPr>
            <p:cNvPr id="70666" name="AutoShape 10"/>
            <p:cNvSpPr>
              <a:spLocks/>
            </p:cNvSpPr>
            <p:nvPr/>
          </p:nvSpPr>
          <p:spPr bwMode="white">
            <a:xfrm rot="10800000" flipH="1">
              <a:off x="0" y="0"/>
              <a:ext cx="1451098" cy="141277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324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324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508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>
                <a:solidFill>
                  <a:srgbClr val="000000"/>
                </a:solidFill>
                <a:latin typeface="SimSun" pitchFamily="2" charset="-122"/>
                <a:ea typeface="SimSun" pitchFamily="2" charset="-122"/>
                <a:sym typeface="SimSun" pitchFamily="2" charset="-122"/>
              </a:endParaRPr>
            </a:p>
          </p:txBody>
        </p:sp>
      </p:grpSp>
      <p:sp>
        <p:nvSpPr>
          <p:cNvPr id="70667" name="Rectangle 11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463088" y="602455"/>
            <a:ext cx="2120900" cy="709613"/>
          </a:xfrm>
        </p:spPr>
        <p:txBody>
          <a:bodyPr>
            <a:normAutofit/>
          </a:bodyPr>
          <a:lstStyle/>
          <a:p>
            <a:pPr marL="0" indent="0" algn="ctr" defTabSz="457200">
              <a:spcBef>
                <a:spcPct val="0"/>
              </a:spcBef>
              <a:buNone/>
            </a:pPr>
            <a:r>
              <a:rPr lang="en-US" altLang="zh-TW" dirty="0">
                <a:solidFill>
                  <a:srgbClr val="FFFFFF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Define</a:t>
            </a:r>
            <a:endParaRPr lang="zh-TW" altLang="zh-TW" dirty="0">
              <a:solidFill>
                <a:srgbClr val="FFFFFF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A326B-AE63-45D4-8566-6625CD0647F7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white">
          <a:xfrm>
            <a:off x="1386840" y="2944813"/>
            <a:ext cx="4305300" cy="13255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is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Industrie</a:t>
            </a:r>
            <a:r>
              <a:rPr lang="en-US" dirty="0">
                <a:solidFill>
                  <a:schemeClr val="bg1"/>
                </a:solidFill>
              </a:rPr>
              <a:t> 4.0?</a:t>
            </a:r>
          </a:p>
        </p:txBody>
      </p:sp>
    </p:spTree>
    <p:extLst>
      <p:ext uri="{BB962C8B-B14F-4D97-AF65-F5344CB8AC3E}">
        <p14:creationId xmlns:p14="http://schemas.microsoft.com/office/powerpoint/2010/main" val="118154706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utoUpdateAnimBg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D0CBE-11AC-4DF8-8F9C-96986AE1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 Stages of Industrial Revolution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5646D0-1A3D-4C4A-A78D-660222412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901" y="2105357"/>
            <a:ext cx="9029345" cy="438081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019472"/>
      </p:ext>
    </p:extLst>
  </p:cSld>
  <p:clrMapOvr>
    <a:masterClrMapping/>
  </p:clrMapOvr>
  <p:transition spd="slow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618AC4-C702-4CC4-B2A7-1B76C940F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Originated in Germany in the 2000’s</a:t>
            </a:r>
          </a:p>
          <a:p>
            <a:endParaRPr lang="en-US" dirty="0"/>
          </a:p>
          <a:p>
            <a:r>
              <a:rPr lang="en-US" dirty="0"/>
              <a:t>Termed “Cyber-Physical Systems” (CPS) in the USA</a:t>
            </a:r>
          </a:p>
          <a:p>
            <a:endParaRPr lang="en-US" dirty="0"/>
          </a:p>
          <a:p>
            <a:r>
              <a:rPr lang="en-US" dirty="0"/>
              <a:t>Driven by needs of an aging population and rigorous demands of modern life-styles</a:t>
            </a:r>
          </a:p>
          <a:p>
            <a:endParaRPr lang="en-US" dirty="0"/>
          </a:p>
          <a:p>
            <a:r>
              <a:rPr lang="en-US" dirty="0"/>
              <a:t>It is a </a:t>
            </a:r>
            <a:r>
              <a:rPr lang="en-US" i="1" dirty="0"/>
              <a:t>research goal</a:t>
            </a:r>
            <a:r>
              <a:rPr lang="en-US" dirty="0"/>
              <a:t> – there is </a:t>
            </a:r>
            <a:r>
              <a:rPr lang="en-US" i="1" dirty="0"/>
              <a:t>no</a:t>
            </a:r>
            <a:r>
              <a:rPr lang="en-US" dirty="0"/>
              <a:t> </a:t>
            </a:r>
            <a:r>
              <a:rPr lang="en-US" dirty="0" err="1"/>
              <a:t>Industrie</a:t>
            </a:r>
            <a:r>
              <a:rPr lang="en-US" dirty="0"/>
              <a:t> 4.0 factory yet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729E9C-E7A3-4A12-B551-023159BE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Industrie</a:t>
            </a:r>
            <a:r>
              <a:rPr lang="en-US" dirty="0"/>
              <a:t> 4.0?</a:t>
            </a:r>
          </a:p>
        </p:txBody>
      </p:sp>
    </p:spTree>
    <p:extLst>
      <p:ext uri="{BB962C8B-B14F-4D97-AF65-F5344CB8AC3E}">
        <p14:creationId xmlns:p14="http://schemas.microsoft.com/office/powerpoint/2010/main" val="327832168"/>
      </p:ext>
    </p:extLst>
  </p:cSld>
  <p:clrMapOvr>
    <a:masterClrMapping/>
  </p:clrMapOvr>
  <p:transition spd="slow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06BAF5-2184-44F0-B2A8-294FC0F0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0" y="2238702"/>
            <a:ext cx="5120640" cy="4395427"/>
          </a:xfrm>
        </p:spPr>
        <p:txBody>
          <a:bodyPr>
            <a:normAutofit/>
          </a:bodyPr>
          <a:lstStyle/>
          <a:p>
            <a:r>
              <a:rPr lang="en-US" sz="3600" dirty="0"/>
              <a:t>Interoperability</a:t>
            </a:r>
          </a:p>
          <a:p>
            <a:r>
              <a:rPr lang="en-US" sz="3600" dirty="0"/>
              <a:t>Virtualization</a:t>
            </a:r>
          </a:p>
          <a:p>
            <a:r>
              <a:rPr lang="en-US" sz="3600" dirty="0"/>
              <a:t>Decentralization</a:t>
            </a:r>
          </a:p>
          <a:p>
            <a:r>
              <a:rPr lang="en-US" sz="3600" dirty="0"/>
              <a:t>Real-Time</a:t>
            </a:r>
          </a:p>
          <a:p>
            <a:r>
              <a:rPr lang="en-US" sz="3600" dirty="0"/>
              <a:t>Service Orientation</a:t>
            </a:r>
          </a:p>
          <a:p>
            <a:r>
              <a:rPr lang="en-US" sz="3600" dirty="0"/>
              <a:t>Modularity</a:t>
            </a:r>
          </a:p>
          <a:p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EA7163-F408-4D84-8E3F-7254F47D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Characteristics of </a:t>
            </a:r>
            <a:r>
              <a:rPr lang="en-US" dirty="0" err="1"/>
              <a:t>Industrie</a:t>
            </a:r>
            <a:r>
              <a:rPr lang="en-US" dirty="0"/>
              <a:t> 4.0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F8D06218-A52B-4384-8339-DD4565758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6498590"/>
            <a:ext cx="8064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A015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Source: </a:t>
            </a:r>
            <a:r>
              <a:rPr lang="it-IT" alt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Design Principles for Industrie 4.0 Scenarios</a:t>
            </a:r>
            <a:r>
              <a:rPr lang="it-IT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, 2015, Hermann et al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7815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21E802EA-1161-4105-9B18-B436FC3755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73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7208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B324-6FA7-43EC-86D6-C2CEC68B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Industrie</a:t>
            </a:r>
            <a:r>
              <a:rPr lang="en-US" dirty="0"/>
              <a:t> 4.0 – Simplified View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65E89F1B-DC35-4E97-96D9-9280363CF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964305" y="2330292"/>
            <a:ext cx="338455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5A257F78-278F-4CCF-8CEE-7DBFAA7F6B2C}"/>
              </a:ext>
            </a:extLst>
          </p:cNvPr>
          <p:cNvSpPr/>
          <p:nvPr/>
        </p:nvSpPr>
        <p:spPr>
          <a:xfrm>
            <a:off x="7795895" y="4942523"/>
            <a:ext cx="431800" cy="1655762"/>
          </a:xfrm>
          <a:prstGeom prst="rightBrace">
            <a:avLst>
              <a:gd name="adj1" fmla="val 379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03B1B90-0C7C-4FE5-ADD1-D534308F1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793" y="5445760"/>
            <a:ext cx="326040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000" dirty="0">
                <a:solidFill>
                  <a:schemeClr val="bg1"/>
                </a:solidFill>
                <a:latin typeface="+mn-lt"/>
                <a:ea typeface="SimHei" panose="02010609060101010101" pitchFamily="49" charset="-122"/>
              </a:rPr>
              <a:t>BIG DATA</a:t>
            </a:r>
            <a:endParaRPr lang="en-US" altLang="en-US" sz="4000" dirty="0">
              <a:solidFill>
                <a:schemeClr val="bg1"/>
              </a:solidFill>
              <a:latin typeface="+mn-lt"/>
              <a:ea typeface="SimHei" panose="02010609060101010101" pitchFamily="49" charset="-122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695778D-44CB-49C9-989C-DD0578515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535" y="5458460"/>
            <a:ext cx="15544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000" dirty="0">
                <a:solidFill>
                  <a:schemeClr val="bg1"/>
                </a:solidFill>
                <a:latin typeface="+mn-lt"/>
                <a:ea typeface="SimHei" panose="02010609060101010101" pitchFamily="49" charset="-122"/>
              </a:rPr>
              <a:t>Root</a:t>
            </a:r>
            <a:endParaRPr lang="en-US" altLang="en-US" sz="4000" dirty="0">
              <a:solidFill>
                <a:schemeClr val="bg1"/>
              </a:solidFill>
              <a:latin typeface="+mn-lt"/>
              <a:ea typeface="SimHei" panose="02010609060101010101" pitchFamily="49" charset="-122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648E8AD-C1B7-4787-AC2F-96FD102C6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534" y="4090035"/>
            <a:ext cx="17378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000" dirty="0">
                <a:solidFill>
                  <a:schemeClr val="bg1"/>
                </a:solidFill>
                <a:latin typeface="+mn-lt"/>
                <a:ea typeface="SimHei" panose="02010609060101010101" pitchFamily="49" charset="-122"/>
              </a:rPr>
              <a:t>Trunk</a:t>
            </a:r>
            <a:endParaRPr lang="en-US" altLang="en-US" sz="4000" dirty="0">
              <a:solidFill>
                <a:schemeClr val="bg1"/>
              </a:solidFill>
              <a:latin typeface="+mn-lt"/>
              <a:ea typeface="SimHei" panose="02010609060101010101" pitchFamily="49" charset="-122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D4EAEB9-2E7A-41EF-BF33-12754F59E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535" y="2866073"/>
            <a:ext cx="26790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000" dirty="0">
                <a:solidFill>
                  <a:schemeClr val="bg1"/>
                </a:solidFill>
                <a:latin typeface="+mn-lt"/>
                <a:ea typeface="SimHei" panose="02010609060101010101" pitchFamily="49" charset="-122"/>
              </a:rPr>
              <a:t>Branches</a:t>
            </a:r>
            <a:endParaRPr lang="en-US" altLang="en-US" sz="4000" dirty="0">
              <a:solidFill>
                <a:schemeClr val="bg1"/>
              </a:solidFill>
              <a:latin typeface="+mn-lt"/>
              <a:ea typeface="SimHei" panose="02010609060101010101" pitchFamily="49" charset="-122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74CC02C-684F-41E5-8811-1F7EB9408477}"/>
              </a:ext>
            </a:extLst>
          </p:cNvPr>
          <p:cNvSpPr/>
          <p:nvPr/>
        </p:nvSpPr>
        <p:spPr>
          <a:xfrm>
            <a:off x="7795895" y="2421573"/>
            <a:ext cx="431800" cy="1657350"/>
          </a:xfrm>
          <a:prstGeom prst="rightBrace">
            <a:avLst>
              <a:gd name="adj1" fmla="val 379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F73CC954-AE74-4BAA-BA75-0455B1022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793" y="2617395"/>
            <a:ext cx="26034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000" dirty="0" err="1">
                <a:solidFill>
                  <a:schemeClr val="bg1"/>
                </a:solidFill>
                <a:latin typeface="+mn-lt"/>
                <a:ea typeface="SimHei" panose="02010609060101010101" pitchFamily="49" charset="-122"/>
              </a:rPr>
              <a:t>Communi</a:t>
            </a:r>
            <a:r>
              <a:rPr lang="en-US" altLang="zh-CN" sz="4000" dirty="0">
                <a:solidFill>
                  <a:schemeClr val="bg1"/>
                </a:solidFill>
                <a:latin typeface="+mn-lt"/>
                <a:ea typeface="SimHei" panose="02010609060101010101" pitchFamily="49" charset="-122"/>
              </a:rPr>
              <a:t>-</a:t>
            </a:r>
          </a:p>
          <a:p>
            <a:pPr eaLnBrk="1" hangingPunct="1">
              <a:defRPr/>
            </a:pPr>
            <a:r>
              <a:rPr lang="en-US" altLang="en-US" sz="4000" dirty="0">
                <a:solidFill>
                  <a:schemeClr val="bg1"/>
                </a:solidFill>
                <a:latin typeface="+mn-lt"/>
                <a:ea typeface="SimHei" panose="02010609060101010101" pitchFamily="49" charset="-122"/>
              </a:rPr>
              <a:t>cations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D8B1BA4D-A2F0-4D54-8ED9-A4EA65A18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793" y="4150360"/>
            <a:ext cx="947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4000" dirty="0">
                <a:solidFill>
                  <a:schemeClr val="bg1"/>
                </a:solidFill>
                <a:latin typeface="+mn-lt"/>
                <a:ea typeface="SimHei" panose="02010609060101010101" pitchFamily="49" charset="-122"/>
              </a:rPr>
              <a:t>AI</a:t>
            </a:r>
            <a:endParaRPr lang="en-US" altLang="en-US" sz="4000" dirty="0">
              <a:solidFill>
                <a:schemeClr val="bg1"/>
              </a:solidFill>
              <a:latin typeface="+mn-lt"/>
              <a:ea typeface="SimHei" panose="02010609060101010101" pitchFamily="49" charset="-122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F7F4105-319C-4F2D-AD5F-D0E2B38505BB}"/>
              </a:ext>
            </a:extLst>
          </p:cNvPr>
          <p:cNvSpPr/>
          <p:nvPr/>
        </p:nvSpPr>
        <p:spPr>
          <a:xfrm rot="10800000">
            <a:off x="6427470" y="4366260"/>
            <a:ext cx="18002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5413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FF7000"/>
      </a:accent1>
      <a:accent2>
        <a:srgbClr val="FFC000"/>
      </a:accent2>
      <a:accent3>
        <a:srgbClr val="A5A5A5"/>
      </a:accent3>
      <a:accent4>
        <a:srgbClr val="D7B5C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en Hsong">
      <a:majorFont>
        <a:latin typeface="Arial"/>
        <a:ea typeface="Microsoft YaHei"/>
        <a:cs typeface=""/>
      </a:majorFont>
      <a:minorFont>
        <a:latin typeface="Arial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n Hsong Standard Template" id="{369273E3-6922-40C9-A861-721B7E0B345A}" vid="{B2839252-7696-4A4B-89CB-D5915549FD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Chen Hsong Standard Template</Template>
  <TotalTime>264</TotalTime>
  <Words>643</Words>
  <Application>Microsoft Office PowerPoint</Application>
  <PresentationFormat>Widescreen</PresentationFormat>
  <Paragraphs>171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Helvetica Neue</vt:lpstr>
      <vt:lpstr>Microsoft JhengHei</vt:lpstr>
      <vt:lpstr>SimSun</vt:lpstr>
      <vt:lpstr>Microsoft YaHei</vt:lpstr>
      <vt:lpstr>SimHei</vt:lpstr>
      <vt:lpstr>Arial</vt:lpstr>
      <vt:lpstr>Calibri</vt:lpstr>
      <vt:lpstr>Helvetica</vt:lpstr>
      <vt:lpstr>Office Theme</vt:lpstr>
      <vt:lpstr>PowerPoint Presentation</vt:lpstr>
      <vt:lpstr>Chen Hsong – Who Are We?</vt:lpstr>
      <vt:lpstr>PowerPoint Presentation</vt:lpstr>
      <vt:lpstr>What is Industrie 4.0?</vt:lpstr>
      <vt:lpstr>The Four Stages of Industrial Revolution</vt:lpstr>
      <vt:lpstr>What is Industrie 4.0?</vt:lpstr>
      <vt:lpstr>Defining Characteristics of Industrie 4.0</vt:lpstr>
      <vt:lpstr>PowerPoint Presentation</vt:lpstr>
      <vt:lpstr>Industrie 4.0 – Simplified View</vt:lpstr>
      <vt:lpstr>The Goals of Industrie 4.0</vt:lpstr>
      <vt:lpstr>What does it mean, really?</vt:lpstr>
      <vt:lpstr>BIG DATA  The Basis of Everything</vt:lpstr>
      <vt:lpstr>First You Must be Able to Collect All That Data…</vt:lpstr>
      <vt:lpstr>Then What Can You Do With It?</vt:lpstr>
      <vt:lpstr>Store All That Data into The Cloud</vt:lpstr>
      <vt:lpstr>Cloud-Based Data Management</vt:lpstr>
      <vt:lpstr>What’s Good About This?</vt:lpstr>
      <vt:lpstr>iChen™ 4.0 Cloud Intelligence</vt:lpstr>
      <vt:lpstr>Service Implications</vt:lpstr>
      <vt:lpstr>Chen Hsong Cloud Preventive Maintenance</vt:lpstr>
      <vt:lpstr>Work Flow Implications</vt:lpstr>
      <vt:lpstr>PowerPoint Presentation</vt:lpstr>
      <vt:lpstr>Time Machine – In Action</vt:lpstr>
      <vt:lpstr>AI  Making Sense Out of All Those DATA  (so you don’t have to)</vt:lpstr>
      <vt:lpstr>China’s Big Problem: Fewer and Fewer Workers</vt:lpstr>
      <vt:lpstr>Artificial Intelligence to the Rescue</vt:lpstr>
      <vt:lpstr>Traditional Machine Controller Setup Screen</vt:lpstr>
      <vt:lpstr>Mistakes are Just Too Easy…</vt:lpstr>
      <vt:lpstr>AI Auto Setup – No Trained Technicians Needed</vt:lpstr>
      <vt:lpstr>How AI Alleviates Labour Shortages?</vt:lpstr>
      <vt:lpstr>Communications  The Way We Talk to Machines   or How They Talk to US</vt:lpstr>
      <vt:lpstr>Common Myth: Industrie 4.0 is Complicated</vt:lpstr>
      <vt:lpstr>What Do Humans Use to Communicate?</vt:lpstr>
      <vt:lpstr>Machines Learning to Talk to US</vt:lpstr>
      <vt:lpstr>Conclusion Remember This Tree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Chung</dc:creator>
  <cp:lastModifiedBy>Stephen Chung</cp:lastModifiedBy>
  <cp:revision>153</cp:revision>
  <cp:lastPrinted>2017-11-28T10:17:43Z</cp:lastPrinted>
  <dcterms:created xsi:type="dcterms:W3CDTF">2017-10-25T14:28:33Z</dcterms:created>
  <dcterms:modified xsi:type="dcterms:W3CDTF">2017-11-28T10:17:54Z</dcterms:modified>
</cp:coreProperties>
</file>