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94" r:id="rId4"/>
    <p:sldId id="270" r:id="rId5"/>
    <p:sldId id="271" r:id="rId6"/>
    <p:sldId id="296" r:id="rId7"/>
    <p:sldId id="297" r:id="rId8"/>
    <p:sldId id="262" r:id="rId9"/>
    <p:sldId id="257" r:id="rId10"/>
    <p:sldId id="258" r:id="rId11"/>
    <p:sldId id="259" r:id="rId12"/>
    <p:sldId id="260" r:id="rId13"/>
    <p:sldId id="261" r:id="rId14"/>
    <p:sldId id="287" r:id="rId15"/>
    <p:sldId id="299" r:id="rId16"/>
    <p:sldId id="288" r:id="rId17"/>
    <p:sldId id="263" r:id="rId18"/>
    <p:sldId id="264" r:id="rId19"/>
    <p:sldId id="265" r:id="rId20"/>
    <p:sldId id="266" r:id="rId21"/>
    <p:sldId id="267" r:id="rId22"/>
    <p:sldId id="280" r:id="rId23"/>
    <p:sldId id="268" r:id="rId24"/>
    <p:sldId id="269" r:id="rId25"/>
    <p:sldId id="293" r:id="rId26"/>
    <p:sldId id="273" r:id="rId27"/>
    <p:sldId id="275" r:id="rId28"/>
    <p:sldId id="276" r:id="rId29"/>
    <p:sldId id="277" r:id="rId30"/>
    <p:sldId id="289" r:id="rId31"/>
    <p:sldId id="298" r:id="rId32"/>
    <p:sldId id="281" r:id="rId33"/>
    <p:sldId id="290" r:id="rId34"/>
    <p:sldId id="291" r:id="rId35"/>
    <p:sldId id="292" r:id="rId36"/>
    <p:sldId id="278" r:id="rId37"/>
    <p:sldId id="279" r:id="rId38"/>
    <p:sldId id="282" r:id="rId39"/>
    <p:sldId id="283" r:id="rId40"/>
    <p:sldId id="284" r:id="rId41"/>
    <p:sldId id="285" r:id="rId42"/>
    <p:sldId id="286" r:id="rId43"/>
    <p:sldId id="295" r:id="rId4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5F2D9C-EA8F-4FE5-B41D-5089ADF8B907}">
          <p14:sldIdLst>
            <p14:sldId id="256"/>
            <p14:sldId id="274"/>
            <p14:sldId id="294"/>
            <p14:sldId id="270"/>
            <p14:sldId id="271"/>
            <p14:sldId id="296"/>
            <p14:sldId id="297"/>
            <p14:sldId id="262"/>
            <p14:sldId id="257"/>
            <p14:sldId id="258"/>
            <p14:sldId id="259"/>
            <p14:sldId id="260"/>
            <p14:sldId id="261"/>
            <p14:sldId id="287"/>
            <p14:sldId id="299"/>
            <p14:sldId id="288"/>
            <p14:sldId id="263"/>
            <p14:sldId id="264"/>
            <p14:sldId id="265"/>
            <p14:sldId id="266"/>
            <p14:sldId id="267"/>
            <p14:sldId id="280"/>
          </p14:sldIdLst>
        </p14:section>
        <p14:section name="Untitled Section" id="{0A18CEEC-58CB-40E8-A026-EE1163D64CC4}">
          <p14:sldIdLst>
            <p14:sldId id="268"/>
            <p14:sldId id="269"/>
            <p14:sldId id="293"/>
            <p14:sldId id="273"/>
            <p14:sldId id="275"/>
            <p14:sldId id="276"/>
            <p14:sldId id="277"/>
            <p14:sldId id="289"/>
            <p14:sldId id="298"/>
            <p14:sldId id="281"/>
            <p14:sldId id="290"/>
            <p14:sldId id="291"/>
            <p14:sldId id="292"/>
            <p14:sldId id="278"/>
            <p14:sldId id="279"/>
            <p14:sldId id="282"/>
            <p14:sldId id="283"/>
            <p14:sldId id="284"/>
            <p14:sldId id="285"/>
            <p14:sldId id="286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000"/>
    <a:srgbClr val="FF9300"/>
    <a:srgbClr val="FFAA5D"/>
    <a:srgbClr val="FFC532"/>
    <a:srgbClr val="FF7900"/>
    <a:srgbClr val="FFFFFF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6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049C0D-7620-429F-974D-A5CC26F52900}"/>
              </a:ext>
            </a:extLst>
          </p:cNvPr>
          <p:cNvSpPr/>
          <p:nvPr userDrawn="1"/>
        </p:nvSpPr>
        <p:spPr>
          <a:xfrm>
            <a:off x="51386" y="0"/>
            <a:ext cx="12192000" cy="688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06AE1FA3-D792-4708-BD3E-76951F2E2E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857500" y="-2019299"/>
            <a:ext cx="18188940" cy="10013997"/>
            <a:chOff x="0" y="0"/>
            <a:chExt cx="13984214" cy="10479072"/>
          </a:xfrm>
        </p:grpSpPr>
        <p:sp>
          <p:nvSpPr>
            <p:cNvPr id="6" name="AutoShape 2">
              <a:extLst>
                <a:ext uri="{FF2B5EF4-FFF2-40B4-BE49-F238E27FC236}">
                  <a16:creationId xmlns:a16="http://schemas.microsoft.com/office/drawing/2014/main" id="{08367101-59B1-4396-9F65-0BFA96D98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75" y="1485900"/>
              <a:ext cx="7879012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7000"/>
            </a:solidFill>
            <a:ln>
              <a:noFill/>
            </a:ln>
            <a:effectLst>
              <a:outerShdw blurRad="101600" dist="122728" dir="8535227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DA1A581A-7957-49A8-B702-0D3A8890FA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2155096"/>
              <a:ext cx="5011921" cy="75835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127" y="0"/>
                  </a:moveTo>
                  <a:lnTo>
                    <a:pt x="21600" y="0"/>
                  </a:lnTo>
                  <a:lnTo>
                    <a:pt x="5473" y="21600"/>
                  </a:lnTo>
                  <a:lnTo>
                    <a:pt x="0" y="21600"/>
                  </a:lnTo>
                  <a:lnTo>
                    <a:pt x="16127" y="0"/>
                  </a:lnTo>
                  <a:close/>
                </a:path>
              </a:pathLst>
            </a:custGeom>
            <a:solidFill>
              <a:srgbClr val="F7AB28"/>
            </a:solidFill>
            <a:ln>
              <a:noFill/>
            </a:ln>
            <a:effectLst>
              <a:outerShdw blurRad="101600" dist="122728" dir="540000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F58A0C10-DEDA-4992-9557-6E60E6B8B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416" y="5824273"/>
              <a:ext cx="4654798" cy="46547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6AC32"/>
            </a:solidFill>
            <a:ln>
              <a:noFill/>
            </a:ln>
            <a:effectLst>
              <a:outerShdw blurRad="101600" dist="56796" dir="11863719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58D58BF8-652E-4A2F-9BC6-10F1D65F111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58166" y="1681066"/>
              <a:ext cx="2561079" cy="25610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39231"/>
            </a:solidFill>
            <a:ln>
              <a:noFill/>
            </a:ln>
            <a:effectLst>
              <a:outerShdw blurRad="101600" dist="25400" dir="19086522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AC3766A4-D010-4254-B30B-69B4266A563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304308" y="0"/>
              <a:ext cx="7879012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  <a:effectLst>
              <a:outerShdw blurRad="101600" dist="56796" dir="8148622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98113A12-1FF7-4114-A34A-B2BC9D7A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302" y="2007484"/>
              <a:ext cx="5207209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127" y="0"/>
                  </a:moveTo>
                  <a:lnTo>
                    <a:pt x="21600" y="0"/>
                  </a:lnTo>
                  <a:lnTo>
                    <a:pt x="5473" y="21600"/>
                  </a:lnTo>
                  <a:lnTo>
                    <a:pt x="0" y="21600"/>
                  </a:lnTo>
                  <a:lnTo>
                    <a:pt x="16127" y="0"/>
                  </a:lnTo>
                  <a:close/>
                </a:path>
              </a:pathLst>
            </a:custGeom>
            <a:solidFill>
              <a:srgbClr val="F06D30"/>
            </a:solidFill>
            <a:ln>
              <a:noFill/>
            </a:ln>
            <a:effectLst>
              <a:outerShdw blurRad="101600" dist="122728" dir="1624664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89525B35-DBA0-4A70-B3C0-ADAABEB6D8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87007" y="1320007"/>
            <a:ext cx="4217987" cy="4217987"/>
            <a:chOff x="0" y="0"/>
            <a:chExt cx="4218120" cy="4218120"/>
          </a:xfrm>
        </p:grpSpPr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E5E26698-2069-40BF-B15E-3B88D7B38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218120" cy="42181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01600" dist="25400" dir="540000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pic>
          <p:nvPicPr>
            <p:cNvPr id="15" name="Picture 10" descr="Chenhsong Group">
              <a:extLst>
                <a:ext uri="{FF2B5EF4-FFF2-40B4-BE49-F238E27FC236}">
                  <a16:creationId xmlns:a16="http://schemas.microsoft.com/office/drawing/2014/main" id="{49EC886D-A56C-48F2-95CC-BDDAD2F53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620" y="900868"/>
              <a:ext cx="2561079" cy="180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74B78131-7D2F-4F81-B519-BB1C085C9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31" y="190731"/>
              <a:ext cx="3836658" cy="3836657"/>
            </a:xfrm>
            <a:prstGeom prst="ellipse">
              <a:avLst/>
            </a:prstGeom>
            <a:noFill/>
            <a:ln w="76200" cap="flat" cmpd="sng">
              <a:solidFill>
                <a:srgbClr val="FF93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B73A802-9152-4DCF-A5B8-7F0FB12BA2C6}"/>
              </a:ext>
            </a:extLst>
          </p:cNvPr>
          <p:cNvSpPr txBox="1"/>
          <p:nvPr userDrawn="1"/>
        </p:nvSpPr>
        <p:spPr>
          <a:xfrm>
            <a:off x="4428935" y="4268660"/>
            <a:ext cx="332395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rtlCol="0" anchor="ctr">
            <a:spAutoFit/>
          </a:bodyPr>
          <a:lstStyle>
            <a:lvl1pPr lvl="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600" b="1" i="0">
                <a:solidFill>
                  <a:srgbClr val="F06D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Chen Hsong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ED14B-E021-4B9D-9DF2-9F4964E7E0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680" y="5721104"/>
            <a:ext cx="4697412" cy="512762"/>
          </a:xfrm>
        </p:spPr>
        <p:txBody>
          <a:bodyPr>
            <a:no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altLang="zh-CN" dirty="0"/>
              <a:t>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9036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64205B-1AD7-43C6-99A6-F6D25B406565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5803"/>
            <a:ext cx="6557963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8501C9-153E-49C2-9EB2-F1D6DC0E2F9D}"/>
              </a:ext>
            </a:extLst>
          </p:cNvPr>
          <p:cNvSpPr>
            <a:spLocks/>
          </p:cNvSpPr>
          <p:nvPr userDrawn="1"/>
        </p:nvSpPr>
        <p:spPr bwMode="blackWhite">
          <a:xfrm>
            <a:off x="6731001" y="2660104"/>
            <a:ext cx="5460999" cy="2200275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4EE953E-717C-47F2-82C1-2E1B25B4E46A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2219325"/>
            <a:ext cx="6557963" cy="4638675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72BA0E-ED2B-4A5E-8B7C-7EAFDF7F16C9}"/>
              </a:ext>
            </a:extLst>
          </p:cNvPr>
          <p:cNvSpPr>
            <a:spLocks/>
          </p:cNvSpPr>
          <p:nvPr userDrawn="1"/>
        </p:nvSpPr>
        <p:spPr bwMode="blackWhite">
          <a:xfrm>
            <a:off x="6735762" y="4976814"/>
            <a:ext cx="5456237" cy="1881186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4BDEF0F-CC65-4E32-B295-D4CBF95BB619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3084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F9576C0-78D7-4DF7-8352-EED606A8DB92}"/>
              </a:ext>
            </a:extLst>
          </p:cNvPr>
          <p:cNvSpPr>
            <a:spLocks/>
          </p:cNvSpPr>
          <p:nvPr userDrawn="1"/>
        </p:nvSpPr>
        <p:spPr bwMode="blackWhite">
          <a:xfrm>
            <a:off x="6731001" y="5803"/>
            <a:ext cx="5459414" cy="2532063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962E627-0DAF-41F5-B9CC-FB042E6293DA}"/>
              </a:ext>
            </a:extLst>
          </p:cNvPr>
          <p:cNvSpPr>
            <a:spLocks/>
          </p:cNvSpPr>
          <p:nvPr userDrawn="1"/>
        </p:nvSpPr>
        <p:spPr bwMode="auto">
          <a:xfrm>
            <a:off x="182881" y="203201"/>
            <a:ext cx="11836750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4A2C7-7D4C-4A75-88F8-C65FAC6C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67" y="593725"/>
            <a:ext cx="5449360" cy="11572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46">
            <a:extLst>
              <a:ext uri="{FF2B5EF4-FFF2-40B4-BE49-F238E27FC236}">
                <a16:creationId xmlns:a16="http://schemas.microsoft.com/office/drawing/2014/main" id="{5F2979B5-F4C1-4DCB-B543-9D2B175DC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2460625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46">
            <a:extLst>
              <a:ext uri="{FF2B5EF4-FFF2-40B4-BE49-F238E27FC236}">
                <a16:creationId xmlns:a16="http://schemas.microsoft.com/office/drawing/2014/main" id="{44E63D64-626F-4578-BE36-9FCDDC9D2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6010" y="586193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E251DA25-7852-4E04-B1CE-C355E6E151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36010" y="2943675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692F5F20-A8F4-4A7F-AEF7-DB1205AF21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10" y="5301157"/>
            <a:ext cx="4736890" cy="10691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C3631B0-27CE-4F7E-A137-35A7C63A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573" y="626750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0055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C0B03EAD-3C2E-4AD6-A14C-597227C771B5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0"/>
            <a:ext cx="7534275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C01AE6F0-B0F6-4475-80FA-B288A6AA6CB8}"/>
              </a:ext>
            </a:extLst>
          </p:cNvPr>
          <p:cNvSpPr>
            <a:spLocks/>
          </p:cNvSpPr>
          <p:nvPr userDrawn="1"/>
        </p:nvSpPr>
        <p:spPr bwMode="blackWhite">
          <a:xfrm>
            <a:off x="4676776" y="2190750"/>
            <a:ext cx="2855913" cy="2057400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275E82BD-7F6C-4465-AA76-456405811C72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2190750"/>
            <a:ext cx="4556125" cy="2057400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5177BAC1-89F9-4DB7-BF26-53CECD076C97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4384677"/>
            <a:ext cx="4556125" cy="2473324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B8B83A2A-6182-42C8-938E-8B271913EDE8}"/>
              </a:ext>
            </a:extLst>
          </p:cNvPr>
          <p:cNvSpPr>
            <a:spLocks/>
          </p:cNvSpPr>
          <p:nvPr userDrawn="1"/>
        </p:nvSpPr>
        <p:spPr bwMode="blackWhite">
          <a:xfrm>
            <a:off x="4673601" y="4384676"/>
            <a:ext cx="2855913" cy="2471739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A1A80727-4828-4659-A82E-22A68E2BCA7C}"/>
              </a:ext>
            </a:extLst>
          </p:cNvPr>
          <p:cNvSpPr>
            <a:spLocks/>
          </p:cNvSpPr>
          <p:nvPr userDrawn="1"/>
        </p:nvSpPr>
        <p:spPr bwMode="blackWhite">
          <a:xfrm>
            <a:off x="7642226" y="0"/>
            <a:ext cx="4549774" cy="6858000"/>
          </a:xfrm>
          <a:prstGeom prst="rect">
            <a:avLst/>
          </a:prstGeom>
          <a:solidFill>
            <a:srgbClr val="4971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421BB172-59D4-49E9-9F9F-A06DFE48768C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5165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44" name="Rectangle 17">
            <a:extLst>
              <a:ext uri="{FF2B5EF4-FFF2-40B4-BE49-F238E27FC236}">
                <a16:creationId xmlns:a16="http://schemas.microsoft.com/office/drawing/2014/main" id="{08846E59-646B-4F5F-BD16-E7F2ACB4E77C}"/>
              </a:ext>
            </a:extLst>
          </p:cNvPr>
          <p:cNvSpPr>
            <a:spLocks/>
          </p:cNvSpPr>
          <p:nvPr userDrawn="1"/>
        </p:nvSpPr>
        <p:spPr bwMode="auto">
          <a:xfrm>
            <a:off x="182880" y="203201"/>
            <a:ext cx="11830444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0E558-0210-4DF2-A29D-8D278C64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80" y="593725"/>
            <a:ext cx="6293667" cy="1157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4DB730E-802C-4C57-A2F1-3E62EFE8CD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2460625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43385952-D843-4DF5-A05D-79F04880D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776" y="4717984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AC16D7F7-0FDF-4F77-9BE3-97A18D371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4750" y="2474846"/>
            <a:ext cx="2265298" cy="14636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89EC66F9-63DB-4046-9543-BED456D56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24749" y="4717983"/>
            <a:ext cx="2265298" cy="14636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D61E9803-9718-4C16-AD89-DA2537A3CF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14404" y="1458912"/>
            <a:ext cx="3712776" cy="3174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AB94826-252F-4442-9E62-308334D1BF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78368" y="6266707"/>
            <a:ext cx="601980" cy="325405"/>
          </a:xfrm>
        </p:spPr>
        <p:txBody>
          <a:bodyPr/>
          <a:lstStyle>
            <a:lvl1pPr algn="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2732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a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022B-EFAF-49B9-B753-663592A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638173"/>
            <a:ext cx="11551920" cy="115728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2C0622-BC0E-4F29-8212-26C2F997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50498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9F19AF-3F90-4408-808C-3EB77BD4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28506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DCA647EA-B636-49F9-A736-A25FEFE476C6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D9398E-F038-4D03-A5A1-CD47FD517792}"/>
              </a:ext>
            </a:extLst>
          </p:cNvPr>
          <p:cNvSpPr>
            <a:spLocks/>
          </p:cNvSpPr>
          <p:nvPr userDrawn="1"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286CE5-FB26-4CB8-AE58-4989CAF74D5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70486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4FFAD-536C-4328-B470-17C1266E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540" y="347471"/>
            <a:ext cx="9250679" cy="1243013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B3C0AF-B82B-4111-8BE6-C0378CE13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" y="1981518"/>
            <a:ext cx="6537960" cy="437892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6DEFF1F-3210-4EA2-A5DE-D6F43A7E58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black">
          <a:xfrm>
            <a:off x="960438" y="469900"/>
            <a:ext cx="935037" cy="935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D782662-372B-4891-9AB8-F554CCDC7E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34300" y="2803525"/>
            <a:ext cx="3992563" cy="34671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49571B9-45F5-49D5-9935-9216DD5F76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0122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jo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550"/>
            <a:ext cx="10515600" cy="41385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CBAA443-DD24-47B5-8721-46EEA7DE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5833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jor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550"/>
            <a:ext cx="4968240" cy="41385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E8CE0E-FD28-452A-84F9-48CD909D0E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00" y="2495550"/>
            <a:ext cx="4968240" cy="41385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ECFDAC-9AD9-4BC9-A971-E645D07B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5584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82B9CEA-C383-4413-9C75-DBA67E6F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47845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702"/>
            <a:ext cx="1051560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BBD6C6E-81DF-4A59-8930-94188A452B46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407B8C0-CEB1-4FFD-831E-9302BA3FAF1F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8B3E0C3A-653A-4E1F-9AC5-6E6055398AA7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E3C89CD9-0E68-4E2B-BD55-4757EB0FCBB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9251684" cy="1157288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B6E107-FBD4-4E09-9F1D-B2272653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41CE76-D3A6-4E50-85C8-4F5E14EC7735}"/>
              </a:ext>
            </a:extLst>
          </p:cNvPr>
          <p:cNvSpPr/>
          <p:nvPr userDrawn="1"/>
        </p:nvSpPr>
        <p:spPr bwMode="black">
          <a:xfrm>
            <a:off x="9257511" y="164337"/>
            <a:ext cx="2736894" cy="315891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</a:p>
        </p:txBody>
      </p:sp>
    </p:spTree>
    <p:extLst>
      <p:ext uri="{BB962C8B-B14F-4D97-AF65-F5344CB8AC3E}">
        <p14:creationId xmlns:p14="http://schemas.microsoft.com/office/powerpoint/2010/main" val="5132197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702"/>
            <a:ext cx="499872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BBD6C6E-81DF-4A59-8930-94188A452B46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407B8C0-CEB1-4FFD-831E-9302BA3FAF1F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8B3E0C3A-653A-4E1F-9AC5-6E6055398AA7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E3C89CD9-0E68-4E2B-BD55-4757EB0FCBB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9251684" cy="1157288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2C3974-F753-45D0-8DA5-B1131564FC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7920" y="2238702"/>
            <a:ext cx="499872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C77BD1-8006-4900-B265-4F7DF525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1010F4-9CBC-4BF3-BD4E-9FC575472091}"/>
              </a:ext>
            </a:extLst>
          </p:cNvPr>
          <p:cNvSpPr/>
          <p:nvPr userDrawn="1"/>
        </p:nvSpPr>
        <p:spPr bwMode="black">
          <a:xfrm>
            <a:off x="9257511" y="164337"/>
            <a:ext cx="2736894" cy="315891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ONLY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6245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F0293BFD-A135-486C-BD52-3181744D4E40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F4DBE70-047A-481C-B7E3-A63150DFB7CA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560B8007-37DF-4F35-9EF5-E3228AF8D86F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80E65889-2339-4EB1-90B4-062529104FF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7D022B-EFAF-49B9-B753-663592A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0" y="638173"/>
            <a:ext cx="9814560" cy="1157289"/>
          </a:xfrm>
        </p:spPr>
        <p:txBody>
          <a:bodyPr>
            <a:normAutofit/>
          </a:bodyPr>
          <a:lstStyle>
            <a:lvl1pPr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80E2D5-0F1E-4458-BF2B-F7FE9184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C801F4-6CD3-43E9-BF70-29ED8D185C64}"/>
              </a:ext>
            </a:extLst>
          </p:cNvPr>
          <p:cNvSpPr/>
          <p:nvPr userDrawn="1"/>
        </p:nvSpPr>
        <p:spPr bwMode="black">
          <a:xfrm>
            <a:off x="9257511" y="164337"/>
            <a:ext cx="2736894" cy="315891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9287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64205B-1AD7-43C6-99A6-F6D25B406565}"/>
              </a:ext>
            </a:extLst>
          </p:cNvPr>
          <p:cNvSpPr>
            <a:spLocks/>
          </p:cNvSpPr>
          <p:nvPr userDrawn="1"/>
        </p:nvSpPr>
        <p:spPr bwMode="hidden">
          <a:xfrm>
            <a:off x="0" y="5803"/>
            <a:ext cx="6557963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8501C9-153E-49C2-9EB2-F1D6DC0E2F9D}"/>
              </a:ext>
            </a:extLst>
          </p:cNvPr>
          <p:cNvSpPr>
            <a:spLocks/>
          </p:cNvSpPr>
          <p:nvPr userDrawn="1"/>
        </p:nvSpPr>
        <p:spPr bwMode="hidden">
          <a:xfrm>
            <a:off x="6731001" y="2660104"/>
            <a:ext cx="5460999" cy="2200275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72BA0E-ED2B-4A5E-8B7C-7EAFDF7F16C9}"/>
              </a:ext>
            </a:extLst>
          </p:cNvPr>
          <p:cNvSpPr>
            <a:spLocks/>
          </p:cNvSpPr>
          <p:nvPr userDrawn="1"/>
        </p:nvSpPr>
        <p:spPr bwMode="hidden">
          <a:xfrm>
            <a:off x="6735762" y="4976814"/>
            <a:ext cx="5456237" cy="1881186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4BDEF0F-CC65-4E32-B295-D4CBF95BB619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3084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AE72C-01A4-4BEA-B4BC-C669D5E51F0B}"/>
              </a:ext>
            </a:extLst>
          </p:cNvPr>
          <p:cNvSpPr>
            <a:spLocks/>
          </p:cNvSpPr>
          <p:nvPr userDrawn="1"/>
        </p:nvSpPr>
        <p:spPr bwMode="auto">
          <a:xfrm>
            <a:off x="1444626" y="6589391"/>
            <a:ext cx="26545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fld id="{DFED15AE-1DA8-4835-BBAD-8DE01E6903B9}" type="slidenum">
              <a:rPr lang="zh-TW" altLang="zh-TW" sz="900">
                <a:solidFill>
                  <a:srgbClr val="000000"/>
                </a:solidFill>
                <a:latin typeface="Arial" panose="020B0604020202020204" pitchFamily="34" charset="0"/>
                <a:sym typeface="Helvetica Neue" charset="0"/>
              </a:rPr>
              <a:pPr/>
              <a:t>‹#›</a:t>
            </a:fld>
            <a:r>
              <a:rPr lang="zh-TW" altLang="zh-TW" sz="900" dirty="0">
                <a:solidFill>
                  <a:srgbClr val="000000"/>
                </a:solidFill>
                <a:latin typeface="Arial" panose="020B0604020202020204" pitchFamily="34" charset="0"/>
                <a:sym typeface="Helvetica Neue" charset="0"/>
              </a:rPr>
              <a:t>￼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011C08-44EB-4EE5-9044-D8125BEDB71F}"/>
              </a:ext>
            </a:extLst>
          </p:cNvPr>
          <p:cNvSpPr>
            <a:spLocks/>
          </p:cNvSpPr>
          <p:nvPr userDrawn="1"/>
        </p:nvSpPr>
        <p:spPr bwMode="auto">
          <a:xfrm>
            <a:off x="1444626" y="6589391"/>
            <a:ext cx="2333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fld id="{4E0756A9-351A-45AD-98D6-4DEADEBC0FE0}" type="slidenum">
              <a:rPr lang="zh-TW" altLang="zh-TW" sz="900">
                <a:solidFill>
                  <a:srgbClr val="000000"/>
                </a:solidFill>
                <a:latin typeface="Arial" panose="020B0604020202020204" pitchFamily="34" charset="0"/>
                <a:sym typeface="Helvetica Neue" charset="0"/>
              </a:rPr>
              <a:pPr/>
              <a:t>‹#›</a:t>
            </a:fld>
            <a:endParaRPr lang="zh-TW" altLang="zh-TW" sz="900" dirty="0">
              <a:solidFill>
                <a:srgbClr val="000000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F9576C0-78D7-4DF7-8352-EED606A8DB92}"/>
              </a:ext>
            </a:extLst>
          </p:cNvPr>
          <p:cNvSpPr>
            <a:spLocks/>
          </p:cNvSpPr>
          <p:nvPr userDrawn="1"/>
        </p:nvSpPr>
        <p:spPr bwMode="hidden">
          <a:xfrm>
            <a:off x="6731001" y="5803"/>
            <a:ext cx="5459414" cy="2532063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962E627-0DAF-41F5-B9CC-FB042E6293DA}"/>
              </a:ext>
            </a:extLst>
          </p:cNvPr>
          <p:cNvSpPr>
            <a:spLocks/>
          </p:cNvSpPr>
          <p:nvPr userDrawn="1"/>
        </p:nvSpPr>
        <p:spPr bwMode="auto">
          <a:xfrm>
            <a:off x="182881" y="203201"/>
            <a:ext cx="11836750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4A2C7-7D4C-4A75-88F8-C65FAC6C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67" y="593725"/>
            <a:ext cx="5449360" cy="1157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46">
            <a:extLst>
              <a:ext uri="{FF2B5EF4-FFF2-40B4-BE49-F238E27FC236}">
                <a16:creationId xmlns:a16="http://schemas.microsoft.com/office/drawing/2014/main" id="{44E63D64-626F-4578-BE36-9FCDDC9D2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6010" y="586193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E251DA25-7852-4E04-B1CE-C355E6E151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36010" y="2943675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692F5F20-A8F4-4A7F-AEF7-DB1205AF21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10" y="5301157"/>
            <a:ext cx="4736890" cy="10691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BC4BE6B-ADB0-4916-81C4-7AE74B2A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298" y="6248611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7EBF787-3944-4AE1-B281-83A80A23B8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16100" y="2781300"/>
            <a:ext cx="3235325" cy="32353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306591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16089B-EC88-43E1-830F-0CC634F8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5DE6-02DC-4B36-A4BA-406A86DB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4A656-3CF9-4E2F-8E19-3E276F779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1" y="6446520"/>
            <a:ext cx="601980" cy="32540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2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8" r:id="rId2"/>
    <p:sldLayoutId id="2147483656" r:id="rId3"/>
    <p:sldLayoutId id="2147483663" r:id="rId4"/>
    <p:sldLayoutId id="2147483657" r:id="rId5"/>
    <p:sldLayoutId id="2147483650" r:id="rId6"/>
    <p:sldLayoutId id="2147483664" r:id="rId7"/>
    <p:sldLayoutId id="2147483654" r:id="rId8"/>
    <p:sldLayoutId id="2147483662" r:id="rId9"/>
    <p:sldLayoutId id="2147483661" r:id="rId10"/>
    <p:sldLayoutId id="2147483660" r:id="rId11"/>
    <p:sldLayoutId id="2147483659" r:id="rId12"/>
    <p:sldLayoutId id="2147483655" r:id="rId13"/>
  </p:sldLayoutIdLst>
  <p:transition spd="slow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pix.com/download/mclaren-p1-gtr-yellow-sports-car-png-imag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enclipart.org/detail/26557/check-mark-by-raem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enclipart.org/detail/26557/check-mark-by-raem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enclipart.org/detail/26557/check-mark-by-raem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2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enclipart.org/detail/26557/check-mark-by-raem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6557/check-mark-by-rae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6557/check-mark-by-rae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jpeg"/><Relationship Id="rId7" Type="http://schemas.openxmlformats.org/officeDocument/2006/relationships/image" Target="../media/image2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enclipart.org/detail/26557/check-mark-by-raem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6557/check-mark-by-rae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../media/image2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enclipart.org/detail/26557/check-mark-by-raem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hyperlink" Target="http://openclipart.org/detail/26557/check-mark-by-raemi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22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enclipart.org/detail/26557/check-mark-by-raem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6557/check-mark-by-rae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649B8F1-CE3D-4E01-845D-42BA2EE732DA}"/>
              </a:ext>
            </a:extLst>
          </p:cNvPr>
          <p:cNvSpPr txBox="1">
            <a:spLocks/>
          </p:cNvSpPr>
          <p:nvPr/>
        </p:nvSpPr>
        <p:spPr>
          <a:xfrm>
            <a:off x="-94593" y="5721103"/>
            <a:ext cx="12286593" cy="80691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MK6 vs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-II/IIS (Internal Confidential)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8245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AD03F7F-8425-4774-9523-563D08ABAC19}"/>
              </a:ext>
            </a:extLst>
          </p:cNvPr>
          <p:cNvSpPr/>
          <p:nvPr/>
        </p:nvSpPr>
        <p:spPr>
          <a:xfrm>
            <a:off x="1210129" y="2830286"/>
            <a:ext cx="6081485" cy="2873828"/>
          </a:xfrm>
          <a:custGeom>
            <a:avLst/>
            <a:gdLst>
              <a:gd name="connsiteX0" fmla="*/ 0 w 6081485"/>
              <a:gd name="connsiteY0" fmla="*/ 2873828 h 2873828"/>
              <a:gd name="connsiteX1" fmla="*/ 885371 w 6081485"/>
              <a:gd name="connsiteY1" fmla="*/ 0 h 2873828"/>
              <a:gd name="connsiteX2" fmla="*/ 6081485 w 6081485"/>
              <a:gd name="connsiteY2" fmla="*/ 0 h 28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1485" h="2873828">
                <a:moveTo>
                  <a:pt x="0" y="2873828"/>
                </a:moveTo>
                <a:lnTo>
                  <a:pt x="885371" y="0"/>
                </a:lnTo>
                <a:lnTo>
                  <a:pt x="6081485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F372C6-C2C5-48F7-A4C8-D08DBA764D81}"/>
              </a:ext>
            </a:extLst>
          </p:cNvPr>
          <p:cNvSpPr/>
          <p:nvPr/>
        </p:nvSpPr>
        <p:spPr>
          <a:xfrm>
            <a:off x="1210129" y="3397250"/>
            <a:ext cx="6098721" cy="2319338"/>
          </a:xfrm>
          <a:custGeom>
            <a:avLst/>
            <a:gdLst>
              <a:gd name="connsiteX0" fmla="*/ 0 w 6081485"/>
              <a:gd name="connsiteY0" fmla="*/ 2873828 h 2873828"/>
              <a:gd name="connsiteX1" fmla="*/ 885371 w 6081485"/>
              <a:gd name="connsiteY1" fmla="*/ 0 h 2873828"/>
              <a:gd name="connsiteX2" fmla="*/ 6081485 w 6081485"/>
              <a:gd name="connsiteY2" fmla="*/ 0 h 2873828"/>
              <a:gd name="connsiteX0" fmla="*/ 0 w 3488254"/>
              <a:gd name="connsiteY0" fmla="*/ 2889651 h 2889651"/>
              <a:gd name="connsiteX1" fmla="*/ 885371 w 3488254"/>
              <a:gd name="connsiteY1" fmla="*/ 15823 h 2889651"/>
              <a:gd name="connsiteX2" fmla="*/ 3488254 w 3488254"/>
              <a:gd name="connsiteY2" fmla="*/ 0 h 288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8254" h="2889651">
                <a:moveTo>
                  <a:pt x="0" y="2889651"/>
                </a:moveTo>
                <a:lnTo>
                  <a:pt x="885371" y="15823"/>
                </a:lnTo>
                <a:lnTo>
                  <a:pt x="3488254" y="0"/>
                </a:lnTo>
              </a:path>
            </a:pathLst>
          </a:cu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9AE6D0-571F-4C0E-942A-D4B2D122E600}"/>
              </a:ext>
            </a:extLst>
          </p:cNvPr>
          <p:cNvSpPr/>
          <p:nvPr/>
        </p:nvSpPr>
        <p:spPr>
          <a:xfrm>
            <a:off x="1210129" y="3206750"/>
            <a:ext cx="6105071" cy="2497364"/>
          </a:xfrm>
          <a:custGeom>
            <a:avLst/>
            <a:gdLst>
              <a:gd name="connsiteX0" fmla="*/ 0 w 6081485"/>
              <a:gd name="connsiteY0" fmla="*/ 2873828 h 2873828"/>
              <a:gd name="connsiteX1" fmla="*/ 885371 w 6081485"/>
              <a:gd name="connsiteY1" fmla="*/ 0 h 2873828"/>
              <a:gd name="connsiteX2" fmla="*/ 6081485 w 6081485"/>
              <a:gd name="connsiteY2" fmla="*/ 0 h 2873828"/>
              <a:gd name="connsiteX0" fmla="*/ 0 w 3928246"/>
              <a:gd name="connsiteY0" fmla="*/ 2895918 h 2895918"/>
              <a:gd name="connsiteX1" fmla="*/ 885371 w 3928246"/>
              <a:gd name="connsiteY1" fmla="*/ 22090 h 2895918"/>
              <a:gd name="connsiteX2" fmla="*/ 3928246 w 3928246"/>
              <a:gd name="connsiteY2" fmla="*/ 0 h 28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8246" h="2895918">
                <a:moveTo>
                  <a:pt x="0" y="2895918"/>
                </a:moveTo>
                <a:lnTo>
                  <a:pt x="885371" y="22090"/>
                </a:lnTo>
                <a:lnTo>
                  <a:pt x="3928246" y="0"/>
                </a:ln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4829" name="Rectangle 13"/>
          <p:cNvSpPr>
            <a:spLocks/>
          </p:cNvSpPr>
          <p:nvPr/>
        </p:nvSpPr>
        <p:spPr bwMode="auto">
          <a:xfrm>
            <a:off x="4155927" y="5834218"/>
            <a:ext cx="22790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Time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1195388" y="5724525"/>
            <a:ext cx="6253382" cy="0"/>
          </a:xfrm>
          <a:prstGeom prst="line">
            <a:avLst/>
          </a:prstGeom>
          <a:noFill/>
          <a:ln w="57150" cap="flat" cmpd="sng">
            <a:solidFill>
              <a:srgbClr val="FF9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V="1">
            <a:off x="1213660" y="2339975"/>
            <a:ext cx="0" cy="3392488"/>
          </a:xfrm>
          <a:prstGeom prst="line">
            <a:avLst/>
          </a:prstGeom>
          <a:noFill/>
          <a:ln w="57150" cap="flat" cmpd="sng">
            <a:solidFill>
              <a:srgbClr val="FF9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4839" name="Rectangle 23"/>
          <p:cNvSpPr>
            <a:spLocks/>
          </p:cNvSpPr>
          <p:nvPr/>
        </p:nvSpPr>
        <p:spPr bwMode="auto">
          <a:xfrm rot="16200000">
            <a:off x="361499" y="3804595"/>
            <a:ext cx="983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Speed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0A9EEC5-29B6-4D78-9610-21AE9BC1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Importance of Speedy Response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7B3DA-A395-4218-81C9-57E970DE7D6F}"/>
              </a:ext>
            </a:extLst>
          </p:cNvPr>
          <p:cNvSpPr txBox="1"/>
          <p:nvPr/>
        </p:nvSpPr>
        <p:spPr>
          <a:xfrm>
            <a:off x="7372350" y="26524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3FD910-65D2-4B7E-B4A2-B6B67588A8AA}"/>
              </a:ext>
            </a:extLst>
          </p:cNvPr>
          <p:cNvSpPr txBox="1"/>
          <p:nvPr/>
        </p:nvSpPr>
        <p:spPr>
          <a:xfrm>
            <a:off x="7372350" y="304222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1600II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4F6AE0-D0F6-4276-B7C2-73087790B62D}"/>
              </a:ext>
            </a:extLst>
          </p:cNvPr>
          <p:cNvSpPr txBox="1"/>
          <p:nvPr/>
        </p:nvSpPr>
        <p:spPr>
          <a:xfrm>
            <a:off x="7372350" y="335577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1600IIS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973BF5-B104-462A-A0F8-B52D2595E9F5}"/>
              </a:ext>
            </a:extLst>
          </p:cNvPr>
          <p:cNvCxnSpPr/>
          <p:nvPr/>
        </p:nvCxnSpPr>
        <p:spPr>
          <a:xfrm>
            <a:off x="2102116" y="2292350"/>
            <a:ext cx="0" cy="341176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28B0C1-E7FD-48BE-B108-FE33D229F8BC}"/>
              </a:ext>
            </a:extLst>
          </p:cNvPr>
          <p:cNvCxnSpPr/>
          <p:nvPr/>
        </p:nvCxnSpPr>
        <p:spPr>
          <a:xfrm>
            <a:off x="2584716" y="2292350"/>
            <a:ext cx="0" cy="341176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54C43D-DA14-49DA-8D00-4FC1A3F56C8C}"/>
              </a:ext>
            </a:extLst>
          </p:cNvPr>
          <p:cNvCxnSpPr/>
          <p:nvPr/>
        </p:nvCxnSpPr>
        <p:spPr>
          <a:xfrm>
            <a:off x="2762516" y="2292350"/>
            <a:ext cx="0" cy="341176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FFF67D-E3A6-40B4-AEB9-0F97CFE69645}"/>
              </a:ext>
            </a:extLst>
          </p:cNvPr>
          <p:cNvSpPr txBox="1"/>
          <p:nvPr/>
        </p:nvSpPr>
        <p:spPr>
          <a:xfrm>
            <a:off x="1682750" y="577295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220ms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CAB8B7-4866-49D3-A5CA-66FBC302880A}"/>
              </a:ext>
            </a:extLst>
          </p:cNvPr>
          <p:cNvSpPr txBox="1"/>
          <p:nvPr/>
        </p:nvSpPr>
        <p:spPr>
          <a:xfrm>
            <a:off x="2380155" y="577295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300ms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994E33-1006-445C-A554-EA29099A9284}"/>
              </a:ext>
            </a:extLst>
          </p:cNvPr>
          <p:cNvSpPr txBox="1"/>
          <p:nvPr/>
        </p:nvSpPr>
        <p:spPr>
          <a:xfrm>
            <a:off x="2584716" y="604711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320ms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4B96D2-72C5-42F9-9992-6BF921154B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07600" y="3717483"/>
            <a:ext cx="1775732" cy="8394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296E6-6A74-43DD-B779-8024F48CABB3}"/>
              </a:ext>
            </a:extLst>
          </p:cNvPr>
          <p:cNvSpPr/>
          <p:nvPr/>
        </p:nvSpPr>
        <p:spPr>
          <a:xfrm>
            <a:off x="7882761" y="3193171"/>
            <a:ext cx="42254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Notes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</a:rPr>
              <a:t>Response is similar to a sports car – 0-100kph acceleration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</a:rPr>
              <a:t>Smooth rides at high speed demands quick 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</a:rPr>
              <a:t>Snappy responses reduce cycle times, increase productivity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</a:rPr>
              <a:t>Quick responses are particularly beneficial to difficult or thin-walled moulding processes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460487-4A62-4EC9-8CB9-32C6F9BD41D6}"/>
              </a:ext>
            </a:extLst>
          </p:cNvPr>
          <p:cNvSpPr/>
          <p:nvPr/>
        </p:nvSpPr>
        <p:spPr>
          <a:xfrm>
            <a:off x="3688343" y="4410571"/>
            <a:ext cx="30396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</a:rPr>
              <a:t> </a:t>
            </a:r>
            <a:r>
              <a:rPr lang="en-US" altLang="zh-CN" sz="4400" dirty="0">
                <a:solidFill>
                  <a:schemeClr val="bg1"/>
                </a:solidFill>
              </a:rPr>
              <a:t>(0 </a:t>
            </a:r>
            <a:r>
              <a:rPr lang="en-US" altLang="zh-CN" sz="4400" dirty="0">
                <a:solidFill>
                  <a:schemeClr val="bg1"/>
                </a:solidFill>
                <a:cs typeface="Arial" panose="020B0604020202020204" pitchFamily="34" charset="0"/>
              </a:rPr>
              <a:t>→ 99%)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056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8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1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3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9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34829" grpId="0"/>
      <p:bldP spid="34832" grpId="0" animBg="1"/>
      <p:bldP spid="34833" grpId="0" animBg="1"/>
      <p:bldP spid="34839" grpId="0"/>
      <p:bldP spid="5" grpId="0"/>
      <p:bldP spid="18" grpId="0"/>
      <p:bldP spid="19" grpId="0"/>
      <p:bldP spid="9" grpId="0"/>
      <p:bldP spid="25" grpId="0"/>
      <p:bldP spid="26" grpId="0"/>
      <p:bldP spid="2" grpId="0" uiExpand="1" build="p" bldLvl="2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212" y="2597151"/>
            <a:ext cx="2365191" cy="229007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 Pressure Control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35618" y="2125192"/>
            <a:ext cx="3308338" cy="45089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/>
              <a:t>Look for: smoothness, no fluctuations, no overshoots</a:t>
            </a:r>
          </a:p>
          <a:p>
            <a:r>
              <a:rPr lang="en-US" altLang="zh-CN" sz="2400" dirty="0"/>
              <a:t>Injection pressure control is vital to ultimate part quality</a:t>
            </a:r>
          </a:p>
          <a:p>
            <a:r>
              <a:rPr lang="en-US" altLang="zh-CN" sz="2400" dirty="0"/>
              <a:t>Special materials (e.g. engineering resins) are particularly sensitive to pressure fluctuations</a:t>
            </a:r>
          </a:p>
          <a:p>
            <a:r>
              <a:rPr lang="en-US" altLang="zh-CN" sz="2400" dirty="0"/>
              <a:t>Stable injection pressure has a definitive impact on yield rates</a:t>
            </a:r>
          </a:p>
          <a:p>
            <a:r>
              <a:rPr lang="en-US" altLang="zh-CN" sz="2400" dirty="0"/>
              <a:t>MK6 has superior pressure control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B69BF-EBF5-480F-8248-E8EAD5A9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660" y="2597151"/>
            <a:ext cx="2375437" cy="2290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5" y="2597151"/>
            <a:ext cx="2431728" cy="229007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0770DA-09F8-47AA-AF47-3D67956E0A44}"/>
              </a:ext>
            </a:extLst>
          </p:cNvPr>
          <p:cNvSpPr/>
          <p:nvPr/>
        </p:nvSpPr>
        <p:spPr bwMode="ltGray">
          <a:xfrm>
            <a:off x="806848" y="5128388"/>
            <a:ext cx="1866883" cy="54481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3414938" y="5128388"/>
            <a:ext cx="1866883" cy="54481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6071667" y="5128388"/>
            <a:ext cx="1713534" cy="544810"/>
          </a:xfrm>
          <a:prstGeom prst="roundRect">
            <a:avLst/>
          </a:prstGeom>
          <a:solidFill>
            <a:srgbClr val="FF7000">
              <a:alpha val="6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</p:spTree>
    <p:extLst>
      <p:ext uri="{BB962C8B-B14F-4D97-AF65-F5344CB8AC3E}">
        <p14:creationId xmlns:p14="http://schemas.microsoft.com/office/powerpoint/2010/main" val="2064379120"/>
      </p:ext>
    </p:extLst>
  </p:cSld>
  <p:clrMapOvr>
    <a:masterClrMapping/>
  </p:clrMapOvr>
  <p:transition spd="slow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7056222" y="4629150"/>
            <a:ext cx="1119187" cy="10858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latin typeface="Arial" panose="020B0604020202020204" pitchFamily="34" charset="0"/>
              </a:rPr>
              <a:t>10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3236188" y="5776914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1600IIS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29" name="Rectangle 13"/>
          <p:cNvSpPr>
            <a:spLocks/>
          </p:cNvSpPr>
          <p:nvPr/>
        </p:nvSpPr>
        <p:spPr bwMode="auto">
          <a:xfrm>
            <a:off x="815056" y="5781678"/>
            <a:ext cx="1440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1600II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0" name="Rectangle 14"/>
          <p:cNvSpPr>
            <a:spLocks/>
          </p:cNvSpPr>
          <p:nvPr/>
        </p:nvSpPr>
        <p:spPr bwMode="auto">
          <a:xfrm>
            <a:off x="933486" y="4040189"/>
            <a:ext cx="1178177" cy="16748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4024349" y="4037014"/>
            <a:ext cx="1119187" cy="167798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6410146" y="5776914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 Base Pressure and Pressure Drop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5113B5DE-84A2-4A86-B7FF-F998C191B12B}"/>
              </a:ext>
            </a:extLst>
          </p:cNvPr>
          <p:cNvSpPr>
            <a:spLocks/>
          </p:cNvSpPr>
          <p:nvPr/>
        </p:nvSpPr>
        <p:spPr bwMode="gray">
          <a:xfrm>
            <a:off x="933486" y="2746375"/>
            <a:ext cx="1178177" cy="12588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FF34F020-61B0-4B50-B520-323B5B615AF8}"/>
              </a:ext>
            </a:extLst>
          </p:cNvPr>
          <p:cNvSpPr>
            <a:spLocks/>
          </p:cNvSpPr>
          <p:nvPr/>
        </p:nvSpPr>
        <p:spPr bwMode="gray">
          <a:xfrm>
            <a:off x="4024348" y="3314700"/>
            <a:ext cx="1119187" cy="6873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8D363CB5-5857-46E2-AF5B-632A6A01F1C4}"/>
              </a:ext>
            </a:extLst>
          </p:cNvPr>
          <p:cNvSpPr>
            <a:spLocks/>
          </p:cNvSpPr>
          <p:nvPr/>
        </p:nvSpPr>
        <p:spPr bwMode="gray">
          <a:xfrm>
            <a:off x="7056221" y="4438649"/>
            <a:ext cx="1119187" cy="13970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537819-083D-4233-BAC1-AA1241B84921}"/>
              </a:ext>
            </a:extLst>
          </p:cNvPr>
          <p:cNvGrpSpPr/>
          <p:nvPr/>
        </p:nvGrpSpPr>
        <p:grpSpPr>
          <a:xfrm>
            <a:off x="5292964" y="3309134"/>
            <a:ext cx="1397922" cy="954107"/>
            <a:chOff x="2330450" y="2870200"/>
            <a:chExt cx="1397922" cy="954107"/>
          </a:xfrm>
        </p:grpSpPr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33DE179C-1C7F-41E1-BB90-EABD4E866327}"/>
                </a:ext>
              </a:extLst>
            </p:cNvPr>
            <p:cNvSpPr/>
            <p:nvPr/>
          </p:nvSpPr>
          <p:spPr>
            <a:xfrm>
              <a:off x="2330450" y="3136900"/>
              <a:ext cx="400050" cy="43815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1DCF75-6F88-4D50-BF33-290193F81812}"/>
                </a:ext>
              </a:extLst>
            </p:cNvPr>
            <p:cNvSpPr txBox="1"/>
            <p:nvPr/>
          </p:nvSpPr>
          <p:spPr>
            <a:xfrm>
              <a:off x="2705100" y="2870200"/>
              <a:ext cx="10232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2"/>
                  </a:solidFill>
                  <a:latin typeface="Arial" panose="020B0604020202020204" pitchFamily="34" charset="0"/>
                </a:rPr>
                <a:t>Lose</a:t>
              </a:r>
            </a:p>
            <a:p>
              <a:pPr algn="ctr"/>
              <a:r>
                <a:rPr lang="en-US" sz="2800" dirty="0">
                  <a:solidFill>
                    <a:schemeClr val="bg2"/>
                  </a:solidFill>
                  <a:latin typeface="Arial" panose="020B0604020202020204" pitchFamily="34" charset="0"/>
                </a:rPr>
                <a:t>21%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DDEB6A-CD1C-4AFB-A5BA-A4828258E857}"/>
              </a:ext>
            </a:extLst>
          </p:cNvPr>
          <p:cNvGrpSpPr/>
          <p:nvPr/>
        </p:nvGrpSpPr>
        <p:grpSpPr>
          <a:xfrm>
            <a:off x="2247900" y="2940094"/>
            <a:ext cx="1412538" cy="954107"/>
            <a:chOff x="2330450" y="2863894"/>
            <a:chExt cx="1412538" cy="954107"/>
          </a:xfrm>
        </p:grpSpPr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E9EBDEB8-5E9E-43E9-8483-F06EE0A2F6E8}"/>
                </a:ext>
              </a:extLst>
            </p:cNvPr>
            <p:cNvSpPr/>
            <p:nvPr/>
          </p:nvSpPr>
          <p:spPr>
            <a:xfrm>
              <a:off x="2330450" y="3136900"/>
              <a:ext cx="400050" cy="43815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D9BB70-FBA4-4A26-8992-E3D187B5F70C}"/>
                </a:ext>
              </a:extLst>
            </p:cNvPr>
            <p:cNvSpPr txBox="1"/>
            <p:nvPr/>
          </p:nvSpPr>
          <p:spPr>
            <a:xfrm>
              <a:off x="2623801" y="2863894"/>
              <a:ext cx="11191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2"/>
                  </a:solidFill>
                  <a:latin typeface="Arial" panose="020B0604020202020204" pitchFamily="34" charset="0"/>
                </a:rPr>
                <a:t>Lose</a:t>
              </a:r>
            </a:p>
            <a:p>
              <a:pPr algn="ctr"/>
              <a:r>
                <a:rPr lang="en-US" sz="2800" dirty="0">
                  <a:solidFill>
                    <a:schemeClr val="bg2"/>
                  </a:solidFill>
                  <a:latin typeface="Arial" panose="020B0604020202020204" pitchFamily="34" charset="0"/>
                </a:rPr>
                <a:t>35%</a:t>
              </a:r>
            </a:p>
          </p:txBody>
        </p:sp>
      </p:grp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8969988" y="2054659"/>
            <a:ext cx="2967662" cy="460014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Smaller numbers are better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Base pressure and pressure drops are non-work wasted energy dispersed as heat, requiring even more energy to cool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High base pressure or pressure drops leads to significantly lower power efficiency and energy saving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MK6’s </a:t>
            </a:r>
            <a:r>
              <a:rPr lang="en-US" altLang="zh-CN" sz="2400" i="1" dirty="0">
                <a:latin typeface="Arial" panose="020B0604020202020204" pitchFamily="34" charset="0"/>
              </a:rPr>
              <a:t>Precision Hydraulics</a:t>
            </a:r>
            <a:r>
              <a:rPr lang="en-US" altLang="zh-CN" sz="2400" i="1" baseline="30000" dirty="0">
                <a:latin typeface="Arial" panose="020B0604020202020204" pitchFamily="34" charset="0"/>
              </a:rPr>
              <a:t>®</a:t>
            </a:r>
            <a:r>
              <a:rPr lang="en-US" altLang="zh-CN" sz="2400" dirty="0">
                <a:latin typeface="Arial" panose="020B0604020202020204" pitchFamily="34" charset="0"/>
              </a:rPr>
              <a:t> all but eliminates pressure drops and has very low base pressure</a:t>
            </a:r>
            <a:endParaRPr lang="en-US" sz="2400" dirty="0">
              <a:latin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83C945-BA57-41C9-9AE2-FE9724581F23}"/>
              </a:ext>
            </a:extLst>
          </p:cNvPr>
          <p:cNvGrpSpPr/>
          <p:nvPr/>
        </p:nvGrpSpPr>
        <p:grpSpPr>
          <a:xfrm>
            <a:off x="967702" y="1955742"/>
            <a:ext cx="2866677" cy="400110"/>
            <a:chOff x="6570425" y="2085483"/>
            <a:chExt cx="2866677" cy="4001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920E6E-DB90-427C-9607-D0D08A34B700}"/>
                </a:ext>
              </a:extLst>
            </p:cNvPr>
            <p:cNvSpPr/>
            <p:nvPr/>
          </p:nvSpPr>
          <p:spPr>
            <a:xfrm>
              <a:off x="6570425" y="2184400"/>
              <a:ext cx="173275" cy="1732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14AEE1-AD1A-4468-8F80-918CDC66CF46}"/>
                </a:ext>
              </a:extLst>
            </p:cNvPr>
            <p:cNvSpPr txBox="1"/>
            <p:nvPr/>
          </p:nvSpPr>
          <p:spPr>
            <a:xfrm>
              <a:off x="6822365" y="2085483"/>
              <a:ext cx="2614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Pressure Drop (bar)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22127B-1F03-4BBF-B027-2F12FB5858BF}"/>
              </a:ext>
            </a:extLst>
          </p:cNvPr>
          <p:cNvGrpSpPr/>
          <p:nvPr/>
        </p:nvGrpSpPr>
        <p:grpSpPr>
          <a:xfrm>
            <a:off x="2495552" y="4631650"/>
            <a:ext cx="1210588" cy="1224644"/>
            <a:chOff x="2557281" y="4882810"/>
            <a:chExt cx="1210588" cy="122464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18835F7-61C3-4085-919F-DDA55C29991C}"/>
                </a:ext>
              </a:extLst>
            </p:cNvPr>
            <p:cNvSpPr/>
            <p:nvPr/>
          </p:nvSpPr>
          <p:spPr>
            <a:xfrm>
              <a:off x="3075937" y="4882810"/>
              <a:ext cx="173275" cy="1732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ECD6A2-50AF-4B0D-B053-0A5A3F22C7A8}"/>
                </a:ext>
              </a:extLst>
            </p:cNvPr>
            <p:cNvSpPr txBox="1"/>
            <p:nvPr/>
          </p:nvSpPr>
          <p:spPr>
            <a:xfrm>
              <a:off x="2557281" y="5091791"/>
              <a:ext cx="12105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Base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Pressure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(bar)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C89239-FC60-4A9B-9FC5-4A2AF713EE79}"/>
              </a:ext>
            </a:extLst>
          </p:cNvPr>
          <p:cNvGrpSpPr/>
          <p:nvPr/>
        </p:nvGrpSpPr>
        <p:grpSpPr>
          <a:xfrm>
            <a:off x="5568890" y="4654603"/>
            <a:ext cx="1210588" cy="1224644"/>
            <a:chOff x="5568890" y="4900548"/>
            <a:chExt cx="1210588" cy="122464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07CE50B-B5A7-41E6-ADE7-608349A25051}"/>
                </a:ext>
              </a:extLst>
            </p:cNvPr>
            <p:cNvSpPr/>
            <p:nvPr/>
          </p:nvSpPr>
          <p:spPr>
            <a:xfrm>
              <a:off x="6087547" y="4900548"/>
              <a:ext cx="173275" cy="1732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40BE96B-1D4E-4047-AE34-26FD194BD2FB}"/>
                </a:ext>
              </a:extLst>
            </p:cNvPr>
            <p:cNvSpPr txBox="1"/>
            <p:nvPr/>
          </p:nvSpPr>
          <p:spPr>
            <a:xfrm>
              <a:off x="5568890" y="5109529"/>
              <a:ext cx="12105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Base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Pressure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(bar)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0784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8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29" grpId="0"/>
      <p:bldP spid="34830" grpId="0" animBg="1" autoUpdateAnimBg="0"/>
      <p:bldP spid="34831" grpId="0" animBg="1" autoUpdateAnimBg="0"/>
      <p:bldP spid="34834" grpId="0"/>
      <p:bldP spid="17" grpId="0" animBg="1" autoUpdateAnimBg="0"/>
      <p:bldP spid="18" grpId="0" animBg="1" autoUpdateAnimBg="0"/>
      <p:bldP spid="19" grpId="0" animBg="1" autoUpdateAnimBg="0"/>
      <p:bldP spid="2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7056222" y="2740956"/>
            <a:ext cx="1119187" cy="3295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latin typeface="Arial" panose="020B0604020202020204" pitchFamily="34" charset="0"/>
              </a:rPr>
              <a:t>188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3236188" y="6098520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1600IIS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29" name="Rectangle 13"/>
          <p:cNvSpPr>
            <a:spLocks/>
          </p:cNvSpPr>
          <p:nvPr/>
        </p:nvSpPr>
        <p:spPr bwMode="auto">
          <a:xfrm>
            <a:off x="815056" y="6103284"/>
            <a:ext cx="1440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1600II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0" name="Rectangle 14"/>
          <p:cNvSpPr>
            <a:spLocks/>
          </p:cNvSpPr>
          <p:nvPr/>
        </p:nvSpPr>
        <p:spPr bwMode="auto">
          <a:xfrm>
            <a:off x="933486" y="4361795"/>
            <a:ext cx="1178177" cy="16748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147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4024349" y="3993476"/>
            <a:ext cx="1119187" cy="20431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155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6410146" y="6098520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 Pressure: Spec. vs Actual Measured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5113B5DE-84A2-4A86-B7FF-F998C191B12B}"/>
              </a:ext>
            </a:extLst>
          </p:cNvPr>
          <p:cNvSpPr>
            <a:spLocks/>
          </p:cNvSpPr>
          <p:nvPr/>
        </p:nvSpPr>
        <p:spPr bwMode="gray">
          <a:xfrm>
            <a:off x="933486" y="3744255"/>
            <a:ext cx="1178177" cy="5826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22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FF34F020-61B0-4B50-B520-323B5B615AF8}"/>
              </a:ext>
            </a:extLst>
          </p:cNvPr>
          <p:cNvSpPr>
            <a:spLocks/>
          </p:cNvSpPr>
          <p:nvPr/>
        </p:nvSpPr>
        <p:spPr bwMode="gray">
          <a:xfrm>
            <a:off x="4036248" y="3363256"/>
            <a:ext cx="1119187" cy="58100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23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537819-083D-4233-BAC1-AA1241B84921}"/>
              </a:ext>
            </a:extLst>
          </p:cNvPr>
          <p:cNvGrpSpPr/>
          <p:nvPr/>
        </p:nvGrpSpPr>
        <p:grpSpPr>
          <a:xfrm>
            <a:off x="5280058" y="3153686"/>
            <a:ext cx="1277461" cy="954107"/>
            <a:chOff x="2330450" y="2870200"/>
            <a:chExt cx="1277461" cy="954107"/>
          </a:xfrm>
        </p:grpSpPr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33DE179C-1C7F-41E1-BB90-EABD4E866327}"/>
                </a:ext>
              </a:extLst>
            </p:cNvPr>
            <p:cNvSpPr/>
            <p:nvPr/>
          </p:nvSpPr>
          <p:spPr>
            <a:xfrm>
              <a:off x="2330450" y="3136900"/>
              <a:ext cx="400050" cy="43815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1DCF75-6F88-4D50-BF33-290193F81812}"/>
                </a:ext>
              </a:extLst>
            </p:cNvPr>
            <p:cNvSpPr txBox="1"/>
            <p:nvPr/>
          </p:nvSpPr>
          <p:spPr>
            <a:xfrm>
              <a:off x="2705100" y="2870200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2"/>
                  </a:solidFill>
                  <a:latin typeface="Arial" panose="020B0604020202020204" pitchFamily="34" charset="0"/>
                </a:rPr>
                <a:t>diff</a:t>
              </a:r>
            </a:p>
            <a:p>
              <a:pPr algn="ctr"/>
              <a:r>
                <a:rPr lang="en-US" sz="2800" dirty="0">
                  <a:solidFill>
                    <a:schemeClr val="bg2"/>
                  </a:solidFill>
                  <a:latin typeface="Arial" panose="020B0604020202020204" pitchFamily="34" charset="0"/>
                </a:rPr>
                <a:t>15%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DDEB6A-CD1C-4AFB-A5BA-A4828258E857}"/>
              </a:ext>
            </a:extLst>
          </p:cNvPr>
          <p:cNvGrpSpPr/>
          <p:nvPr/>
        </p:nvGrpSpPr>
        <p:grpSpPr>
          <a:xfrm>
            <a:off x="2234709" y="3558481"/>
            <a:ext cx="1277461" cy="954107"/>
            <a:chOff x="2330450" y="2870200"/>
            <a:chExt cx="1277461" cy="954107"/>
          </a:xfrm>
        </p:grpSpPr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E9EBDEB8-5E9E-43E9-8483-F06EE0A2F6E8}"/>
                </a:ext>
              </a:extLst>
            </p:cNvPr>
            <p:cNvSpPr/>
            <p:nvPr/>
          </p:nvSpPr>
          <p:spPr>
            <a:xfrm>
              <a:off x="2330450" y="3136900"/>
              <a:ext cx="400050" cy="43815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D9BB70-FBA4-4A26-8992-E3D187B5F70C}"/>
                </a:ext>
              </a:extLst>
            </p:cNvPr>
            <p:cNvSpPr txBox="1"/>
            <p:nvPr/>
          </p:nvSpPr>
          <p:spPr>
            <a:xfrm>
              <a:off x="2705100" y="2870200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2"/>
                  </a:solidFill>
                  <a:latin typeface="Arial" panose="020B0604020202020204" pitchFamily="34" charset="0"/>
                </a:rPr>
                <a:t>diff</a:t>
              </a:r>
            </a:p>
            <a:p>
              <a:pPr algn="ctr"/>
              <a:r>
                <a:rPr lang="en-US" sz="2800" dirty="0">
                  <a:solidFill>
                    <a:schemeClr val="bg2"/>
                  </a:solidFill>
                  <a:latin typeface="Arial" panose="020B0604020202020204" pitchFamily="34" charset="0"/>
                </a:rPr>
                <a:t>15%</a:t>
              </a:r>
            </a:p>
          </p:txBody>
        </p:sp>
      </p:grp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9248963" y="2227934"/>
            <a:ext cx="2776973" cy="442686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Injection pressure: bigger numbers are better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Higher injection pressure means better and more consistent part quality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Should not exist material differences between actual measured pressure vs specification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83C945-BA57-41C9-9AE2-FE9724581F23}"/>
              </a:ext>
            </a:extLst>
          </p:cNvPr>
          <p:cNvGrpSpPr/>
          <p:nvPr/>
        </p:nvGrpSpPr>
        <p:grpSpPr>
          <a:xfrm>
            <a:off x="967702" y="1955742"/>
            <a:ext cx="4509838" cy="707886"/>
            <a:chOff x="6570425" y="2085483"/>
            <a:chExt cx="4509838" cy="7078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920E6E-DB90-427C-9607-D0D08A34B700}"/>
                </a:ext>
              </a:extLst>
            </p:cNvPr>
            <p:cNvSpPr/>
            <p:nvPr/>
          </p:nvSpPr>
          <p:spPr>
            <a:xfrm>
              <a:off x="6570425" y="2184400"/>
              <a:ext cx="173275" cy="1732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14AEE1-AD1A-4468-8F80-918CDC66CF46}"/>
                </a:ext>
              </a:extLst>
            </p:cNvPr>
            <p:cNvSpPr txBox="1"/>
            <p:nvPr/>
          </p:nvSpPr>
          <p:spPr>
            <a:xfrm>
              <a:off x="6822366" y="2085483"/>
              <a:ext cx="42578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Mismatch between spec. and actual</a:t>
              </a:r>
            </a:p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MPa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7D45196-8662-4834-9C85-6DFACE258D50}"/>
              </a:ext>
            </a:extLst>
          </p:cNvPr>
          <p:cNvGrpSpPr/>
          <p:nvPr/>
        </p:nvGrpSpPr>
        <p:grpSpPr>
          <a:xfrm>
            <a:off x="2438647" y="4997402"/>
            <a:ext cx="1324402" cy="1224644"/>
            <a:chOff x="2500376" y="4882810"/>
            <a:chExt cx="1324402" cy="122464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A9B922E-BBD1-4643-BF98-3DF262A3BB5D}"/>
                </a:ext>
              </a:extLst>
            </p:cNvPr>
            <p:cNvSpPr/>
            <p:nvPr/>
          </p:nvSpPr>
          <p:spPr>
            <a:xfrm>
              <a:off x="3075937" y="4882810"/>
              <a:ext cx="173275" cy="1732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683906-479A-464A-B62B-2955EE4FBF61}"/>
                </a:ext>
              </a:extLst>
            </p:cNvPr>
            <p:cNvSpPr txBox="1"/>
            <p:nvPr/>
          </p:nvSpPr>
          <p:spPr>
            <a:xfrm>
              <a:off x="2500376" y="5091791"/>
              <a:ext cx="13244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Actual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Measured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MPa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A83EAAB-840E-4D89-9903-A8E2125FDFBA}"/>
              </a:ext>
            </a:extLst>
          </p:cNvPr>
          <p:cNvSpPr txBox="1"/>
          <p:nvPr/>
        </p:nvSpPr>
        <p:spPr>
          <a:xfrm>
            <a:off x="717515" y="3344145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</a:rPr>
              <a:t>Spec.: </a:t>
            </a:r>
            <a:r>
              <a:rPr lang="en-US" altLang="zh-CN" sz="2000" dirty="0">
                <a:solidFill>
                  <a:schemeClr val="bg2"/>
                </a:solidFill>
                <a:latin typeface="Arial" panose="020B0604020202020204" pitchFamily="34" charset="0"/>
              </a:rPr>
              <a:t>169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B6343C-D40F-4BD7-B92E-DC7732107884}"/>
              </a:ext>
            </a:extLst>
          </p:cNvPr>
          <p:cNvSpPr txBox="1"/>
          <p:nvPr/>
        </p:nvSpPr>
        <p:spPr>
          <a:xfrm>
            <a:off x="3764242" y="2953631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</a:rPr>
              <a:t>Spec.: </a:t>
            </a:r>
            <a:r>
              <a:rPr lang="en-US" altLang="zh-CN" sz="2000" dirty="0">
                <a:solidFill>
                  <a:schemeClr val="bg2"/>
                </a:solidFill>
                <a:latin typeface="Arial" panose="020B0604020202020204" pitchFamily="34" charset="0"/>
              </a:rPr>
              <a:t>178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3D931A-1771-48D7-B664-7785AF3D04F7}"/>
              </a:ext>
            </a:extLst>
          </p:cNvPr>
          <p:cNvSpPr txBox="1"/>
          <p:nvPr/>
        </p:nvSpPr>
        <p:spPr>
          <a:xfrm>
            <a:off x="6748415" y="2024617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</a:rPr>
              <a:t>Spec.: </a:t>
            </a:r>
            <a:r>
              <a:rPr lang="en-US" altLang="zh-CN" sz="2000" dirty="0">
                <a:solidFill>
                  <a:schemeClr val="bg2"/>
                </a:solidFill>
                <a:latin typeface="Arial" panose="020B0604020202020204" pitchFamily="34" charset="0"/>
              </a:rPr>
              <a:t>188</a:t>
            </a:r>
          </a:p>
          <a:p>
            <a:pPr algn="r"/>
            <a:r>
              <a:rPr lang="en-US" altLang="zh-CN" sz="2000" dirty="0">
                <a:solidFill>
                  <a:schemeClr val="bg2"/>
                </a:solidFill>
                <a:latin typeface="Arial" panose="020B0604020202020204" pitchFamily="34" charset="0"/>
              </a:rPr>
              <a:t>Actual: 192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6315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4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6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29" grpId="0"/>
      <p:bldP spid="34830" grpId="0" animBg="1" autoUpdateAnimBg="0"/>
      <p:bldP spid="34831" grpId="0" animBg="1" autoUpdateAnimBg="0"/>
      <p:bldP spid="34834" grpId="0"/>
      <p:bldP spid="17" grpId="0" animBg="1" autoUpdateAnimBg="0"/>
      <p:bldP spid="18" grpId="0" animBg="1" autoUpdateAnimBg="0"/>
      <p:bldP spid="26" grpId="0" uiExpand="1" build="p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Nozzle Protection Guard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358" y="2802708"/>
            <a:ext cx="2934017" cy="200748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816E8F-F086-4AFC-A1DE-D4440C64C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70" y="2802707"/>
            <a:ext cx="2863016" cy="201507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942" y="2802707"/>
            <a:ext cx="2857729" cy="201507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63F645-AD77-46A7-9FF3-662423C0B513}"/>
              </a:ext>
            </a:extLst>
          </p:cNvPr>
          <p:cNvSpPr/>
          <p:nvPr/>
        </p:nvSpPr>
        <p:spPr bwMode="ltGray">
          <a:xfrm>
            <a:off x="1601431" y="5061944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5223460" y="5061943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8877019" y="5061943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8858100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Easy to operate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5245695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not convenient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59DBDA-7A6D-421E-AC64-12886B19B7D8}"/>
              </a:ext>
            </a:extLst>
          </p:cNvPr>
          <p:cNvSpPr/>
          <p:nvPr/>
        </p:nvSpPr>
        <p:spPr>
          <a:xfrm>
            <a:off x="1601431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Easy to operate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681309" y="4297989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5559F-4D71-4042-AD7F-E016A80B3268}"/>
              </a:ext>
            </a:extLst>
          </p:cNvPr>
          <p:cNvSpPr txBox="1"/>
          <p:nvPr/>
        </p:nvSpPr>
        <p:spPr>
          <a:xfrm>
            <a:off x="8743594" y="2144268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Window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E7EEE6-71FA-491C-9D16-EBDF7ED434DA}"/>
              </a:ext>
            </a:extLst>
          </p:cNvPr>
          <p:cNvSpPr txBox="1"/>
          <p:nvPr/>
        </p:nvSpPr>
        <p:spPr>
          <a:xfrm>
            <a:off x="1422304" y="2144269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Window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DC4D8-9539-4459-983F-11B80B4DBDEF}"/>
              </a:ext>
            </a:extLst>
          </p:cNvPr>
          <p:cNvSpPr txBox="1"/>
          <p:nvPr/>
        </p:nvSpPr>
        <p:spPr>
          <a:xfrm>
            <a:off x="5144784" y="2207328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>
                <a:solidFill>
                  <a:schemeClr val="bg1"/>
                </a:solidFill>
                <a:latin typeface="+mn-ea"/>
                <a:cs typeface="宋体" pitchFamily="2"/>
              </a:rPr>
              <a:t>no window</a:t>
            </a:r>
            <a:endParaRPr lang="en-US" altLang="zh-CN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729777-3EA6-4BD8-835F-72254005DB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05721" y="4292733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BB2E54-F189-4233-83EE-7B7CB8D8FD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332" y="4240838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80565058"/>
      </p:ext>
    </p:extLst>
  </p:cSld>
  <p:clrMapOvr>
    <a:masterClrMapping/>
  </p:clrMapOvr>
  <p:transition spd="slow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 Carriage Cylinders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24" y="2796867"/>
            <a:ext cx="2597361" cy="2019166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816E8F-F086-4AFC-A1DE-D4440C64C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41" y="2791698"/>
            <a:ext cx="2652334" cy="2042911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22" y="2796868"/>
            <a:ext cx="2792656" cy="2027380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63F645-AD77-46A7-9FF3-662423C0B513}"/>
              </a:ext>
            </a:extLst>
          </p:cNvPr>
          <p:cNvSpPr/>
          <p:nvPr/>
        </p:nvSpPr>
        <p:spPr bwMode="ltGray">
          <a:xfrm>
            <a:off x="1605464" y="5061944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5223460" y="5061943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8756058" y="5061943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8737139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Completely balanced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for high speed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5245695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Forces unbalanced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Hinders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high-speed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injection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59DBDA-7A6D-421E-AC64-12886B19B7D8}"/>
              </a:ext>
            </a:extLst>
          </p:cNvPr>
          <p:cNvSpPr/>
          <p:nvPr/>
        </p:nvSpPr>
        <p:spPr>
          <a:xfrm>
            <a:off x="1605464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Forces unbalanced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Hinders</a:t>
            </a:r>
            <a:r>
              <a:rPr lang="zh-CN" altLang="en-US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high-speed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injection</a:t>
            </a:r>
            <a:endParaRPr 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60348" y="4297989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5559F-4D71-4042-AD7F-E016A80B3268}"/>
              </a:ext>
            </a:extLst>
          </p:cNvPr>
          <p:cNvSpPr txBox="1"/>
          <p:nvPr/>
        </p:nvSpPr>
        <p:spPr>
          <a:xfrm>
            <a:off x="8053566" y="2125347"/>
            <a:ext cx="292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Dual Balanced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E7EEE6-71FA-491C-9D16-EBDF7ED434DA}"/>
              </a:ext>
            </a:extLst>
          </p:cNvPr>
          <p:cNvSpPr txBox="1"/>
          <p:nvPr/>
        </p:nvSpPr>
        <p:spPr>
          <a:xfrm>
            <a:off x="1145815" y="2207329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Single Cylinder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DC4D8-9539-4459-983F-11B80B4DBDEF}"/>
              </a:ext>
            </a:extLst>
          </p:cNvPr>
          <p:cNvSpPr txBox="1"/>
          <p:nvPr/>
        </p:nvSpPr>
        <p:spPr>
          <a:xfrm>
            <a:off x="4858647" y="2207329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Single Cylinder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18468A-D114-4BB0-BA8A-D349A299E4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540" y="4246094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812A48-C2B9-4E89-9011-E4E6D50D15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055" y="4246094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54812705"/>
      </p:ext>
    </p:extLst>
  </p:cSld>
  <p:clrMapOvr>
    <a:masterClrMapping/>
  </p:clrMapOvr>
  <p:transition spd="slow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 Base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294" y="2778291"/>
            <a:ext cx="2692222" cy="2056319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816E8F-F086-4AFC-A1DE-D4440C64C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03" y="2778292"/>
            <a:ext cx="2863016" cy="205631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942" y="2778292"/>
            <a:ext cx="2857729" cy="205631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63F645-AD77-46A7-9FF3-662423C0B513}"/>
              </a:ext>
            </a:extLst>
          </p:cNvPr>
          <p:cNvSpPr/>
          <p:nvPr/>
        </p:nvSpPr>
        <p:spPr bwMode="ltGray">
          <a:xfrm>
            <a:off x="1605464" y="5061944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5223460" y="5061943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8756058" y="5061943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8737139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Smoothness for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high-speed injection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5245695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Smoothness for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high-speed injection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59DBDA-7A6D-421E-AC64-12886B19B7D8}"/>
              </a:ext>
            </a:extLst>
          </p:cNvPr>
          <p:cNvSpPr/>
          <p:nvPr/>
        </p:nvSpPr>
        <p:spPr>
          <a:xfrm>
            <a:off x="1605464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</a:t>
            </a:r>
            <a:r>
              <a:rPr lang="en-US" altLang="zh-CN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ot designed for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high-speed injection</a:t>
            </a:r>
            <a:endParaRPr 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60348" y="4297989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5559F-4D71-4042-AD7F-E016A80B3268}"/>
              </a:ext>
            </a:extLst>
          </p:cNvPr>
          <p:cNvSpPr txBox="1"/>
          <p:nvPr/>
        </p:nvSpPr>
        <p:spPr>
          <a:xfrm>
            <a:off x="8345313" y="2125347"/>
            <a:ext cx="2343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Linear Rails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E7EEE6-71FA-491C-9D16-EBDF7ED434DA}"/>
              </a:ext>
            </a:extLst>
          </p:cNvPr>
          <p:cNvSpPr txBox="1"/>
          <p:nvPr/>
        </p:nvSpPr>
        <p:spPr>
          <a:xfrm>
            <a:off x="614423" y="2207329"/>
            <a:ext cx="3413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traditional guide rods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DC4D8-9539-4459-983F-11B80B4DBDEF}"/>
              </a:ext>
            </a:extLst>
          </p:cNvPr>
          <p:cNvSpPr txBox="1"/>
          <p:nvPr/>
        </p:nvSpPr>
        <p:spPr>
          <a:xfrm>
            <a:off x="4861858" y="2125347"/>
            <a:ext cx="2343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Linear Rails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B0F337-AD40-45A2-A856-5A8EB0DD5C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27749" y="4297989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18468A-D114-4BB0-BA8A-D349A299E4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540" y="4246094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0374228"/>
      </p:ext>
    </p:extLst>
  </p:cSld>
  <p:clrMapOvr>
    <a:masterClrMapping/>
  </p:clrMapOvr>
  <p:transition spd="slow"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-1"/>
            <a:ext cx="12192000" cy="6848411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103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Comparisons of Holding Specs &amp;</a:t>
            </a: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Actual Measurements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Holding Performance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6D3952-5E5E-4028-95D0-A46B94717A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87109" y="469900"/>
            <a:ext cx="955203" cy="95520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CAB696-E8A5-4085-8717-A03AE376C6E0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3632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312" y="2732348"/>
            <a:ext cx="2237043" cy="34138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Holding Pressure Response</a:t>
            </a:r>
            <a:r>
              <a:rPr lang="zh-CN" altLang="en-US" dirty="0"/>
              <a:t> </a:t>
            </a:r>
            <a:r>
              <a:rPr lang="en-US" altLang="zh-CN" dirty="0"/>
              <a:t>(0 </a:t>
            </a:r>
            <a:r>
              <a:rPr lang="en-US" altLang="zh-CN" dirty="0">
                <a:cs typeface="Arial" panose="020B0604020202020204" pitchFamily="34" charset="0"/>
              </a:rPr>
              <a:t>→ 99%)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55550" y="2163030"/>
            <a:ext cx="3144259" cy="391926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Holding pressure response curves from 0-99%</a:t>
            </a:r>
            <a:endParaRPr lang="en-US" altLang="zh-CN" sz="2400" dirty="0"/>
          </a:p>
          <a:p>
            <a:r>
              <a:rPr lang="en-US" altLang="zh-CN" sz="2400" dirty="0"/>
              <a:t>Smaller numbers are better</a:t>
            </a:r>
          </a:p>
          <a:p>
            <a:r>
              <a:rPr lang="en-US" altLang="zh-CN" sz="2400" dirty="0"/>
              <a:t>Look for: smoothness, no fluctuations, no overshoots</a:t>
            </a:r>
          </a:p>
          <a:p>
            <a:r>
              <a:rPr lang="en-US" sz="2400" dirty="0"/>
              <a:t>Stable holding pressure is vital to part quality and high yield</a:t>
            </a:r>
          </a:p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/>
              <a:t>-IIS degrades response speed to avoid overshoots from higher system pressure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B69BF-EBF5-480F-8248-E8EAD5A9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22" y="2732348"/>
            <a:ext cx="2062183" cy="3413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066" y="2732348"/>
            <a:ext cx="2111051" cy="34138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0770DA-09F8-47AA-AF47-3D67956E0A44}"/>
              </a:ext>
            </a:extLst>
          </p:cNvPr>
          <p:cNvSpPr/>
          <p:nvPr/>
        </p:nvSpPr>
        <p:spPr bwMode="ltGray">
          <a:xfrm>
            <a:off x="1103589" y="6279733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3707967" y="6279732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6351209" y="6279731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2FA886-3B7B-4963-B2B1-7E463457484D}"/>
              </a:ext>
            </a:extLst>
          </p:cNvPr>
          <p:cNvCxnSpPr/>
          <p:nvPr/>
        </p:nvCxnSpPr>
        <p:spPr bwMode="blackWhite">
          <a:xfrm flipV="1">
            <a:off x="6231070" y="2307108"/>
            <a:ext cx="0" cy="2654913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FF250A-20BA-4773-97AD-034139B43797}"/>
              </a:ext>
            </a:extLst>
          </p:cNvPr>
          <p:cNvCxnSpPr/>
          <p:nvPr/>
        </p:nvCxnSpPr>
        <p:spPr bwMode="blackWhite">
          <a:xfrm flipV="1">
            <a:off x="6421262" y="2307108"/>
            <a:ext cx="0" cy="2654913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5EAD0B0-2F0E-45F2-942A-A25876CA16F6}"/>
              </a:ext>
            </a:extLst>
          </p:cNvPr>
          <p:cNvSpPr txBox="1"/>
          <p:nvPr/>
        </p:nvSpPr>
        <p:spPr>
          <a:xfrm>
            <a:off x="5707376" y="177986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0ms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70B7F3-6FBE-43A5-BB84-661071018748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3606825" y="23058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FAB015-FA6D-4DB2-B811-5D0ED6EA7D9C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4054104" y="23058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F93BBC-5406-40DC-A329-DC0DA988291F}"/>
              </a:ext>
            </a:extLst>
          </p:cNvPr>
          <p:cNvSpPr txBox="1"/>
          <p:nvPr/>
        </p:nvSpPr>
        <p:spPr>
          <a:xfrm>
            <a:off x="3433567" y="1892161"/>
            <a:ext cx="87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59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0ms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7EF86E-350C-4D08-8C46-689583AC658D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1001927" y="23058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1BDA9B-5962-4A83-A863-AAEEE9561F29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1252532" y="23058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C4B70D2-8DD9-4490-88BC-DEDAB737E208}"/>
              </a:ext>
            </a:extLst>
          </p:cNvPr>
          <p:cNvSpPr txBox="1"/>
          <p:nvPr/>
        </p:nvSpPr>
        <p:spPr>
          <a:xfrm>
            <a:off x="739769" y="1892161"/>
            <a:ext cx="87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29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0ms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8B2C62-CCBA-4E92-9175-56B5485F553A}"/>
              </a:ext>
            </a:extLst>
          </p:cNvPr>
          <p:cNvGrpSpPr/>
          <p:nvPr/>
        </p:nvGrpSpPr>
        <p:grpSpPr>
          <a:xfrm>
            <a:off x="9249407" y="6262435"/>
            <a:ext cx="2833007" cy="386628"/>
            <a:chOff x="9249407" y="6262435"/>
            <a:chExt cx="2833007" cy="38662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6AAA47-0E9B-4C48-9B81-745523FD9298}"/>
                </a:ext>
              </a:extLst>
            </p:cNvPr>
            <p:cNvCxnSpPr/>
            <p:nvPr/>
          </p:nvCxnSpPr>
          <p:spPr>
            <a:xfrm>
              <a:off x="10592352" y="6468918"/>
              <a:ext cx="39098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8B73FE-885D-4B0F-A511-083EB85D7AA3}"/>
                </a:ext>
              </a:extLst>
            </p:cNvPr>
            <p:cNvSpPr txBox="1"/>
            <p:nvPr/>
          </p:nvSpPr>
          <p:spPr>
            <a:xfrm>
              <a:off x="10932887" y="6279731"/>
              <a:ext cx="1149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Cmd.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96CC82-CED0-428E-8410-0B783B55E57E}"/>
                </a:ext>
              </a:extLst>
            </p:cNvPr>
            <p:cNvCxnSpPr/>
            <p:nvPr/>
          </p:nvCxnSpPr>
          <p:spPr>
            <a:xfrm>
              <a:off x="9249407" y="6451622"/>
              <a:ext cx="3909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FF0C39-5603-4E24-8D85-378F0C56095D}"/>
                </a:ext>
              </a:extLst>
            </p:cNvPr>
            <p:cNvSpPr txBox="1"/>
            <p:nvPr/>
          </p:nvSpPr>
          <p:spPr>
            <a:xfrm>
              <a:off x="9589942" y="6262435"/>
              <a:ext cx="1149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Pres.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8C8EA2B-DD37-4F3A-A00F-BFA1B977896B}"/>
              </a:ext>
            </a:extLst>
          </p:cNvPr>
          <p:cNvSpPr/>
          <p:nvPr/>
        </p:nvSpPr>
        <p:spPr>
          <a:xfrm>
            <a:off x="3222254" y="5207000"/>
            <a:ext cx="831850" cy="83185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82281"/>
      </p:ext>
    </p:extLst>
  </p:cSld>
  <p:clrMapOvr>
    <a:masterClrMapping/>
  </p:clrMapOvr>
  <p:transition spd="slow"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719" y="2970218"/>
            <a:ext cx="2237043" cy="205845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Pressure Control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10669" y="2270234"/>
            <a:ext cx="3071123" cy="436389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400" dirty="0"/>
              <a:t>Look for: smoothness, no fluctuations, no overshoots</a:t>
            </a:r>
          </a:p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/>
              <a:t>-II/IIS have lower quality pressure control – i.e. high fluctuations and overshoots</a:t>
            </a:r>
          </a:p>
          <a:p>
            <a:r>
              <a:rPr lang="en-US" altLang="zh-CN" sz="2400" dirty="0"/>
              <a:t>MK6’s innovative </a:t>
            </a:r>
            <a:r>
              <a:rPr lang="en-US" altLang="zh-CN" sz="2400" i="1" dirty="0"/>
              <a:t>Precision Hydraulics</a:t>
            </a:r>
            <a:r>
              <a:rPr lang="en-US" altLang="zh-CN" sz="2400" i="1" baseline="30000" dirty="0"/>
              <a:t>®</a:t>
            </a:r>
            <a:r>
              <a:rPr lang="en-US" altLang="zh-CN" sz="2400" dirty="0"/>
              <a:t> technology yields precise pressure control</a:t>
            </a:r>
          </a:p>
          <a:p>
            <a:r>
              <a:rPr lang="en-US" altLang="zh-CN" sz="2400" dirty="0"/>
              <a:t>Precise pressure control is vital for demanding, pressure-sensitive applications such as optical parts</a:t>
            </a:r>
            <a:endParaRPr lang="zh-CN" altLang="en-US" sz="2400" dirty="0"/>
          </a:p>
          <a:p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B69BF-EBF5-480F-8248-E8EAD5A98E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29" y="2970218"/>
            <a:ext cx="2062183" cy="2058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473" y="2970219"/>
            <a:ext cx="2111051" cy="205845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0770DA-09F8-47AA-AF47-3D67956E0A44}"/>
              </a:ext>
            </a:extLst>
          </p:cNvPr>
          <p:cNvSpPr/>
          <p:nvPr/>
        </p:nvSpPr>
        <p:spPr bwMode="ltGray">
          <a:xfrm>
            <a:off x="1008996" y="5231860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3613374" y="5231859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6256616" y="5231858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FF250A-20BA-4773-97AD-034139B43797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5761519" y="3999446"/>
            <a:ext cx="2659238" cy="1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727B80A-EF4D-417D-BF2C-D7BB407203D5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5751994" y="3850221"/>
            <a:ext cx="2659238" cy="1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CEEF5D-B74E-42E2-A698-C2FDC4D8FB0B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495765" y="4304247"/>
            <a:ext cx="2537017" cy="1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16BFE5-51B4-49C9-AD5B-C0243AB897E5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486240" y="3748622"/>
            <a:ext cx="5162742" cy="1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F348307-D21E-452D-870C-B4193F83D18D}"/>
              </a:ext>
            </a:extLst>
          </p:cNvPr>
          <p:cNvCxnSpPr>
            <a:cxnSpLocks/>
          </p:cNvCxnSpPr>
          <p:nvPr/>
        </p:nvCxnSpPr>
        <p:spPr bwMode="blackWhite">
          <a:xfrm>
            <a:off x="3207240" y="4253447"/>
            <a:ext cx="2441742" cy="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020393"/>
      </p:ext>
    </p:extLst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Specifications vs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Actual Measured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Measured Performance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223C4-21EB-4970-8EFA-B3686AED7A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03545" y="400449"/>
            <a:ext cx="1108863" cy="11088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EF3691-76CF-4719-A040-D12136E2A288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9344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312" y="2283613"/>
            <a:ext cx="2237043" cy="320145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V/P Switch-Over Response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10670" y="2194562"/>
            <a:ext cx="2799956" cy="313188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Look for: smoothness, no fluctuations, no overshoots</a:t>
            </a:r>
          </a:p>
          <a:p>
            <a:r>
              <a:rPr lang="en-US" altLang="zh-CN" sz="2400" dirty="0"/>
              <a:t>Precise and stable V/P switch-over is vital for demanding applications requiring precise dosing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B69BF-EBF5-480F-8248-E8EAD5A9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22" y="2283613"/>
            <a:ext cx="2062183" cy="3200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066" y="2283614"/>
            <a:ext cx="2111051" cy="320029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0770DA-09F8-47AA-AF47-3D67956E0A44}"/>
              </a:ext>
            </a:extLst>
          </p:cNvPr>
          <p:cNvSpPr/>
          <p:nvPr/>
        </p:nvSpPr>
        <p:spPr bwMode="ltGray">
          <a:xfrm>
            <a:off x="1103589" y="5951812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3707967" y="5951811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6351209" y="5951810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C8EA2B-DD37-4F3A-A00F-BFA1B977896B}"/>
              </a:ext>
            </a:extLst>
          </p:cNvPr>
          <p:cNvSpPr/>
          <p:nvPr/>
        </p:nvSpPr>
        <p:spPr>
          <a:xfrm>
            <a:off x="2414354" y="4631644"/>
            <a:ext cx="536951" cy="536951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3E0D57-8776-473F-BF94-F85B4ECBF6A7}"/>
              </a:ext>
            </a:extLst>
          </p:cNvPr>
          <p:cNvGrpSpPr/>
          <p:nvPr/>
        </p:nvGrpSpPr>
        <p:grpSpPr>
          <a:xfrm>
            <a:off x="9196400" y="5486400"/>
            <a:ext cx="2799956" cy="1032640"/>
            <a:chOff x="9196400" y="5486400"/>
            <a:chExt cx="2799956" cy="103264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9BA6C-F3C0-45EB-86DB-9BBA55EE99A1}"/>
                </a:ext>
              </a:extLst>
            </p:cNvPr>
            <p:cNvCxnSpPr/>
            <p:nvPr/>
          </p:nvCxnSpPr>
          <p:spPr>
            <a:xfrm>
              <a:off x="9196400" y="5661189"/>
              <a:ext cx="39098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FB87CB-BC76-433F-BDF3-9155D1525BC9}"/>
                </a:ext>
              </a:extLst>
            </p:cNvPr>
            <p:cNvSpPr txBox="1"/>
            <p:nvPr/>
          </p:nvSpPr>
          <p:spPr>
            <a:xfrm>
              <a:off x="9536936" y="5486400"/>
              <a:ext cx="2459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Injection Command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95082B-A10D-4795-9FCF-499D87B0DCE5}"/>
                </a:ext>
              </a:extLst>
            </p:cNvPr>
            <p:cNvCxnSpPr/>
            <p:nvPr/>
          </p:nvCxnSpPr>
          <p:spPr>
            <a:xfrm>
              <a:off x="9196400" y="5995929"/>
              <a:ext cx="3909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4C8CDE-0AD6-441D-9E2C-B533B721CB3A}"/>
                </a:ext>
              </a:extLst>
            </p:cNvPr>
            <p:cNvSpPr txBox="1"/>
            <p:nvPr/>
          </p:nvSpPr>
          <p:spPr>
            <a:xfrm>
              <a:off x="9536936" y="5814968"/>
              <a:ext cx="2459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Actual Pressure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CFE12CE-D838-451E-9E0B-0266A770609B}"/>
                </a:ext>
              </a:extLst>
            </p:cNvPr>
            <p:cNvCxnSpPr/>
            <p:nvPr/>
          </p:nvCxnSpPr>
          <p:spPr>
            <a:xfrm>
              <a:off x="9196400" y="6330669"/>
              <a:ext cx="39098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17B68D-5718-46A3-8CAA-24CE7D28EB2A}"/>
                </a:ext>
              </a:extLst>
            </p:cNvPr>
            <p:cNvSpPr txBox="1"/>
            <p:nvPr/>
          </p:nvSpPr>
          <p:spPr>
            <a:xfrm>
              <a:off x="9536936" y="6149708"/>
              <a:ext cx="2459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Pressure</a:t>
              </a: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</a:rPr>
                <a:t>Command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1706E99B-79B8-41BC-B128-B645138EEF06}"/>
              </a:ext>
            </a:extLst>
          </p:cNvPr>
          <p:cNvSpPr/>
          <p:nvPr/>
        </p:nvSpPr>
        <p:spPr>
          <a:xfrm>
            <a:off x="1141110" y="3346808"/>
            <a:ext cx="523729" cy="392773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DA0BCFD-7764-4FA5-B574-80060A708079}"/>
              </a:ext>
            </a:extLst>
          </p:cNvPr>
          <p:cNvSpPr/>
          <p:nvPr/>
        </p:nvSpPr>
        <p:spPr>
          <a:xfrm>
            <a:off x="3815993" y="2730587"/>
            <a:ext cx="869519" cy="30900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C415E98-ABA3-4308-8C62-13162F57E7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4237" y="3582999"/>
            <a:ext cx="601519" cy="601519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177E931-4064-4430-A800-A5567963E1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90072" y="5114852"/>
            <a:ext cx="681716" cy="681716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CF0F5579-241B-4846-AC95-8A71192525DB}"/>
              </a:ext>
            </a:extLst>
          </p:cNvPr>
          <p:cNvSpPr/>
          <p:nvPr/>
        </p:nvSpPr>
        <p:spPr bwMode="auto">
          <a:xfrm>
            <a:off x="6804397" y="1890053"/>
            <a:ext cx="1708982" cy="7711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</a:rPr>
              <a:t>Patented</a:t>
            </a:r>
          </a:p>
          <a:p>
            <a:pPr algn="ctr"/>
            <a:r>
              <a:rPr lang="en-US" b="1" dirty="0">
                <a:latin typeface="Arial" panose="020B060402020202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495368921"/>
      </p:ext>
    </p:extLst>
  </p:cSld>
  <p:clrMapOvr>
    <a:masterClrMapping/>
  </p:clrMapOvr>
  <p:transition spd="slow"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56" y="-1"/>
            <a:ext cx="12188688" cy="6848411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103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Comparisions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of Specs &amp;</a:t>
            </a: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Actual Measurements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Plasticizing Performance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DBD3C1-6B3E-4C20-A18F-B419C6A157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18763" y="469900"/>
            <a:ext cx="955080" cy="95508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D24816-3D2D-4C1E-AA7E-210BCA5AC888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1136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Plasticizing Motor Size and Torque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40812" y="2561629"/>
            <a:ext cx="2983191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816E8F-F086-4AFC-A1DE-D4440C64C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385" y="2561630"/>
            <a:ext cx="2983192" cy="2237394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9389" y="2561630"/>
            <a:ext cx="2988836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63F645-AD77-46A7-9FF3-662423C0B513}"/>
              </a:ext>
            </a:extLst>
          </p:cNvPr>
          <p:cNvSpPr/>
          <p:nvPr/>
        </p:nvSpPr>
        <p:spPr bwMode="ltGray">
          <a:xfrm>
            <a:off x="1399634" y="4935819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5223460" y="4935818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9022060" y="4935818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9022059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Size: </a:t>
            </a:r>
            <a:r>
              <a:rPr lang="en-GB" sz="24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500cc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Unit torque</a:t>
            </a:r>
            <a:r>
              <a:rPr lang="en-US" altLang="zh-CN" sz="24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: </a:t>
            </a:r>
            <a:r>
              <a:rPr lang="zh-CN" sz="24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80</a:t>
            </a:r>
            <a:r>
              <a:rPr lang="en-US" altLang="zh-CN" sz="24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 </a:t>
            </a:r>
            <a:r>
              <a:rPr lang="zh-CN" sz="24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Nm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5245695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Size: </a:t>
            </a:r>
            <a:r>
              <a:rPr lang="en-GB" sz="2000" dirty="0">
                <a:solidFill>
                  <a:schemeClr val="bg1"/>
                </a:solidFill>
                <a:latin typeface="+mn-ea"/>
                <a:cs typeface="宋体" pitchFamily="2"/>
              </a:rPr>
              <a:t>400cc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Unit torque: 51 Nm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59DBDA-7A6D-421E-AC64-12886B19B7D8}"/>
              </a:ext>
            </a:extLst>
          </p:cNvPr>
          <p:cNvSpPr/>
          <p:nvPr/>
        </p:nvSpPr>
        <p:spPr>
          <a:xfrm>
            <a:off x="1399634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Size: </a:t>
            </a:r>
            <a:r>
              <a:rPr lang="en-GB" sz="2000" dirty="0">
                <a:solidFill>
                  <a:schemeClr val="bg1"/>
                </a:solidFill>
                <a:latin typeface="+mn-ea"/>
                <a:cs typeface="宋体" pitchFamily="2"/>
              </a:rPr>
              <a:t>500cc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Unit torque: 66 Nm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3F71DF-FA6D-4DD7-B9A5-FAFC007570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918469" y="4122822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79F6EF-ABA3-42A0-94BA-C45BD8EB27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750" y="4145916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1A66C7-171C-49C7-88E7-6E25ED2E3B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032" y="4145916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9611787-BAA9-4582-84A6-D7A73EAC4577}"/>
              </a:ext>
            </a:extLst>
          </p:cNvPr>
          <p:cNvSpPr txBox="1"/>
          <p:nvPr/>
        </p:nvSpPr>
        <p:spPr>
          <a:xfrm>
            <a:off x="8248292" y="1961394"/>
            <a:ext cx="3168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Fast and Strong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87ACA2-328D-429B-A007-0C45284D2652}"/>
              </a:ext>
            </a:extLst>
          </p:cNvPr>
          <p:cNvSpPr txBox="1"/>
          <p:nvPr/>
        </p:nvSpPr>
        <p:spPr>
          <a:xfrm>
            <a:off x="1156240" y="2024455"/>
            <a:ext cx="2321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slow and weak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627D74-8C1B-4D92-B525-29DF8D2AB468}"/>
              </a:ext>
            </a:extLst>
          </p:cNvPr>
          <p:cNvSpPr txBox="1"/>
          <p:nvPr/>
        </p:nvSpPr>
        <p:spPr>
          <a:xfrm>
            <a:off x="4178500" y="2024454"/>
            <a:ext cx="371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even slower and weaker!</a:t>
            </a:r>
          </a:p>
        </p:txBody>
      </p:sp>
    </p:spTree>
    <p:extLst>
      <p:ext uri="{BB962C8B-B14F-4D97-AF65-F5344CB8AC3E}">
        <p14:creationId xmlns:p14="http://schemas.microsoft.com/office/powerpoint/2010/main" val="3710247660"/>
      </p:ext>
    </p:extLst>
  </p:cSld>
  <p:clrMapOvr>
    <a:masterClrMapping/>
  </p:clrMapOvr>
  <p:transition spd="slow"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AB703F-1AEC-433A-832D-437BFF883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889520"/>
              </p:ext>
            </p:extLst>
          </p:nvPr>
        </p:nvGraphicFramePr>
        <p:xfrm>
          <a:off x="605401" y="2257624"/>
          <a:ext cx="9787233" cy="3354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522">
                  <a:extLst>
                    <a:ext uri="{9D8B030D-6E8A-4147-A177-3AD203B41FA5}">
                      <a16:colId xmlns:a16="http://schemas.microsoft.com/office/drawing/2014/main" val="1049247299"/>
                    </a:ext>
                  </a:extLst>
                </a:gridCol>
                <a:gridCol w="1165671">
                  <a:extLst>
                    <a:ext uri="{9D8B030D-6E8A-4147-A177-3AD203B41FA5}">
                      <a16:colId xmlns:a16="http://schemas.microsoft.com/office/drawing/2014/main" val="2029048554"/>
                    </a:ext>
                  </a:extLst>
                </a:gridCol>
                <a:gridCol w="1495576">
                  <a:extLst>
                    <a:ext uri="{9D8B030D-6E8A-4147-A177-3AD203B41FA5}">
                      <a16:colId xmlns:a16="http://schemas.microsoft.com/office/drawing/2014/main" val="1862618838"/>
                    </a:ext>
                  </a:extLst>
                </a:gridCol>
                <a:gridCol w="1957446">
                  <a:extLst>
                    <a:ext uri="{9D8B030D-6E8A-4147-A177-3AD203B41FA5}">
                      <a16:colId xmlns:a16="http://schemas.microsoft.com/office/drawing/2014/main" val="560107597"/>
                    </a:ext>
                  </a:extLst>
                </a:gridCol>
                <a:gridCol w="1451590">
                  <a:extLst>
                    <a:ext uri="{9D8B030D-6E8A-4147-A177-3AD203B41FA5}">
                      <a16:colId xmlns:a16="http://schemas.microsoft.com/office/drawing/2014/main" val="3469650587"/>
                    </a:ext>
                  </a:extLst>
                </a:gridCol>
                <a:gridCol w="2023428">
                  <a:extLst>
                    <a:ext uri="{9D8B030D-6E8A-4147-A177-3AD203B41FA5}">
                      <a16:colId xmlns:a16="http://schemas.microsoft.com/office/drawing/2014/main" val="3382656640"/>
                    </a:ext>
                  </a:extLst>
                </a:gridCol>
              </a:tblGrid>
              <a:tr h="83872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Model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+mn-ea"/>
                          <a:ea typeface="+mn-ea"/>
                        </a:rPr>
                        <a:t>Screw</a:t>
                      </a:r>
                    </a:p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Diam.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+mn-ea"/>
                          <a:ea typeface="+mn-ea"/>
                        </a:rPr>
                        <a:t>Flow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Rate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Unit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Torque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Max.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Pressure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 dirty="0">
                          <a:effectLst/>
                          <a:latin typeface="+mn-ea"/>
                          <a:ea typeface="+mn-ea"/>
                        </a:rPr>
                        <a:t>Max.</a:t>
                      </a:r>
                    </a:p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Torque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20686"/>
                  </a:ext>
                </a:extLst>
              </a:tr>
              <a:tr h="838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46mm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500cc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175</a:t>
                      </a:r>
                      <a:r>
                        <a:rPr lang="zh-CN" alt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bar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1,400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00274"/>
                  </a:ext>
                </a:extLst>
              </a:tr>
              <a:tr h="838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1600II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n-lt"/>
                          <a:ea typeface="+mn-ea"/>
                        </a:rPr>
                        <a:t>45mm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500cc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6.6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140</a:t>
                      </a:r>
                      <a:r>
                        <a:rPr lang="zh-CN" altLang="en-US" sz="20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2000" u="none" strike="noStrike" dirty="0">
                          <a:effectLst/>
                          <a:latin typeface="+mn-ea"/>
                          <a:ea typeface="+mn-ea"/>
                        </a:rPr>
                        <a:t>bar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ea typeface="+mn-ea"/>
                        </a:rPr>
                        <a:t>924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22574384"/>
                  </a:ext>
                </a:extLst>
              </a:tr>
              <a:tr h="838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1600IIS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45mm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400cc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5.1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en-US" altLang="zh-CN" sz="2000" u="none" strike="noStrike" dirty="0">
                          <a:effectLst/>
                          <a:latin typeface="+mn-ea"/>
                          <a:ea typeface="+mn-ea"/>
                        </a:rPr>
                        <a:t>75</a:t>
                      </a:r>
                      <a:r>
                        <a:rPr lang="zh-CN" altLang="en-US" sz="20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2000" u="none" strike="noStrike" dirty="0">
                          <a:effectLst/>
                          <a:latin typeface="+mn-ea"/>
                          <a:ea typeface="+mn-ea"/>
                        </a:rPr>
                        <a:t>bar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ea typeface="+mn-ea"/>
                        </a:rPr>
                        <a:t>714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434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03DF408-44BB-40A6-871F-7FF097A8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Plasticizing Torque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FBE213-6A4F-4448-8F3B-F15E71E2C41B}"/>
              </a:ext>
            </a:extLst>
          </p:cNvPr>
          <p:cNvGrpSpPr/>
          <p:nvPr/>
        </p:nvGrpSpPr>
        <p:grpSpPr>
          <a:xfrm>
            <a:off x="10584706" y="4134117"/>
            <a:ext cx="1201873" cy="483737"/>
            <a:chOff x="10584706" y="4462037"/>
            <a:chExt cx="1201873" cy="483737"/>
          </a:xfrm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B2649B34-AB47-486D-9D96-DB6FB09912A8}"/>
                </a:ext>
              </a:extLst>
            </p:cNvPr>
            <p:cNvSpPr/>
            <p:nvPr/>
          </p:nvSpPr>
          <p:spPr>
            <a:xfrm>
              <a:off x="10584706" y="4507624"/>
              <a:ext cx="400050" cy="43815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26CB75-863C-4302-8620-61CE16D600A2}"/>
                </a:ext>
              </a:extLst>
            </p:cNvPr>
            <p:cNvSpPr txBox="1"/>
            <p:nvPr/>
          </p:nvSpPr>
          <p:spPr>
            <a:xfrm>
              <a:off x="10984756" y="4462037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Arial" panose="020B0604020202020204" pitchFamily="34" charset="0"/>
                </a:rPr>
                <a:t>34%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1E6A7B-E07F-4963-A465-1D39C43FC1FD}"/>
              </a:ext>
            </a:extLst>
          </p:cNvPr>
          <p:cNvGrpSpPr/>
          <p:nvPr/>
        </p:nvGrpSpPr>
        <p:grpSpPr>
          <a:xfrm>
            <a:off x="10609274" y="4929750"/>
            <a:ext cx="1201873" cy="483737"/>
            <a:chOff x="10584706" y="4462037"/>
            <a:chExt cx="1201873" cy="483737"/>
          </a:xfrm>
        </p:grpSpPr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FCC5A37A-54B9-4FED-A3A4-313D864E3308}"/>
                </a:ext>
              </a:extLst>
            </p:cNvPr>
            <p:cNvSpPr/>
            <p:nvPr/>
          </p:nvSpPr>
          <p:spPr>
            <a:xfrm>
              <a:off x="10584706" y="4507624"/>
              <a:ext cx="400050" cy="43815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402120-62C4-4833-A51E-5FD768CD0FAD}"/>
                </a:ext>
              </a:extLst>
            </p:cNvPr>
            <p:cNvSpPr txBox="1"/>
            <p:nvPr/>
          </p:nvSpPr>
          <p:spPr>
            <a:xfrm>
              <a:off x="10984756" y="4462037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Arial" panose="020B0604020202020204" pitchFamily="34" charset="0"/>
                </a:rPr>
                <a:t>49%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6992EBB-082A-406D-A528-325C9572DCD0}"/>
              </a:ext>
            </a:extLst>
          </p:cNvPr>
          <p:cNvSpPr/>
          <p:nvPr/>
        </p:nvSpPr>
        <p:spPr>
          <a:xfrm>
            <a:off x="4799066" y="5776568"/>
            <a:ext cx="7233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Due to reduced power-pack of the 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000" dirty="0">
                <a:solidFill>
                  <a:schemeClr val="bg1"/>
                </a:solidFill>
              </a:rPr>
              <a:t>-IIS, the hydraulic motor is artificially made smaller to maintain plasticizing speed, at the expense of very low torque (bad for engineering resins)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3662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64D8BF-163B-4A61-AED1-B6381BB80F4D}"/>
              </a:ext>
            </a:extLst>
          </p:cNvPr>
          <p:cNvSpPr/>
          <p:nvPr/>
        </p:nvSpPr>
        <p:spPr bwMode="blackWhite">
          <a:xfrm>
            <a:off x="781970" y="2036908"/>
            <a:ext cx="5108027" cy="4603531"/>
          </a:xfrm>
          <a:prstGeom prst="roundRect">
            <a:avLst>
              <a:gd name="adj" fmla="val 50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BE79D2-1E0A-4D04-9169-80B0B93C8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5286" y="2143785"/>
            <a:ext cx="4844866" cy="43957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404F38-CBFA-4127-8B50-8B0B4BFF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Plasticizing Back Pressure Control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3E7FA-703D-4A5A-9CC3-B93B6E115D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28722" y="2238702"/>
            <a:ext cx="4874699" cy="4395427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Tracking closer to optimal (blue line) better</a:t>
            </a:r>
          </a:p>
          <a:p>
            <a:r>
              <a:rPr lang="en-US" altLang="zh-CN" dirty="0"/>
              <a:t>Precise back pressure control is vital for processing sensitive resins</a:t>
            </a:r>
          </a:p>
          <a:p>
            <a:r>
              <a:rPr lang="en-US" dirty="0"/>
              <a:t>MK6 almost tracks optimal perfectly, even at low pressure</a:t>
            </a:r>
            <a:endParaRPr lang="en-US" altLang="zh-CN" dirty="0"/>
          </a:p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dirty="0"/>
              <a:t>-II/IIS</a:t>
            </a:r>
            <a:r>
              <a:rPr lang="zh-CN" altLang="en-US" dirty="0"/>
              <a:t> </a:t>
            </a:r>
            <a:r>
              <a:rPr lang="en-US" altLang="zh-CN" dirty="0"/>
              <a:t>consistently overshoots and cannot achieve low back pressure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BD08A8-EEDE-4835-8C73-CA67EA22A94C}"/>
              </a:ext>
            </a:extLst>
          </p:cNvPr>
          <p:cNvSpPr/>
          <p:nvPr/>
        </p:nvSpPr>
        <p:spPr>
          <a:xfrm>
            <a:off x="2572932" y="2143785"/>
            <a:ext cx="1854025" cy="208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1F2F7B-129B-4A79-A825-F8A9559699F5}"/>
              </a:ext>
            </a:extLst>
          </p:cNvPr>
          <p:cNvSpPr/>
          <p:nvPr/>
        </p:nvSpPr>
        <p:spPr>
          <a:xfrm>
            <a:off x="915286" y="2112240"/>
            <a:ext cx="1854025" cy="208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04638"/>
      </p:ext>
    </p:extLst>
  </p:cSld>
  <p:clrMapOvr>
    <a:masterClrMapping/>
  </p:clrMapOvr>
  <p:transition spd="slow">
    <p:cover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6313225" y="2402666"/>
            <a:ext cx="1119187" cy="33123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</a:rPr>
              <a:t>12.9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</a:rPr>
              <a:t>kW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3236188" y="5776914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1600IIS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29" name="Rectangle 13"/>
          <p:cNvSpPr>
            <a:spLocks/>
          </p:cNvSpPr>
          <p:nvPr/>
        </p:nvSpPr>
        <p:spPr bwMode="auto">
          <a:xfrm>
            <a:off x="1470784" y="5781678"/>
            <a:ext cx="1440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1600II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0" name="Rectangle 14"/>
          <p:cNvSpPr>
            <a:spLocks/>
          </p:cNvSpPr>
          <p:nvPr/>
        </p:nvSpPr>
        <p:spPr bwMode="auto">
          <a:xfrm>
            <a:off x="1589214" y="2926080"/>
            <a:ext cx="1178177" cy="278892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kW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4024349" y="2779060"/>
            <a:ext cx="1119187" cy="293594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11.8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kW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5667149" y="5776914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Max. Heater Power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8689370" y="2875630"/>
            <a:ext cx="3121630" cy="3779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Bigger numbers are better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Inadequate heating power reduces plasticizing quality and efficiency, lengthens cycle time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4B11EC-9874-4813-8A18-4F8C14B9BB5E}"/>
              </a:ext>
            </a:extLst>
          </p:cNvPr>
          <p:cNvGrpSpPr/>
          <p:nvPr/>
        </p:nvGrpSpPr>
        <p:grpSpPr>
          <a:xfrm>
            <a:off x="6344619" y="2486337"/>
            <a:ext cx="1118202" cy="501342"/>
            <a:chOff x="10668377" y="4422360"/>
            <a:chExt cx="1118202" cy="501342"/>
          </a:xfrm>
        </p:grpSpPr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78DCA6A6-D73D-469C-849B-F5F9CB57311B}"/>
                </a:ext>
              </a:extLst>
            </p:cNvPr>
            <p:cNvSpPr/>
            <p:nvPr/>
          </p:nvSpPr>
          <p:spPr>
            <a:xfrm rot="10800000">
              <a:off x="10668377" y="4422360"/>
              <a:ext cx="400050" cy="43815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00B6C0-698A-47DA-8B7A-81FFF2E32664}"/>
                </a:ext>
              </a:extLst>
            </p:cNvPr>
            <p:cNvSpPr txBox="1"/>
            <p:nvPr/>
          </p:nvSpPr>
          <p:spPr>
            <a:xfrm>
              <a:off x="10984756" y="4462037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</a:rPr>
                <a:t>29%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82920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29" grpId="0"/>
      <p:bldP spid="34830" grpId="0" animBg="1" autoUpdateAnimBg="0"/>
      <p:bldP spid="34831" grpId="0" animBg="1" autoUpdateAnimBg="0"/>
      <p:bldP spid="34834" grpId="0"/>
      <p:bldP spid="2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152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Comparisons of Platen and</a:t>
            </a: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Toggle Designs, Specs &amp;</a:t>
            </a: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Actual Measurements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Clamp Performance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FD352E-0F93-417E-9EAE-5938F5A962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65493" y="469900"/>
            <a:ext cx="958799" cy="9587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3B6D10-B409-4E01-AF47-145935E96F0D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512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312" y="2961633"/>
            <a:ext cx="2237043" cy="248445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Dry Cycle Time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10670" y="2110709"/>
            <a:ext cx="3008062" cy="355048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/>
              <a:t>Smaller numbers are better</a:t>
            </a:r>
          </a:p>
          <a:p>
            <a:r>
              <a:rPr lang="en-US" altLang="zh-CN" sz="2400" dirty="0"/>
              <a:t>Look for: smooth motion, no fluctuations, no overshoots</a:t>
            </a:r>
          </a:p>
          <a:p>
            <a:r>
              <a:rPr lang="en-US" altLang="zh-CN" sz="2400" dirty="0"/>
              <a:t>MK6’s</a:t>
            </a:r>
            <a:r>
              <a:rPr lang="zh-CN" altLang="en-US" sz="2400" dirty="0"/>
              <a:t> </a:t>
            </a:r>
            <a:r>
              <a:rPr lang="en-US" altLang="zh-CN" sz="2400" dirty="0"/>
              <a:t>toggle</a:t>
            </a:r>
            <a:r>
              <a:rPr lang="zh-CN" altLang="en-US" sz="2400" dirty="0"/>
              <a:t> </a:t>
            </a:r>
            <a:r>
              <a:rPr lang="en-US" altLang="zh-CN" sz="2400" dirty="0"/>
              <a:t>mechanism and hydraulic circuit is based on advanced Japanese designs, enabling ultra-high speed operations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B69BF-EBF5-480F-8248-E8EAD5A9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43" y="1959735"/>
            <a:ext cx="3109014" cy="2702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87" y="3621828"/>
            <a:ext cx="2742562" cy="270884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0770DA-09F8-47AA-AF47-3D67956E0A44}"/>
              </a:ext>
            </a:extLst>
          </p:cNvPr>
          <p:cNvSpPr/>
          <p:nvPr/>
        </p:nvSpPr>
        <p:spPr bwMode="ltGray">
          <a:xfrm>
            <a:off x="327013" y="473976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3804303" y="3074259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6357486" y="5661524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887545-8385-4571-B0F6-17F401B28391}"/>
              </a:ext>
            </a:extLst>
          </p:cNvPr>
          <p:cNvGrpSpPr/>
          <p:nvPr/>
        </p:nvGrpSpPr>
        <p:grpSpPr>
          <a:xfrm>
            <a:off x="9196400" y="5814968"/>
            <a:ext cx="2293508" cy="704072"/>
            <a:chOff x="9196400" y="5814968"/>
            <a:chExt cx="2293508" cy="70407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95082B-A10D-4795-9FCF-499D87B0DCE5}"/>
                </a:ext>
              </a:extLst>
            </p:cNvPr>
            <p:cNvCxnSpPr/>
            <p:nvPr/>
          </p:nvCxnSpPr>
          <p:spPr>
            <a:xfrm>
              <a:off x="9196400" y="5995929"/>
              <a:ext cx="3909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4C8CDE-0AD6-441D-9E2C-B533B721CB3A}"/>
                </a:ext>
              </a:extLst>
            </p:cNvPr>
            <p:cNvSpPr txBox="1"/>
            <p:nvPr/>
          </p:nvSpPr>
          <p:spPr>
            <a:xfrm>
              <a:off x="9536936" y="5814968"/>
              <a:ext cx="1816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</a:rPr>
                <a:t>Clamp Speed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CFE12CE-D838-451E-9E0B-0266A770609B}"/>
                </a:ext>
              </a:extLst>
            </p:cNvPr>
            <p:cNvCxnSpPr/>
            <p:nvPr/>
          </p:nvCxnSpPr>
          <p:spPr>
            <a:xfrm>
              <a:off x="9196400" y="6330669"/>
              <a:ext cx="39098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17B68D-5718-46A3-8CAA-24CE7D28EB2A}"/>
                </a:ext>
              </a:extLst>
            </p:cNvPr>
            <p:cNvSpPr txBox="1"/>
            <p:nvPr/>
          </p:nvSpPr>
          <p:spPr>
            <a:xfrm>
              <a:off x="9536935" y="6149708"/>
              <a:ext cx="1952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Clamp Position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36E399-4458-4C8D-A3E2-6AE037F7D8D5}"/>
              </a:ext>
            </a:extLst>
          </p:cNvPr>
          <p:cNvSpPr txBox="1"/>
          <p:nvPr/>
        </p:nvSpPr>
        <p:spPr>
          <a:xfrm>
            <a:off x="6151221" y="3094252"/>
            <a:ext cx="1625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</a:rPr>
              <a:t>1.9</a:t>
            </a:r>
            <a:r>
              <a:rPr lang="en-US" sz="2800" b="1" dirty="0">
                <a:latin typeface="Arial" panose="020B0604020202020204" pitchFamily="34" charset="0"/>
              </a:rPr>
              <a:t> sec.</a:t>
            </a:r>
            <a:endParaRPr lang="en-US" sz="3600" b="1" dirty="0"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E21314-FCF4-4BD7-828D-C30BD367306D}"/>
              </a:ext>
            </a:extLst>
          </p:cNvPr>
          <p:cNvSpPr txBox="1"/>
          <p:nvPr/>
        </p:nvSpPr>
        <p:spPr>
          <a:xfrm>
            <a:off x="583844" y="2110708"/>
            <a:ext cx="238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3.4 sec.</a:t>
            </a:r>
            <a:r>
              <a:rPr lang="zh-TW" altLang="en-US" sz="2400" b="1" dirty="0">
                <a:latin typeface="Arial" panose="020B0604020202020204" pitchFamily="34" charset="0"/>
              </a:rPr>
              <a:t> </a:t>
            </a:r>
            <a:r>
              <a:rPr lang="en-US" altLang="zh-TW" sz="2400" b="1" dirty="0">
                <a:latin typeface="Arial" panose="020B0604020202020204" pitchFamily="34" charset="0"/>
              </a:rPr>
              <a:t>(+80%)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8EAA34-67AB-4C6D-8701-8267A2033444}"/>
              </a:ext>
            </a:extLst>
          </p:cNvPr>
          <p:cNvSpPr txBox="1"/>
          <p:nvPr/>
        </p:nvSpPr>
        <p:spPr>
          <a:xfrm>
            <a:off x="2339363" y="3765857"/>
            <a:ext cx="238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3.5 sec.</a:t>
            </a:r>
            <a:r>
              <a:rPr lang="zh-TW" altLang="en-US" sz="2400" b="1" dirty="0">
                <a:latin typeface="Arial" panose="020B0604020202020204" pitchFamily="34" charset="0"/>
              </a:rPr>
              <a:t> </a:t>
            </a:r>
            <a:r>
              <a:rPr lang="en-US" altLang="zh-TW" sz="2400" b="1" dirty="0">
                <a:latin typeface="Arial" panose="020B0604020202020204" pitchFamily="34" charset="0"/>
              </a:rPr>
              <a:t>(+84%)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91E36111-6DFD-4C84-A55B-7B6265F260DB}"/>
              </a:ext>
            </a:extLst>
          </p:cNvPr>
          <p:cNvSpPr/>
          <p:nvPr/>
        </p:nvSpPr>
        <p:spPr bwMode="auto">
          <a:xfrm>
            <a:off x="5770179" y="2059523"/>
            <a:ext cx="2718255" cy="7943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</a:rPr>
              <a:t>Japanese </a:t>
            </a:r>
            <a:r>
              <a:rPr lang="en-US" b="1" dirty="0">
                <a:latin typeface="Arial" panose="020B0604020202020204" pitchFamily="34" charset="0"/>
              </a:rPr>
              <a:t>Hydraulic</a:t>
            </a:r>
          </a:p>
          <a:p>
            <a:pPr algn="ctr"/>
            <a:r>
              <a:rPr lang="en-US" altLang="zh-CN" b="1" dirty="0">
                <a:latin typeface="Arial" panose="020B0604020202020204" pitchFamily="34" charset="0"/>
              </a:rPr>
              <a:t>&amp; </a:t>
            </a:r>
            <a:r>
              <a:rPr lang="en-US" b="1" dirty="0">
                <a:latin typeface="Arial" panose="020B0604020202020204" pitchFamily="34" charset="0"/>
              </a:rPr>
              <a:t>Mechanical Tech.</a:t>
            </a:r>
          </a:p>
        </p:txBody>
      </p:sp>
    </p:spTree>
    <p:extLst>
      <p:ext uri="{BB962C8B-B14F-4D97-AF65-F5344CB8AC3E}">
        <p14:creationId xmlns:p14="http://schemas.microsoft.com/office/powerpoint/2010/main" val="1515064417"/>
      </p:ext>
    </p:extLst>
  </p:cSld>
  <p:clrMapOvr>
    <a:masterClrMapping/>
  </p:clrMapOvr>
  <p:transition spd="slow"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BC9AA4-5BC1-4884-BB5A-13ED29918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63" y="3312681"/>
            <a:ext cx="5046651" cy="24026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54F644-707E-48CA-B944-B384EE00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Platen Deformation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FB339-FAFB-4011-AFA5-48DFF4A0082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49428" y="2093662"/>
            <a:ext cx="3985508" cy="240262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Smaller numbers are better</a:t>
            </a:r>
          </a:p>
          <a:p>
            <a:r>
              <a:rPr lang="en-US" altLang="zh-CN" sz="2400" dirty="0"/>
              <a:t>Large deformations can cause flashes</a:t>
            </a:r>
          </a:p>
          <a:p>
            <a:r>
              <a:rPr lang="en-US" sz="2400" dirty="0"/>
              <a:t>MK6 </a:t>
            </a:r>
            <a:r>
              <a:rPr lang="en-US" sz="2400" dirty="0" err="1"/>
              <a:t>v.next</a:t>
            </a:r>
            <a:r>
              <a:rPr lang="en-US" sz="2400" dirty="0"/>
              <a:t> will target &lt;</a:t>
            </a:r>
            <a:r>
              <a:rPr lang="en-US" altLang="zh-CN" sz="2400" dirty="0"/>
              <a:t>0.1mm deformation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69EA6A-2610-4B37-AED5-80786E49ABF3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3764477" y="2862940"/>
            <a:ext cx="0" cy="147235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35AB1C-5392-4EB1-A7A4-104CE3A8F0CC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3964502" y="2862940"/>
            <a:ext cx="0" cy="147235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12538FC-1412-4D5F-BBDB-EA5C3727BB22}"/>
              </a:ext>
            </a:extLst>
          </p:cNvPr>
          <p:cNvSpPr txBox="1"/>
          <p:nvPr/>
        </p:nvSpPr>
        <p:spPr>
          <a:xfrm>
            <a:off x="3291864" y="2449205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0.148mm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BADFE4-F31D-4B43-8566-45FFDF6EEEDE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1722317" y="2862940"/>
            <a:ext cx="0" cy="147235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40F55C-ABC7-49CC-99D1-B7EA407D3AFF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2155672" y="2862940"/>
            <a:ext cx="0" cy="147235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5F677F-8517-49FC-886C-9C038C89C822}"/>
              </a:ext>
            </a:extLst>
          </p:cNvPr>
          <p:cNvSpPr txBox="1"/>
          <p:nvPr/>
        </p:nvSpPr>
        <p:spPr>
          <a:xfrm>
            <a:off x="1344298" y="244920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0.166mm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009FAA-5892-4CA3-8B50-4F280A25A560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5687874" y="2862940"/>
            <a:ext cx="0" cy="147235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B54C49-6DCA-4BC9-B164-A96B10E8F198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5995101" y="2862940"/>
            <a:ext cx="0" cy="147235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2AF796-96B3-4DA9-8438-B85C6FF2303D}"/>
              </a:ext>
            </a:extLst>
          </p:cNvPr>
          <p:cNvSpPr txBox="1"/>
          <p:nvPr/>
        </p:nvSpPr>
        <p:spPr>
          <a:xfrm>
            <a:off x="5323522" y="244920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0.15mm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0BE0C0-C611-4494-9239-DD365C38765F}"/>
              </a:ext>
            </a:extLst>
          </p:cNvPr>
          <p:cNvSpPr/>
          <p:nvPr/>
        </p:nvSpPr>
        <p:spPr bwMode="ltGray">
          <a:xfrm>
            <a:off x="1008996" y="5837607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55C8ED-695A-48E1-9A3D-AA08BB7FD717}"/>
              </a:ext>
            </a:extLst>
          </p:cNvPr>
          <p:cNvSpPr/>
          <p:nvPr/>
        </p:nvSpPr>
        <p:spPr bwMode="ltGray">
          <a:xfrm>
            <a:off x="3015642" y="5833947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A3D1B9C-2005-4C8A-9F10-9CF721D63B30}"/>
              </a:ext>
            </a:extLst>
          </p:cNvPr>
          <p:cNvSpPr/>
          <p:nvPr/>
        </p:nvSpPr>
        <p:spPr bwMode="black">
          <a:xfrm>
            <a:off x="5022289" y="5852513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8ECB6B-D38E-4BE5-8F09-83FB27FA8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764" y="4513991"/>
            <a:ext cx="2218539" cy="202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8600"/>
      </p:ext>
    </p:extLst>
  </p:cSld>
  <p:clrMapOvr>
    <a:masterClrMapping/>
  </p:clrMapOvr>
  <p:transition spd="slow"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00552D-A5A1-47FC-8BC2-508B2F4C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Uniformness of Tie-Bar Deformations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9B061-F646-41F5-B9EB-E90984599A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33196" y="2194560"/>
            <a:ext cx="3127879" cy="4439569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/>
              <a:t>All four tie-bars must deform equally, or uniformly, for the best part quality without flashes and internal stresses</a:t>
            </a:r>
          </a:p>
          <a:p>
            <a:r>
              <a:rPr lang="en-US" sz="2400" dirty="0"/>
              <a:t>Only MK6’s special toggle design based on advanced Japanese technology guarantees absolute uniformity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6A6685-0E8E-45F4-8BCD-A62C81F69C01}"/>
              </a:ext>
            </a:extLst>
          </p:cNvPr>
          <p:cNvGrpSpPr/>
          <p:nvPr/>
        </p:nvGrpSpPr>
        <p:grpSpPr>
          <a:xfrm>
            <a:off x="775663" y="2982831"/>
            <a:ext cx="2144109" cy="2144109"/>
            <a:chOff x="1381059" y="2913468"/>
            <a:chExt cx="2509871" cy="250987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B980E53-863B-4CE4-8F88-3F2C974308B0}"/>
                </a:ext>
              </a:extLst>
            </p:cNvPr>
            <p:cNvSpPr/>
            <p:nvPr/>
          </p:nvSpPr>
          <p:spPr>
            <a:xfrm>
              <a:off x="1381059" y="2913468"/>
              <a:ext cx="2509871" cy="2509871"/>
            </a:xfrm>
            <a:prstGeom prst="roundRect">
              <a:avLst>
                <a:gd name="adj" fmla="val 3350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B2CF19-5E98-4E02-8E8C-DB80F90EF2B5}"/>
                </a:ext>
              </a:extLst>
            </p:cNvPr>
            <p:cNvSpPr/>
            <p:nvPr/>
          </p:nvSpPr>
          <p:spPr>
            <a:xfrm>
              <a:off x="1519797" y="3064817"/>
              <a:ext cx="523415" cy="52341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97098-5FB4-4DA9-8584-A749DC99747A}"/>
                </a:ext>
              </a:extLst>
            </p:cNvPr>
            <p:cNvSpPr/>
            <p:nvPr/>
          </p:nvSpPr>
          <p:spPr>
            <a:xfrm>
              <a:off x="3210912" y="3064817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BB9305D-544B-41A9-86CF-80BC9D0B8605}"/>
                </a:ext>
              </a:extLst>
            </p:cNvPr>
            <p:cNvSpPr/>
            <p:nvPr/>
          </p:nvSpPr>
          <p:spPr>
            <a:xfrm>
              <a:off x="1505346" y="4749625"/>
              <a:ext cx="523415" cy="52341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DF507A3-8B21-4C3B-A4A1-15E2D7A78A57}"/>
                </a:ext>
              </a:extLst>
            </p:cNvPr>
            <p:cNvSpPr/>
            <p:nvPr/>
          </p:nvSpPr>
          <p:spPr>
            <a:xfrm>
              <a:off x="3196461" y="4749625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53CD66-5649-4FEF-8B78-3A9B80787704}"/>
              </a:ext>
            </a:extLst>
          </p:cNvPr>
          <p:cNvGrpSpPr/>
          <p:nvPr/>
        </p:nvGrpSpPr>
        <p:grpSpPr>
          <a:xfrm>
            <a:off x="3260309" y="2982830"/>
            <a:ext cx="2144109" cy="2144109"/>
            <a:chOff x="1381059" y="2913468"/>
            <a:chExt cx="2509871" cy="250987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867055C-FD56-4F75-8E15-C02BB28019C5}"/>
                </a:ext>
              </a:extLst>
            </p:cNvPr>
            <p:cNvSpPr/>
            <p:nvPr/>
          </p:nvSpPr>
          <p:spPr>
            <a:xfrm>
              <a:off x="1381059" y="2913468"/>
              <a:ext cx="2509871" cy="2509871"/>
            </a:xfrm>
            <a:prstGeom prst="roundRect">
              <a:avLst>
                <a:gd name="adj" fmla="val 3350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4BAE318-9DBF-4147-B0D9-3F1A8FBE82CB}"/>
                </a:ext>
              </a:extLst>
            </p:cNvPr>
            <p:cNvSpPr/>
            <p:nvPr/>
          </p:nvSpPr>
          <p:spPr>
            <a:xfrm>
              <a:off x="1519797" y="3064817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DA2C7DD-3E62-4F05-A121-499AF951F058}"/>
                </a:ext>
              </a:extLst>
            </p:cNvPr>
            <p:cNvSpPr/>
            <p:nvPr/>
          </p:nvSpPr>
          <p:spPr>
            <a:xfrm>
              <a:off x="3210912" y="3064817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A59BF-609B-460C-9BE7-BF15B725A671}"/>
                </a:ext>
              </a:extLst>
            </p:cNvPr>
            <p:cNvSpPr/>
            <p:nvPr/>
          </p:nvSpPr>
          <p:spPr>
            <a:xfrm>
              <a:off x="1505346" y="4749625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6A3D199-82FE-46A5-BFEC-4A51C83A60D0}"/>
                </a:ext>
              </a:extLst>
            </p:cNvPr>
            <p:cNvSpPr/>
            <p:nvPr/>
          </p:nvSpPr>
          <p:spPr>
            <a:xfrm>
              <a:off x="3196461" y="4749625"/>
              <a:ext cx="523415" cy="52341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C81449-B7A9-4E3B-BB7C-8EBB15A697FB}"/>
              </a:ext>
            </a:extLst>
          </p:cNvPr>
          <p:cNvGrpSpPr/>
          <p:nvPr/>
        </p:nvGrpSpPr>
        <p:grpSpPr>
          <a:xfrm>
            <a:off x="5744955" y="2982829"/>
            <a:ext cx="2144109" cy="2144109"/>
            <a:chOff x="1381059" y="2913468"/>
            <a:chExt cx="2509871" cy="250987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61C6CD6-B249-4CE0-9941-EECD44B622C0}"/>
                </a:ext>
              </a:extLst>
            </p:cNvPr>
            <p:cNvSpPr/>
            <p:nvPr/>
          </p:nvSpPr>
          <p:spPr>
            <a:xfrm>
              <a:off x="1381059" y="2913468"/>
              <a:ext cx="2509871" cy="2509871"/>
            </a:xfrm>
            <a:prstGeom prst="roundRect">
              <a:avLst>
                <a:gd name="adj" fmla="val 3350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031015-A865-4598-8B55-2592671285E4}"/>
                </a:ext>
              </a:extLst>
            </p:cNvPr>
            <p:cNvSpPr/>
            <p:nvPr/>
          </p:nvSpPr>
          <p:spPr>
            <a:xfrm>
              <a:off x="1519797" y="3064817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5B014B-4D5C-418C-8F28-21D152B1AAA1}"/>
                </a:ext>
              </a:extLst>
            </p:cNvPr>
            <p:cNvSpPr/>
            <p:nvPr/>
          </p:nvSpPr>
          <p:spPr>
            <a:xfrm>
              <a:off x="3210912" y="3064817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F138371-B046-40FB-8AF0-93EFD9F1CEFE}"/>
                </a:ext>
              </a:extLst>
            </p:cNvPr>
            <p:cNvSpPr/>
            <p:nvPr/>
          </p:nvSpPr>
          <p:spPr>
            <a:xfrm>
              <a:off x="1505346" y="4749625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B053F3B-6F85-4134-8C74-3E3F1F4E295B}"/>
                </a:ext>
              </a:extLst>
            </p:cNvPr>
            <p:cNvSpPr/>
            <p:nvPr/>
          </p:nvSpPr>
          <p:spPr>
            <a:xfrm>
              <a:off x="3196461" y="4749625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9388FC1-758C-4C47-BC5C-07AB8ABFEEDB}"/>
              </a:ext>
            </a:extLst>
          </p:cNvPr>
          <p:cNvSpPr/>
          <p:nvPr/>
        </p:nvSpPr>
        <p:spPr bwMode="ltGray">
          <a:xfrm>
            <a:off x="1037370" y="5387656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E187AA-9193-4E9D-896C-C1999DCE4D64}"/>
              </a:ext>
            </a:extLst>
          </p:cNvPr>
          <p:cNvSpPr/>
          <p:nvPr/>
        </p:nvSpPr>
        <p:spPr bwMode="ltGray">
          <a:xfrm>
            <a:off x="3522016" y="5386528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0EFC98F-FA23-4C79-9D35-52EA4A7EA424}"/>
              </a:ext>
            </a:extLst>
          </p:cNvPr>
          <p:cNvSpPr/>
          <p:nvPr/>
        </p:nvSpPr>
        <p:spPr bwMode="black">
          <a:xfrm>
            <a:off x="6006662" y="5386528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314240A-238B-4CF6-85A0-9CA7C662773D}"/>
              </a:ext>
            </a:extLst>
          </p:cNvPr>
          <p:cNvGrpSpPr/>
          <p:nvPr/>
        </p:nvGrpSpPr>
        <p:grpSpPr>
          <a:xfrm>
            <a:off x="2244928" y="6098792"/>
            <a:ext cx="4238990" cy="378604"/>
            <a:chOff x="504497" y="6094528"/>
            <a:chExt cx="4238990" cy="37860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6B7A54A-6AB0-4803-9284-765934876CEE}"/>
                </a:ext>
              </a:extLst>
            </p:cNvPr>
            <p:cNvSpPr/>
            <p:nvPr/>
          </p:nvSpPr>
          <p:spPr>
            <a:xfrm>
              <a:off x="504497" y="6143611"/>
              <a:ext cx="271166" cy="27116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5B1C04-92B3-4D59-ADB6-B498B00953BB}"/>
                </a:ext>
              </a:extLst>
            </p:cNvPr>
            <p:cNvSpPr txBox="1"/>
            <p:nvPr/>
          </p:nvSpPr>
          <p:spPr>
            <a:xfrm>
              <a:off x="844000" y="6094528"/>
              <a:ext cx="84510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&gt; 10%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E2D029E-433E-4AAD-8A1E-3C18D750A3FA}"/>
                </a:ext>
              </a:extLst>
            </p:cNvPr>
            <p:cNvSpPr/>
            <p:nvPr/>
          </p:nvSpPr>
          <p:spPr>
            <a:xfrm>
              <a:off x="2095809" y="6148247"/>
              <a:ext cx="271166" cy="27116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F7116E-A481-4981-A2AA-135412C86C99}"/>
                </a:ext>
              </a:extLst>
            </p:cNvPr>
            <p:cNvSpPr txBox="1"/>
            <p:nvPr/>
          </p:nvSpPr>
          <p:spPr>
            <a:xfrm>
              <a:off x="2435312" y="6099164"/>
              <a:ext cx="85151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1-10%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3BC5A3-BCA9-4297-8EDC-023678F24C52}"/>
                </a:ext>
              </a:extLst>
            </p:cNvPr>
            <p:cNvSpPr/>
            <p:nvPr/>
          </p:nvSpPr>
          <p:spPr>
            <a:xfrm>
              <a:off x="3687121" y="6152883"/>
              <a:ext cx="271166" cy="27116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D8025DD-F940-4BA0-BC9E-52DDCD29439E}"/>
                </a:ext>
              </a:extLst>
            </p:cNvPr>
            <p:cNvSpPr txBox="1"/>
            <p:nvPr/>
          </p:nvSpPr>
          <p:spPr>
            <a:xfrm>
              <a:off x="4026624" y="6103800"/>
              <a:ext cx="71686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&lt; 1%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9EB7DD40-6892-4FE2-8E2A-317D2B0E98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57162" y="3616509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75A26AA-4644-471B-A379-23D3EE3CAB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396" y="3574042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6" name="Scroll: Horizontal 45">
            <a:extLst>
              <a:ext uri="{FF2B5EF4-FFF2-40B4-BE49-F238E27FC236}">
                <a16:creationId xmlns:a16="http://schemas.microsoft.com/office/drawing/2014/main" id="{FBDE647A-CA0E-41AA-8C55-D85308A95024}"/>
              </a:ext>
            </a:extLst>
          </p:cNvPr>
          <p:cNvSpPr/>
          <p:nvPr/>
        </p:nvSpPr>
        <p:spPr bwMode="auto">
          <a:xfrm>
            <a:off x="5698718" y="1962483"/>
            <a:ext cx="2178439" cy="9621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</a:rPr>
              <a:t>Japanese</a:t>
            </a:r>
          </a:p>
          <a:p>
            <a:pPr algn="ctr"/>
            <a:r>
              <a:rPr lang="en-US" b="1" dirty="0">
                <a:latin typeface="Arial" panose="020B0604020202020204" pitchFamily="34" charset="0"/>
              </a:rPr>
              <a:t>Toggle Design</a:t>
            </a:r>
          </a:p>
        </p:txBody>
      </p:sp>
    </p:spTree>
    <p:extLst>
      <p:ext uri="{BB962C8B-B14F-4D97-AF65-F5344CB8AC3E}">
        <p14:creationId xmlns:p14="http://schemas.microsoft.com/office/powerpoint/2010/main" val="336347146"/>
      </p:ext>
    </p:extLst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AB703F-1AEC-433A-832D-437BFF883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923750"/>
              </p:ext>
            </p:extLst>
          </p:nvPr>
        </p:nvGraphicFramePr>
        <p:xfrm>
          <a:off x="1299084" y="2320684"/>
          <a:ext cx="9465922" cy="3815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522">
                  <a:extLst>
                    <a:ext uri="{9D8B030D-6E8A-4147-A177-3AD203B41FA5}">
                      <a16:colId xmlns:a16="http://schemas.microsoft.com/office/drawing/2014/main" val="104924729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2904855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6261883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5601075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46965058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382656640"/>
                    </a:ext>
                  </a:extLst>
                </a:gridCol>
              </a:tblGrid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ea"/>
                          <a:ea typeface="+mn-ea"/>
                        </a:rPr>
                        <a:t>Model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General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ea"/>
                          <a:ea typeface="+mn-ea"/>
                        </a:rPr>
                        <a:t>Electricals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ea"/>
                          <a:ea typeface="+mn-ea"/>
                        </a:rPr>
                        <a:t>Hydraulics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ea"/>
                          <a:ea typeface="+mn-ea"/>
                        </a:rPr>
                        <a:t>Mechanics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Score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20686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00274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1600II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22574384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1600IIS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434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03DF408-44BB-40A6-871F-7FF097A8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Scoring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D4C15A-7D26-4B01-88FF-D162181CD5B3}"/>
              </a:ext>
            </a:extLst>
          </p:cNvPr>
          <p:cNvGrpSpPr/>
          <p:nvPr/>
        </p:nvGrpSpPr>
        <p:grpSpPr>
          <a:xfrm>
            <a:off x="3242808" y="3415676"/>
            <a:ext cx="5493259" cy="2708226"/>
            <a:chOff x="3242808" y="3415676"/>
            <a:chExt cx="5493259" cy="270822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208801-A12B-4539-8CF7-F37515DE3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344332" y="3415679"/>
              <a:ext cx="762804" cy="7068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A93A44A-A513-4311-8553-8F0DCF8C0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973263" y="4305904"/>
              <a:ext cx="762804" cy="7068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052D1E4-8D74-4048-B8F3-319650181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968935" y="5242275"/>
              <a:ext cx="762804" cy="7068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F8BFBC-B779-43D3-BE28-B01FC5EC3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8431" y="4305904"/>
              <a:ext cx="748705" cy="74870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7625D9-CFFA-4310-8A57-2DE398B42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385" y="5242275"/>
              <a:ext cx="748705" cy="74870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16BEE66-3009-43C0-B1A3-7C3AF6368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887309" y="3415678"/>
              <a:ext cx="762804" cy="70686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4BF746-BA51-4813-9630-2EDD5C865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430286" y="3415677"/>
              <a:ext cx="762804" cy="7068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E533F9-A81C-4AAD-8041-CC5259937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973263" y="3415676"/>
              <a:ext cx="762804" cy="7068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FB0A616-E9D2-4887-AA39-8DF348F61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5785" y="4197330"/>
              <a:ext cx="965852" cy="96585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16D6CF-2F42-4DA3-A1C1-FA21056A7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8762" y="4228312"/>
              <a:ext cx="965852" cy="9658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260A6A-11E4-4259-849F-E144DAC4C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808" y="5127068"/>
              <a:ext cx="965852" cy="96585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5F48158-EBF3-4EC8-BA76-826AE43BA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5785" y="5158050"/>
              <a:ext cx="965852" cy="965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90784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Bushings for the Moving Platen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855" y="2998200"/>
            <a:ext cx="2201023" cy="200748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816E8F-F086-4AFC-A1DE-D4440C64C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170" y="2998199"/>
            <a:ext cx="1997216" cy="201507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14" y="2998199"/>
            <a:ext cx="2161584" cy="201507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63F645-AD77-46A7-9FF3-662423C0B513}"/>
              </a:ext>
            </a:extLst>
          </p:cNvPr>
          <p:cNvSpPr/>
          <p:nvPr/>
        </p:nvSpPr>
        <p:spPr bwMode="ltGray">
          <a:xfrm>
            <a:off x="1601431" y="5257436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5223460" y="525743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8877019" y="5257435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8858100" y="5886805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Smooth motion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Low friction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5245696" y="5886805"/>
            <a:ext cx="2216976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high friction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59DBDA-7A6D-421E-AC64-12886B19B7D8}"/>
              </a:ext>
            </a:extLst>
          </p:cNvPr>
          <p:cNvSpPr/>
          <p:nvPr/>
        </p:nvSpPr>
        <p:spPr>
          <a:xfrm>
            <a:off x="1601431" y="5886805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high friction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681309" y="4493481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5559F-4D71-4042-AD7F-E016A80B3268}"/>
              </a:ext>
            </a:extLst>
          </p:cNvPr>
          <p:cNvSpPr txBox="1"/>
          <p:nvPr/>
        </p:nvSpPr>
        <p:spPr>
          <a:xfrm>
            <a:off x="8674667" y="1826669"/>
            <a:ext cx="19271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Oil-less</a:t>
            </a:r>
          </a:p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Bushings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E7EEE6-71FA-491C-9D16-EBDF7ED434DA}"/>
              </a:ext>
            </a:extLst>
          </p:cNvPr>
          <p:cNvSpPr txBox="1"/>
          <p:nvPr/>
        </p:nvSpPr>
        <p:spPr>
          <a:xfrm>
            <a:off x="1752783" y="2207329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metallic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DC4D8-9539-4459-983F-11B80B4DBDEF}"/>
              </a:ext>
            </a:extLst>
          </p:cNvPr>
          <p:cNvSpPr txBox="1"/>
          <p:nvPr/>
        </p:nvSpPr>
        <p:spPr>
          <a:xfrm>
            <a:off x="5374814" y="2207328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metallic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BB2E54-F189-4233-83EE-7B7CB8D8FD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149" y="4493481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697A12-BF80-4B55-8ADB-387D6A4218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404" y="4493481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6D74FB-27DF-4844-AFC5-429931495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3371" y="2272877"/>
            <a:ext cx="1512130" cy="15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93989"/>
      </p:ext>
    </p:extLst>
  </p:cSld>
  <p:clrMapOvr>
    <a:masterClrMapping/>
  </p:clrMapOvr>
  <p:transition spd="slow"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6B54F-D70C-4A29-82BD-60A74BB3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739" y="2495550"/>
            <a:ext cx="3764806" cy="4138579"/>
          </a:xfrm>
        </p:spPr>
        <p:txBody>
          <a:bodyPr>
            <a:normAutofit/>
          </a:bodyPr>
          <a:lstStyle/>
          <a:p>
            <a:r>
              <a:rPr lang="en-US" sz="2400" dirty="0"/>
              <a:t>MK6 delivers the ultimate in </a:t>
            </a:r>
            <a:r>
              <a:rPr lang="en-US" sz="2400" dirty="0" err="1"/>
              <a:t>mould</a:t>
            </a:r>
            <a:r>
              <a:rPr lang="en-US" sz="2400" dirty="0"/>
              <a:t> protection – a single sheet of A4 paper, at 99% clamp speed and pressure settings</a:t>
            </a:r>
          </a:p>
          <a:p>
            <a:r>
              <a:rPr lang="en-US" sz="2400" i="1" dirty="0"/>
              <a:t>Precision Hydraulics</a:t>
            </a:r>
            <a:r>
              <a:rPr lang="en-US" sz="2400" i="1" baseline="30000" dirty="0"/>
              <a:t>®</a:t>
            </a:r>
            <a:r>
              <a:rPr lang="en-US" sz="2400" dirty="0"/>
              <a:t> at works here</a:t>
            </a:r>
          </a:p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/>
              <a:t>-II/IIS has no equivalent </a:t>
            </a:r>
            <a:r>
              <a:rPr lang="en-US" altLang="zh-CN" sz="2400" dirty="0" err="1"/>
              <a:t>mould</a:t>
            </a:r>
            <a:r>
              <a:rPr lang="en-US" altLang="zh-CN" sz="2400" dirty="0"/>
              <a:t> protection feature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4FF851-00CF-4A14-9B9E-51E2B2B4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MK6 – “A4” </a:t>
            </a:r>
            <a:r>
              <a:rPr lang="en-US" dirty="0" err="1"/>
              <a:t>Mould</a:t>
            </a:r>
            <a:r>
              <a:rPr lang="en-US" dirty="0"/>
              <a:t> Protection Feature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C75DD3-2478-4853-B263-1AADC6F39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3" y="2495550"/>
            <a:ext cx="1963924" cy="1679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8D7E6C-EAE8-48F1-97EA-19C72DCE5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733" y="2495551"/>
            <a:ext cx="1963924" cy="1679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54A63-4FFC-45C1-877B-EEDC0814B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53" y="4759832"/>
            <a:ext cx="1960601" cy="1679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B4E84E-7177-470C-888A-6AC7C803C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937" y="4759831"/>
            <a:ext cx="1876398" cy="1604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EAE583-4096-4421-BD99-C4AD19651B77}"/>
              </a:ext>
            </a:extLst>
          </p:cNvPr>
          <p:cNvSpPr txBox="1"/>
          <p:nvPr/>
        </p:nvSpPr>
        <p:spPr>
          <a:xfrm>
            <a:off x="2677961" y="2495550"/>
            <a:ext cx="118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Place sheet of A4 paper inside clamp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B9B16E-EE71-40F1-929B-AD318B7156A6}"/>
              </a:ext>
            </a:extLst>
          </p:cNvPr>
          <p:cNvSpPr txBox="1"/>
          <p:nvPr/>
        </p:nvSpPr>
        <p:spPr>
          <a:xfrm>
            <a:off x="6303010" y="2495550"/>
            <a:ext cx="118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Close clamp at 99% </a:t>
            </a:r>
            <a:r>
              <a:rPr lang="en-US">
                <a:solidFill>
                  <a:schemeClr val="bg1"/>
                </a:solidFill>
              </a:rPr>
              <a:t>speed &amp; pressure!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F84CCA-41ED-45B2-B6C1-8CA6F326FDEE}"/>
              </a:ext>
            </a:extLst>
          </p:cNvPr>
          <p:cNvSpPr txBox="1"/>
          <p:nvPr/>
        </p:nvSpPr>
        <p:spPr>
          <a:xfrm>
            <a:off x="2725195" y="4777740"/>
            <a:ext cx="118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Clamp bounces open and alarm sounds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EBCAF4-1FFF-4A7E-BEF9-19130C10982D}"/>
              </a:ext>
            </a:extLst>
          </p:cNvPr>
          <p:cNvSpPr txBox="1"/>
          <p:nvPr/>
        </p:nvSpPr>
        <p:spPr>
          <a:xfrm>
            <a:off x="6350244" y="4777740"/>
            <a:ext cx="1295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Inspect paper: it is not even punctured through!</a:t>
            </a:r>
          </a:p>
        </p:txBody>
      </p:sp>
    </p:spTree>
    <p:extLst>
      <p:ext uri="{BB962C8B-B14F-4D97-AF65-F5344CB8AC3E}">
        <p14:creationId xmlns:p14="http://schemas.microsoft.com/office/powerpoint/2010/main" val="3337139283"/>
      </p:ext>
    </p:extLst>
  </p:cSld>
  <p:clrMapOvr>
    <a:masterClrMapping/>
  </p:clrMapOvr>
  <p:transition spd="slow">
    <p:cover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86648D0-B46F-45A6-A988-CCDC1453B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847368"/>
              </p:ext>
            </p:extLst>
          </p:nvPr>
        </p:nvGraphicFramePr>
        <p:xfrm>
          <a:off x="1195334" y="2585544"/>
          <a:ext cx="9952405" cy="3613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0481">
                  <a:extLst>
                    <a:ext uri="{9D8B030D-6E8A-4147-A177-3AD203B41FA5}">
                      <a16:colId xmlns:a16="http://schemas.microsoft.com/office/drawing/2014/main" val="1288083436"/>
                    </a:ext>
                  </a:extLst>
                </a:gridCol>
                <a:gridCol w="1990481">
                  <a:extLst>
                    <a:ext uri="{9D8B030D-6E8A-4147-A177-3AD203B41FA5}">
                      <a16:colId xmlns:a16="http://schemas.microsoft.com/office/drawing/2014/main" val="3645252834"/>
                    </a:ext>
                  </a:extLst>
                </a:gridCol>
                <a:gridCol w="1990481">
                  <a:extLst>
                    <a:ext uri="{9D8B030D-6E8A-4147-A177-3AD203B41FA5}">
                      <a16:colId xmlns:a16="http://schemas.microsoft.com/office/drawing/2014/main" val="2842387129"/>
                    </a:ext>
                  </a:extLst>
                </a:gridCol>
                <a:gridCol w="1990481">
                  <a:extLst>
                    <a:ext uri="{9D8B030D-6E8A-4147-A177-3AD203B41FA5}">
                      <a16:colId xmlns:a16="http://schemas.microsoft.com/office/drawing/2014/main" val="3823046716"/>
                    </a:ext>
                  </a:extLst>
                </a:gridCol>
                <a:gridCol w="1990481">
                  <a:extLst>
                    <a:ext uri="{9D8B030D-6E8A-4147-A177-3AD203B41FA5}">
                      <a16:colId xmlns:a16="http://schemas.microsoft.com/office/drawing/2014/main" val="437602697"/>
                    </a:ext>
                  </a:extLst>
                </a:gridCol>
              </a:tblGrid>
              <a:tr h="6936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Locked Period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Model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1600II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1600IIS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076315"/>
                  </a:ext>
                </a:extLst>
              </a:tr>
              <a:tr h="5561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1 hour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9580" marR="139580" marT="69790" marB="697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Pressure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140 bar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150 bar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＜100 bar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95336"/>
                  </a:ext>
                </a:extLst>
              </a:tr>
              <a:tr h="869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+mn-ea"/>
                          <a:ea typeface="+mn-ea"/>
                        </a:rPr>
                        <a:t>Status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Large noise</a:t>
                      </a:r>
                    </a:p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Hard vibration</a:t>
                      </a:r>
                      <a:endParaRPr lang="zh-TW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Large noise</a:t>
                      </a:r>
                    </a:p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Hard vibration</a:t>
                      </a:r>
                      <a:endParaRPr lang="zh-TW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Silky</a:t>
                      </a:r>
                    </a:p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Smooth</a:t>
                      </a:r>
                      <a:endParaRPr lang="zh-TW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162679"/>
                  </a:ext>
                </a:extLst>
              </a:tr>
              <a:tr h="5561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 hours</a:t>
                      </a:r>
                    </a:p>
                  </a:txBody>
                  <a:tcPr marL="139580" marR="139580" marT="69790" marB="697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+mn-ea"/>
                          <a:ea typeface="+mn-ea"/>
                        </a:rPr>
                        <a:t>Pressure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 140 bar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150 bar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＜100 bar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42581"/>
                  </a:ext>
                </a:extLst>
              </a:tr>
              <a:tr h="938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+mn-ea"/>
                          <a:ea typeface="+mn-ea"/>
                        </a:rPr>
                        <a:t>Status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Large noise</a:t>
                      </a:r>
                    </a:p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Hard vibration</a:t>
                      </a:r>
                      <a:endParaRPr lang="zh-TW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Large noise</a:t>
                      </a:r>
                    </a:p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Hard vibration</a:t>
                      </a:r>
                      <a:endParaRPr lang="zh-TW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Silky</a:t>
                      </a:r>
                    </a:p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Smooth</a:t>
                      </a:r>
                      <a:endParaRPr lang="zh-TW" alt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974220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A512DDD-0ED2-4CC9-AFDE-3631B168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Reopening a Locked Clamp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3312"/>
      </p:ext>
    </p:extLst>
  </p:cSld>
  <p:clrMapOvr>
    <a:masterClrMapping/>
  </p:clrMapOvr>
  <p:transition spd="slow"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6313225" y="2402666"/>
            <a:ext cx="1119187" cy="33123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latin typeface="Arial" panose="020B0604020202020204" pitchFamily="34" charset="0"/>
              </a:rPr>
              <a:t>450</a:t>
            </a:r>
          </a:p>
          <a:p>
            <a:pPr algn="ctr"/>
            <a:r>
              <a:rPr lang="en-US" altLang="zh-TW" sz="2400" dirty="0">
                <a:latin typeface="Arial" panose="020B0604020202020204" pitchFamily="34" charset="0"/>
              </a:rPr>
              <a:t>mm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3236188" y="5776914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1600IIS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29" name="Rectangle 13"/>
          <p:cNvSpPr>
            <a:spLocks/>
          </p:cNvSpPr>
          <p:nvPr/>
        </p:nvSpPr>
        <p:spPr bwMode="auto">
          <a:xfrm>
            <a:off x="1470784" y="5781678"/>
            <a:ext cx="1440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1600II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0" name="Rectangle 14"/>
          <p:cNvSpPr>
            <a:spLocks/>
          </p:cNvSpPr>
          <p:nvPr/>
        </p:nvSpPr>
        <p:spPr bwMode="auto">
          <a:xfrm>
            <a:off x="1589214" y="2926080"/>
            <a:ext cx="1178177" cy="278892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430</a:t>
            </a:r>
          </a:p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mm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4024349" y="2926080"/>
            <a:ext cx="1119187" cy="278892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430</a:t>
            </a:r>
          </a:p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mm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5667149" y="5776914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Opening Stroke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9017876" y="2717974"/>
            <a:ext cx="2415277" cy="39368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Bigger numbers are better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Larger opening strokes enable production of deep-cavity parts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1411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29" grpId="0"/>
      <p:bldP spid="34830" grpId="0" animBg="1" autoUpdateAnimBg="0"/>
      <p:bldP spid="34831" grpId="0" animBg="1" autoUpdateAnimBg="0"/>
      <p:bldP spid="34834" grpId="0"/>
      <p:bldP spid="2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6313225" y="3298146"/>
            <a:ext cx="1119187" cy="24168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</a:rPr>
              <a:t>170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</a:rPr>
              <a:t>mm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3236188" y="5776914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1600IIS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29" name="Rectangle 13"/>
          <p:cNvSpPr>
            <a:spLocks/>
          </p:cNvSpPr>
          <p:nvPr/>
        </p:nvSpPr>
        <p:spPr bwMode="auto">
          <a:xfrm>
            <a:off x="1470784" y="5781678"/>
            <a:ext cx="1440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1600II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0" name="Rectangle 14"/>
          <p:cNvSpPr>
            <a:spLocks/>
          </p:cNvSpPr>
          <p:nvPr/>
        </p:nvSpPr>
        <p:spPr bwMode="auto">
          <a:xfrm>
            <a:off x="1589214" y="2610770"/>
            <a:ext cx="1178177" cy="31042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180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mm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4024349" y="2610770"/>
            <a:ext cx="1119187" cy="31042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180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mm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5667149" y="5776914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Minimum </a:t>
            </a:r>
            <a:r>
              <a:rPr lang="en-US" altLang="zh-CN" dirty="0" err="1"/>
              <a:t>Mould</a:t>
            </a:r>
            <a:r>
              <a:rPr lang="en-US" altLang="zh-CN" dirty="0"/>
              <a:t> Height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9017876" y="2717974"/>
            <a:ext cx="2415277" cy="39368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Smaller numbers are better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Smaller minimum moulding height enables production of thin-walled parts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899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29" grpId="0"/>
      <p:bldP spid="34830" grpId="0" animBg="1" autoUpdateAnimBg="0"/>
      <p:bldP spid="34831" grpId="0" animBg="1" autoUpdateAnimBg="0"/>
      <p:bldP spid="34834" grpId="0"/>
      <p:bldP spid="2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6313225" y="2402666"/>
            <a:ext cx="1119187" cy="33123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</a:rPr>
              <a:t>4.2</a:t>
            </a:r>
          </a:p>
          <a:p>
            <a:pPr algn="ctr"/>
            <a:r>
              <a:rPr lang="en-US" altLang="zh-TW" sz="2400" dirty="0">
                <a:latin typeface="Arial" panose="020B0604020202020204" pitchFamily="34" charset="0"/>
              </a:rPr>
              <a:t>ton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3236188" y="5776914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1600IIS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29" name="Rectangle 13"/>
          <p:cNvSpPr>
            <a:spLocks/>
          </p:cNvSpPr>
          <p:nvPr/>
        </p:nvSpPr>
        <p:spPr bwMode="auto">
          <a:xfrm>
            <a:off x="1470784" y="5781678"/>
            <a:ext cx="1440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1600II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0" name="Rectangle 14"/>
          <p:cNvSpPr>
            <a:spLocks/>
          </p:cNvSpPr>
          <p:nvPr/>
        </p:nvSpPr>
        <p:spPr bwMode="auto">
          <a:xfrm>
            <a:off x="1589214" y="3310759"/>
            <a:ext cx="1178177" cy="240424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3.3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ton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4024349" y="3310759"/>
            <a:ext cx="1119187" cy="240424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3.3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ton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5667149" y="5776914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Ejector</a:t>
            </a:r>
            <a:r>
              <a:rPr lang="zh-CN" altLang="en-US" dirty="0"/>
              <a:t> </a:t>
            </a:r>
            <a:r>
              <a:rPr lang="en-US" altLang="zh-CN" dirty="0"/>
              <a:t>Force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9017876" y="2717974"/>
            <a:ext cx="2415277" cy="39368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Bigger numbers are better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Larger ejector force enables production of deep-cavity/extra-long parts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3360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29" grpId="0"/>
      <p:bldP spid="34830" grpId="0" animBg="1" autoUpdateAnimBg="0"/>
      <p:bldP spid="34831" grpId="0" animBg="1" autoUpdateAnimBg="0"/>
      <p:bldP spid="34834" grpId="0"/>
      <p:bldP spid="2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103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Comparisons of Specs &amp;</a:t>
            </a: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Actual Measurements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 err="1"/>
              <a:t>Mould</a:t>
            </a:r>
            <a:r>
              <a:rPr lang="en-US" altLang="zh-CN" sz="6000" dirty="0"/>
              <a:t> Adj. Performance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B520A-EF53-478E-8572-52F0A55496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80256" y="469900"/>
            <a:ext cx="1043590" cy="10435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680D04-D09E-46F9-AA97-AB384F73A115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3522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AB703F-1AEC-433A-832D-437BFF883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112544"/>
              </p:ext>
            </p:extLst>
          </p:nvPr>
        </p:nvGraphicFramePr>
        <p:xfrm>
          <a:off x="632770" y="2404570"/>
          <a:ext cx="7592672" cy="3815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59">
                  <a:extLst>
                    <a:ext uri="{9D8B030D-6E8A-4147-A177-3AD203B41FA5}">
                      <a16:colId xmlns:a16="http://schemas.microsoft.com/office/drawing/2014/main" val="1049247299"/>
                    </a:ext>
                  </a:extLst>
                </a:gridCol>
                <a:gridCol w="1402132">
                  <a:extLst>
                    <a:ext uri="{9D8B030D-6E8A-4147-A177-3AD203B41FA5}">
                      <a16:colId xmlns:a16="http://schemas.microsoft.com/office/drawing/2014/main" val="2029048554"/>
                    </a:ext>
                  </a:extLst>
                </a:gridCol>
                <a:gridCol w="1798959">
                  <a:extLst>
                    <a:ext uri="{9D8B030D-6E8A-4147-A177-3AD203B41FA5}">
                      <a16:colId xmlns:a16="http://schemas.microsoft.com/office/drawing/2014/main" val="1862618838"/>
                    </a:ext>
                  </a:extLst>
                </a:gridCol>
                <a:gridCol w="2354522">
                  <a:extLst>
                    <a:ext uri="{9D8B030D-6E8A-4147-A177-3AD203B41FA5}">
                      <a16:colId xmlns:a16="http://schemas.microsoft.com/office/drawing/2014/main" val="560107597"/>
                    </a:ext>
                  </a:extLst>
                </a:gridCol>
              </a:tblGrid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ea"/>
                          <a:ea typeface="+mn-ea"/>
                        </a:rPr>
                        <a:t>Model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ea"/>
                          <a:ea typeface="+mn-ea"/>
                        </a:rPr>
                        <a:t>Time</a:t>
                      </a:r>
                    </a:p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Needed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1" u="none" strike="noStrike" dirty="0">
                          <a:effectLst/>
                          <a:latin typeface="+mn-ea"/>
                          <a:ea typeface="+mn-ea"/>
                        </a:rPr>
                        <a:t>Set Clamp</a:t>
                      </a:r>
                    </a:p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Force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+mn-ea"/>
                          <a:ea typeface="+mn-ea"/>
                        </a:rPr>
                        <a:t>Set Clamping</a:t>
                      </a:r>
                    </a:p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+mn-ea"/>
                          <a:ea typeface="+mn-ea"/>
                        </a:rPr>
                        <a:t>Pressure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20686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29 sec.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not needed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00274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1600II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zh-CN" sz="20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sec.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22574384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1600IIS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zh-CN" sz="20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sec.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434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03DF408-44BB-40A6-871F-7FF097A8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Automatic Clamping Force Adjustment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E488F1-0918-4D4A-9BCA-15639DC4C8AF}"/>
              </a:ext>
            </a:extLst>
          </p:cNvPr>
          <p:cNvGrpSpPr/>
          <p:nvPr/>
        </p:nvGrpSpPr>
        <p:grpSpPr>
          <a:xfrm>
            <a:off x="4545144" y="3200799"/>
            <a:ext cx="3174705" cy="2993909"/>
            <a:chOff x="6014490" y="3104300"/>
            <a:chExt cx="3174705" cy="29939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BAE17-3359-428E-AD4B-0FD180F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097902" y="3104300"/>
              <a:ext cx="946131" cy="8767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B49A7A-81D1-4168-905D-9129AB05C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243064" y="4101731"/>
              <a:ext cx="946131" cy="8767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F7985F-7652-4BC5-9352-D5D0C8B80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243063" y="5052714"/>
              <a:ext cx="946131" cy="8767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D1F0A3F-09E1-4510-978D-77DBD413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4490" y="4215699"/>
              <a:ext cx="928643" cy="92864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C4799B-1EC1-4F01-BE28-C330551B1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4490" y="5169566"/>
              <a:ext cx="928643" cy="928643"/>
            </a:xfrm>
            <a:prstGeom prst="rect">
              <a:avLst/>
            </a:prstGeom>
          </p:spPr>
        </p:pic>
      </p:grp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8E6A280-A2CD-4CB5-8303-FF84A4EE8D71}"/>
              </a:ext>
            </a:extLst>
          </p:cNvPr>
          <p:cNvSpPr txBox="1">
            <a:spLocks/>
          </p:cNvSpPr>
          <p:nvPr/>
        </p:nvSpPr>
        <p:spPr>
          <a:xfrm>
            <a:off x="8746709" y="2175642"/>
            <a:ext cx="3235083" cy="447915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Due to complex non-linear relationship between clamping pressure and clamping force, achieving accurate clamping force usually requires experience and certain “black arts”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MK6 allows intelligent automatic adjustment of clamping force (at the time expense of 1 second), eliminating guess-work and the needs for experts</a:t>
            </a:r>
          </a:p>
          <a:p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383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103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Comparisons of Specs &amp;</a:t>
            </a: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Electricals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14AD20-CD52-4BA3-841F-9A4587C4D4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30616" y="469901"/>
            <a:ext cx="969964" cy="96996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0E1C34-3CBF-4F99-8279-653251D72A34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6535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Low-Voltage Terminals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091" y="2561629"/>
            <a:ext cx="2934017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816E8F-F086-4AFC-A1DE-D4440C64C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16" y="2561626"/>
            <a:ext cx="2863016" cy="2237396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942" y="2561630"/>
            <a:ext cx="2857729" cy="2237392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63F645-AD77-46A7-9FF3-662423C0B513}"/>
              </a:ext>
            </a:extLst>
          </p:cNvPr>
          <p:cNvSpPr/>
          <p:nvPr/>
        </p:nvSpPr>
        <p:spPr bwMode="ltGray">
          <a:xfrm>
            <a:off x="1443777" y="4935819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5223460" y="4935818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9015752" y="4935818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8996833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CE-standard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spring-type terminals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5245695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traditional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terminals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59DBDA-7A6D-421E-AC64-12886B19B7D8}"/>
              </a:ext>
            </a:extLst>
          </p:cNvPr>
          <p:cNvSpPr/>
          <p:nvPr/>
        </p:nvSpPr>
        <p:spPr>
          <a:xfrm>
            <a:off x="1443777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traditional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terminals</a:t>
            </a:r>
            <a:endParaRPr 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820042" y="4171864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EEBCF-08D8-4704-B8D2-B872F6D2B5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638" y="4171864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8A467D-34F0-4103-AE02-E3538D8B03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619" y="4171864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0531891"/>
      </p:ext>
    </p:extLst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4784EE-1603-4F8C-B6DC-CDA3F9C9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Highest Actual Measured Speed for</a:t>
            </a:r>
            <a:br>
              <a:rPr lang="en-US" altLang="zh-CN" dirty="0"/>
            </a:br>
            <a:r>
              <a:rPr lang="en-US" altLang="zh-CN" dirty="0"/>
              <a:t>All Specifications at 99% Settings</a:t>
            </a:r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3332DF9-D6DD-412D-9D33-D540CAF47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385322"/>
              </p:ext>
            </p:extLst>
          </p:nvPr>
        </p:nvGraphicFramePr>
        <p:xfrm>
          <a:off x="1324303" y="2238375"/>
          <a:ext cx="9635883" cy="420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860">
                  <a:extLst>
                    <a:ext uri="{9D8B030D-6E8A-4147-A177-3AD203B41FA5}">
                      <a16:colId xmlns:a16="http://schemas.microsoft.com/office/drawing/2014/main" val="923481884"/>
                    </a:ext>
                  </a:extLst>
                </a:gridCol>
                <a:gridCol w="2296299">
                  <a:extLst>
                    <a:ext uri="{9D8B030D-6E8A-4147-A177-3AD203B41FA5}">
                      <a16:colId xmlns:a16="http://schemas.microsoft.com/office/drawing/2014/main" val="235287312"/>
                    </a:ext>
                  </a:extLst>
                </a:gridCol>
                <a:gridCol w="1025514">
                  <a:extLst>
                    <a:ext uri="{9D8B030D-6E8A-4147-A177-3AD203B41FA5}">
                      <a16:colId xmlns:a16="http://schemas.microsoft.com/office/drawing/2014/main" val="2655732151"/>
                    </a:ext>
                  </a:extLst>
                </a:gridCol>
                <a:gridCol w="1787070">
                  <a:extLst>
                    <a:ext uri="{9D8B030D-6E8A-4147-A177-3AD203B41FA5}">
                      <a16:colId xmlns:a16="http://schemas.microsoft.com/office/drawing/2014/main" val="3869880959"/>
                    </a:ext>
                  </a:extLst>
                </a:gridCol>
                <a:gridCol w="1787070">
                  <a:extLst>
                    <a:ext uri="{9D8B030D-6E8A-4147-A177-3AD203B41FA5}">
                      <a16:colId xmlns:a16="http://schemas.microsoft.com/office/drawing/2014/main" val="344668326"/>
                    </a:ext>
                  </a:extLst>
                </a:gridCol>
                <a:gridCol w="1787070">
                  <a:extLst>
                    <a:ext uri="{9D8B030D-6E8A-4147-A177-3AD203B41FA5}">
                      <a16:colId xmlns:a16="http://schemas.microsoft.com/office/drawing/2014/main" val="2989063908"/>
                    </a:ext>
                  </a:extLst>
                </a:gridCol>
              </a:tblGrid>
              <a:tr h="365847">
                <a:tc gridSpan="2">
                  <a:txBody>
                    <a:bodyPr/>
                    <a:lstStyle/>
                    <a:p>
                      <a:pPr algn="dist">
                        <a:lnSpc>
                          <a:spcPct val="120000"/>
                        </a:lnSpc>
                      </a:pP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Units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1800" dirty="0">
                          <a:latin typeface="Arial" panose="020B0604020202020204" pitchFamily="34" charset="0"/>
                        </a:rPr>
                        <a:t>1600II</a:t>
                      </a:r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1800" dirty="0">
                          <a:latin typeface="Arial" panose="020B0604020202020204" pitchFamily="34" charset="0"/>
                        </a:rPr>
                        <a:t>1600IIS</a:t>
                      </a:r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</a:rPr>
                        <a:t>JM168-MK6</a:t>
                      </a:r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37082"/>
                  </a:ext>
                </a:extLst>
              </a:tr>
              <a:tr h="365847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Max. Clamp Closing Speed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696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638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817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 (+28%)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2138160022"/>
                  </a:ext>
                </a:extLst>
              </a:tr>
              <a:tr h="365847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Max. Clamp Opening Speed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1,197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1,010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1,313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(+30%)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3215144619"/>
                  </a:ext>
                </a:extLst>
              </a:tr>
              <a:tr h="365847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Max. Injection Speed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104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100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108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 (+8%)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3587965794"/>
                  </a:ext>
                </a:extLst>
              </a:tr>
              <a:tr h="365847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Max. Plasticizing Speed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rpm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206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217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224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(+9%)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3417099901"/>
                  </a:ext>
                </a:extLst>
              </a:tr>
              <a:tr h="365847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Ejector</a:t>
                      </a:r>
                      <a:endParaRPr lang="en-US" sz="1800" baseline="300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Max. Eject Speed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375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295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527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 (+79%)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242673032"/>
                  </a:ext>
                </a:extLst>
              </a:tr>
              <a:tr h="36584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Max. Return Speed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355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341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496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(+45%)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3107644400"/>
                  </a:ext>
                </a:extLst>
              </a:tr>
              <a:tr h="365847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Carri-age</a:t>
                      </a:r>
                      <a:endParaRPr lang="en-US" sz="1800" baseline="300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Max. </a:t>
                      </a:r>
                      <a:r>
                        <a:rPr lang="en-US" altLang="zh-CN" sz="1800" dirty="0" err="1">
                          <a:latin typeface="Arial" panose="020B0604020202020204" pitchFamily="34" charset="0"/>
                        </a:rPr>
                        <a:t>Fwd</a:t>
                      </a: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 Speed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50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1800" dirty="0">
                        <a:latin typeface="+mj-lt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102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(2x)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3690337329"/>
                  </a:ext>
                </a:extLst>
              </a:tr>
              <a:tr h="36584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Max. </a:t>
                      </a:r>
                      <a:r>
                        <a:rPr lang="en-US" altLang="zh-CN" sz="1800" dirty="0" err="1">
                          <a:latin typeface="Arial" panose="020B0604020202020204" pitchFamily="34" charset="0"/>
                        </a:rPr>
                        <a:t>Bwd</a:t>
                      </a: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 Speed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62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1800" dirty="0">
                        <a:latin typeface="+mj-lt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77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 (+24%)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782173836"/>
                  </a:ext>
                </a:extLst>
              </a:tr>
              <a:tr h="365847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Max. </a:t>
                      </a:r>
                      <a:r>
                        <a:rPr lang="en-US" altLang="zh-CN" sz="1800" dirty="0" err="1">
                          <a:latin typeface="Arial" panose="020B0604020202020204" pitchFamily="34" charset="0"/>
                        </a:rPr>
                        <a:t>Mould</a:t>
                      </a: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 Adj. Speed</a:t>
                      </a:r>
                      <a:endParaRPr lang="en-US" sz="1800" baseline="30000" dirty="0">
                        <a:latin typeface="Arial" panose="020B0604020202020204" pitchFamily="34" charset="0"/>
                      </a:endParaRPr>
                    </a:p>
                  </a:txBody>
                  <a:tcPr marT="45731" marB="4573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2.0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2.3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2.5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(+25%)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339148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089126"/>
      </p:ext>
    </p:extLst>
  </p:cSld>
  <p:clrMapOvr>
    <a:masterClrMapping/>
  </p:clrMapOvr>
  <p:transition spd="slow">
    <p:cover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Power Connection Terminals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276" y="2561629"/>
            <a:ext cx="1998663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816E8F-F086-4AFC-A1DE-D4440C64C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10" y="2561627"/>
            <a:ext cx="1208192" cy="223739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921" y="2561628"/>
            <a:ext cx="1769770" cy="223739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63F645-AD77-46A7-9FF3-662423C0B513}"/>
              </a:ext>
            </a:extLst>
          </p:cNvPr>
          <p:cNvSpPr/>
          <p:nvPr/>
        </p:nvSpPr>
        <p:spPr bwMode="ltGray">
          <a:xfrm>
            <a:off x="1935659" y="4935819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5223460" y="4935818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8511260" y="4935818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8404054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CE-compliant terminals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59DBDA-7A6D-421E-AC64-12886B19B7D8}"/>
              </a:ext>
            </a:extLst>
          </p:cNvPr>
          <p:cNvSpPr/>
          <p:nvPr/>
        </p:nvSpPr>
        <p:spPr>
          <a:xfrm>
            <a:off x="2421235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normal terminals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not compliant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to safety 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  <a:cs typeface="宋体" pitchFamily="2"/>
              </a:rPr>
              <a:t>regs</a:t>
            </a:r>
            <a:endParaRPr 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8C3193-5793-40F6-BD4E-6C6E101FC3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491" y="5635336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F2FA79-701C-45E3-BB92-5FB0A918DFD0}"/>
              </a:ext>
            </a:extLst>
          </p:cNvPr>
          <p:cNvSpPr/>
          <p:nvPr/>
        </p:nvSpPr>
        <p:spPr>
          <a:xfrm>
            <a:off x="5775505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normal terminals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not compliant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to safety 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  <a:cs typeface="宋体" pitchFamily="2"/>
              </a:rPr>
              <a:t>regs</a:t>
            </a:r>
            <a:endParaRPr 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87B61A-1411-4149-882C-3D40E3D372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761" y="5635336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867F3F-7402-4904-9C5B-EAD4EDA6A7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007159" y="4078679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1512794"/>
      </p:ext>
    </p:extLst>
  </p:cSld>
  <p:clrMapOvr>
    <a:masterClrMapping/>
  </p:clrMapOvr>
  <p:transition spd="slow">
    <p:cover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3182" y="0"/>
            <a:ext cx="11845636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Comparisons of Specs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Power Pack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28AD8-E369-4372-9D27-1743D6C1B8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33041" y="543445"/>
            <a:ext cx="1049872" cy="82287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293A6F-87D7-4AF1-8A61-4B4BD9351A8F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849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Maxiumum</a:t>
            </a:r>
            <a:r>
              <a:rPr lang="en-US" altLang="zh-CN" dirty="0"/>
              <a:t> Sustainable Power Output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782" y="2579381"/>
            <a:ext cx="2934017" cy="220188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816E8F-F086-4AFC-A1DE-D4440C64C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27" y="2579380"/>
            <a:ext cx="2830593" cy="2200031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942" y="2579381"/>
            <a:ext cx="2857729" cy="2200031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63F645-AD77-46A7-9FF3-662423C0B513}"/>
              </a:ext>
            </a:extLst>
          </p:cNvPr>
          <p:cNvSpPr/>
          <p:nvPr/>
        </p:nvSpPr>
        <p:spPr bwMode="ltGray">
          <a:xfrm>
            <a:off x="1443777" y="4935819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5223460" y="4935818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9009443" y="4935818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8763501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Pump: 64cc (Germany)</a:t>
            </a:r>
            <a:endParaRPr lang="en-US" altLang="zh-TW" sz="20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Servo: Phase, 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  <a:cs typeface="宋体" pitchFamily="2"/>
              </a:rPr>
              <a:t>Innovance</a:t>
            </a:r>
            <a:endParaRPr lang="en-US" altLang="zh-CN" sz="20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Max. power: 22kW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5018672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Pump: 50cc (China)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Servo: self-made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Max. power: 15kW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59DBDA-7A6D-421E-AC64-12886B19B7D8}"/>
              </a:ext>
            </a:extLst>
          </p:cNvPr>
          <p:cNvSpPr/>
          <p:nvPr/>
        </p:nvSpPr>
        <p:spPr>
          <a:xfrm>
            <a:off x="1216754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Pump: 64cc (China)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Servo: self-made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Max. power: 15kW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813733" y="4171864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D5E93-3768-479E-80E5-65FA3170C45F}"/>
              </a:ext>
            </a:extLst>
          </p:cNvPr>
          <p:cNvSpPr txBox="1"/>
          <p:nvPr/>
        </p:nvSpPr>
        <p:spPr>
          <a:xfrm>
            <a:off x="7762154" y="1961391"/>
            <a:ext cx="4405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</a:rPr>
              <a:t>Fast, High Power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(22kW)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0F80E-6CEB-479E-86B3-BD95D30569CC}"/>
              </a:ext>
            </a:extLst>
          </p:cNvPr>
          <p:cNvSpPr txBox="1"/>
          <p:nvPr/>
        </p:nvSpPr>
        <p:spPr>
          <a:xfrm>
            <a:off x="1195916" y="2081204"/>
            <a:ext cx="238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low power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(15kW)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D9BE50-AF93-41BC-94D2-9B479A758A75}"/>
              </a:ext>
            </a:extLst>
          </p:cNvPr>
          <p:cNvSpPr txBox="1"/>
          <p:nvPr/>
        </p:nvSpPr>
        <p:spPr>
          <a:xfrm>
            <a:off x="4426851" y="2081203"/>
            <a:ext cx="315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slow, low power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(15kW)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040CA3-7048-47D4-BC1C-4358B5B0C43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750" y="4145916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07B368-DFFA-4374-8086-7CC1E9058F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301" y="4119969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25053792"/>
      </p:ext>
    </p:extLst>
  </p:cSld>
  <p:clrMapOvr>
    <a:masterClrMapping/>
  </p:clrMapOvr>
  <p:transition spd="slow">
    <p:cover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AB703F-1AEC-433A-832D-437BFF883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813913"/>
              </p:ext>
            </p:extLst>
          </p:nvPr>
        </p:nvGraphicFramePr>
        <p:xfrm>
          <a:off x="632769" y="2410876"/>
          <a:ext cx="7622056" cy="3815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1148">
                  <a:extLst>
                    <a:ext uri="{9D8B030D-6E8A-4147-A177-3AD203B41FA5}">
                      <a16:colId xmlns:a16="http://schemas.microsoft.com/office/drawing/2014/main" val="1049247299"/>
                    </a:ext>
                  </a:extLst>
                </a:gridCol>
                <a:gridCol w="1322727">
                  <a:extLst>
                    <a:ext uri="{9D8B030D-6E8A-4147-A177-3AD203B41FA5}">
                      <a16:colId xmlns:a16="http://schemas.microsoft.com/office/drawing/2014/main" val="2029048554"/>
                    </a:ext>
                  </a:extLst>
                </a:gridCol>
                <a:gridCol w="1322727">
                  <a:extLst>
                    <a:ext uri="{9D8B030D-6E8A-4147-A177-3AD203B41FA5}">
                      <a16:colId xmlns:a16="http://schemas.microsoft.com/office/drawing/2014/main" val="2176457904"/>
                    </a:ext>
                  </a:extLst>
                </a:gridCol>
                <a:gridCol w="1322727">
                  <a:extLst>
                    <a:ext uri="{9D8B030D-6E8A-4147-A177-3AD203B41FA5}">
                      <a16:colId xmlns:a16="http://schemas.microsoft.com/office/drawing/2014/main" val="140909554"/>
                    </a:ext>
                  </a:extLst>
                </a:gridCol>
                <a:gridCol w="1322727">
                  <a:extLst>
                    <a:ext uri="{9D8B030D-6E8A-4147-A177-3AD203B41FA5}">
                      <a16:colId xmlns:a16="http://schemas.microsoft.com/office/drawing/2014/main" val="560107597"/>
                    </a:ext>
                  </a:extLst>
                </a:gridCol>
              </a:tblGrid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Power Demand</a:t>
                      </a:r>
                    </a:p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by Process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5kW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10kW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15kW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20kW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20686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00274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1600II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not</a:t>
                      </a:r>
                    </a:p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energy</a:t>
                      </a:r>
                    </a:p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efficient!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trips</a:t>
                      </a:r>
                    </a:p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alarm!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22574384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1600IIS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not</a:t>
                      </a:r>
                    </a:p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energy</a:t>
                      </a:r>
                    </a:p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efficient!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trips</a:t>
                      </a:r>
                    </a:p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alarm!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434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03DF408-44BB-40A6-871F-7FF097A8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 of Maximum Power Output on</a:t>
            </a:r>
            <a:br>
              <a:rPr lang="en-US" altLang="zh-CN" dirty="0"/>
            </a:br>
            <a:r>
              <a:rPr lang="en-US" altLang="zh-CN" dirty="0"/>
              <a:t>Application Processes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8E6A280-A2CD-4CB5-8303-FF84A4EE8D71}"/>
              </a:ext>
            </a:extLst>
          </p:cNvPr>
          <p:cNvSpPr txBox="1">
            <a:spLocks/>
          </p:cNvSpPr>
          <p:nvPr/>
        </p:nvSpPr>
        <p:spPr>
          <a:xfrm>
            <a:off x="8545881" y="1973843"/>
            <a:ext cx="3524200" cy="481794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Different applications require different power outputs (e.g. engineering resins and thin-walled parts require more power)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If process power demand exceeds servosystem limit, alarm is tripped and machine stops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Energy efficiency drops significantly when power output is close to limit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Notes: As a servo-pump system can achieve 0 rpm, </a:t>
            </a:r>
            <a:r>
              <a:rPr lang="en-US" altLang="zh-CN" sz="2400" i="1" dirty="0">
                <a:latin typeface="Arial" panose="020B0604020202020204" pitchFamily="34" charset="0"/>
              </a:rPr>
              <a:t>ACTUAL</a:t>
            </a:r>
            <a:r>
              <a:rPr lang="en-US" altLang="zh-CN" sz="2400" dirty="0">
                <a:latin typeface="Arial" panose="020B0604020202020204" pitchFamily="34" charset="0"/>
              </a:rPr>
              <a:t> energy consumption is </a:t>
            </a:r>
            <a:r>
              <a:rPr lang="en-US" altLang="zh-CN" sz="2400" i="1" dirty="0">
                <a:latin typeface="Arial" panose="020B0604020202020204" pitchFamily="34" charset="0"/>
              </a:rPr>
              <a:t>NOT</a:t>
            </a:r>
            <a:r>
              <a:rPr lang="en-US" altLang="zh-CN" sz="2400" dirty="0">
                <a:latin typeface="Arial" panose="020B0604020202020204" pitchFamily="34" charset="0"/>
              </a:rPr>
              <a:t> related to max. power limit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8C709F-3CDC-4FD9-A15B-A024CC2C720A}"/>
              </a:ext>
            </a:extLst>
          </p:cNvPr>
          <p:cNvGrpSpPr/>
          <p:nvPr/>
        </p:nvGrpSpPr>
        <p:grpSpPr>
          <a:xfrm>
            <a:off x="3398543" y="3428999"/>
            <a:ext cx="4588915" cy="2639101"/>
            <a:chOff x="3398543" y="3428999"/>
            <a:chExt cx="4588915" cy="26391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D00372-64A9-4895-BCEB-1ED11101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447942" y="3553876"/>
              <a:ext cx="581725" cy="539065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B54676-9E53-49DE-B725-E79385DC8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588089" y="3429000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B997EF-15A5-45B5-BCFE-BF89DB12D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929532" y="3429000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D46467B-A678-4798-9439-C31693955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270975" y="3428999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6DB3B5F-7DFA-4142-A4EF-E94D986B2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398543" y="4578306"/>
              <a:ext cx="581725" cy="539065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3651DDE-417D-45B8-B35D-E60F24AAE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538690" y="4453430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8923352-05BE-48D9-A771-FE1F20BC9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398543" y="5529035"/>
              <a:ext cx="581725" cy="539065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ECD0E9-F335-4797-A573-88F66B05D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538690" y="5404159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07471961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A8822-F222-4FCE-841E-01A33929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in Actual Production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D65DA7C-384A-4CC2-96D5-9AC33DC38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938769"/>
              </p:ext>
            </p:extLst>
          </p:nvPr>
        </p:nvGraphicFramePr>
        <p:xfrm>
          <a:off x="1695843" y="2238374"/>
          <a:ext cx="9056239" cy="4290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161">
                  <a:extLst>
                    <a:ext uri="{9D8B030D-6E8A-4147-A177-3AD203B41FA5}">
                      <a16:colId xmlns:a16="http://schemas.microsoft.com/office/drawing/2014/main" val="444247432"/>
                    </a:ext>
                  </a:extLst>
                </a:gridCol>
                <a:gridCol w="2787344">
                  <a:extLst>
                    <a:ext uri="{9D8B030D-6E8A-4147-A177-3AD203B41FA5}">
                      <a16:colId xmlns:a16="http://schemas.microsoft.com/office/drawing/2014/main" val="1067723510"/>
                    </a:ext>
                  </a:extLst>
                </a:gridCol>
                <a:gridCol w="3083734">
                  <a:extLst>
                    <a:ext uri="{9D8B030D-6E8A-4147-A177-3AD203B41FA5}">
                      <a16:colId xmlns:a16="http://schemas.microsoft.com/office/drawing/2014/main" val="246230751"/>
                    </a:ext>
                  </a:extLst>
                </a:gridCol>
              </a:tblGrid>
              <a:tr h="491137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121096" marR="121096" marT="60551" marB="60551" anchor="ctr">
                    <a:solidFill>
                      <a:srgbClr val="FF7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400" dirty="0">
                          <a:latin typeface="Arial" panose="020B0604020202020204" pitchFamily="34" charset="0"/>
                        </a:rPr>
                        <a:t>1600II</a:t>
                      </a:r>
                    </a:p>
                  </a:txBody>
                  <a:tcPr marL="121096" marR="121096" marT="60551" marB="60551" anchor="ctr">
                    <a:solidFill>
                      <a:srgbClr val="FF7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</a:rPr>
                        <a:t>JM168-MK6</a:t>
                      </a:r>
                    </a:p>
                  </a:txBody>
                  <a:tcPr marL="121096" marR="121096" marT="60551" marB="60551" anchor="ctr">
                    <a:solidFill>
                      <a:srgbClr val="FF7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04402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</a:rPr>
                        <a:t>Part</a:t>
                      </a:r>
                    </a:p>
                  </a:txBody>
                  <a:tcPr marL="121096" marR="121096" marT="60551" marB="6055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</a:rPr>
                        <a:t>Thin-Walled Enclosure Part</a:t>
                      </a: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121089" marR="121089" marT="60545" marB="6054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20233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Arial" panose="020B0604020202020204" pitchFamily="34" charset="0"/>
                        </a:rPr>
                        <a:t>Resin</a:t>
                      </a: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121096" marR="121096" marT="60551" marB="6055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</a:rPr>
                        <a:t>ABS</a:t>
                      </a:r>
                    </a:p>
                  </a:txBody>
                  <a:tcPr marL="121089" marR="121089" marT="60545" marB="6054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43526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Arial" panose="020B0604020202020204" pitchFamily="34" charset="0"/>
                        </a:rPr>
                        <a:t>Screw Diameter</a:t>
                      </a: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121096" marR="121096" marT="60551" marB="605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</a:rPr>
                        <a:t>D45</a:t>
                      </a:r>
                    </a:p>
                  </a:txBody>
                  <a:tcPr marL="121096" marR="121096" marT="60551" marB="605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</a:rPr>
                        <a:t>D46</a:t>
                      </a:r>
                    </a:p>
                  </a:txBody>
                  <a:tcPr marL="121096" marR="121096" marT="60551" marB="60551" anchor="ctr"/>
                </a:tc>
                <a:extLst>
                  <a:ext uri="{0D108BD9-81ED-4DB2-BD59-A6C34878D82A}">
                    <a16:rowId xmlns:a16="http://schemas.microsoft.com/office/drawing/2014/main" val="2673851902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</a:rPr>
                        <a:t>Shot Weight</a:t>
                      </a:r>
                    </a:p>
                  </a:txBody>
                  <a:tcPr marL="121096" marR="121096" marT="60551" marB="605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</a:rPr>
                        <a:t>28.1g</a:t>
                      </a:r>
                    </a:p>
                  </a:txBody>
                  <a:tcPr marL="121096" marR="121096" marT="60551" marB="605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</a:rPr>
                        <a:t>28.1g</a:t>
                      </a:r>
                    </a:p>
                  </a:txBody>
                  <a:tcPr marL="121096" marR="121096" marT="60551" marB="60551" anchor="ctr"/>
                </a:tc>
                <a:extLst>
                  <a:ext uri="{0D108BD9-81ED-4DB2-BD59-A6C34878D82A}">
                    <a16:rowId xmlns:a16="http://schemas.microsoft.com/office/drawing/2014/main" val="3305135672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Arial" panose="020B0604020202020204" pitchFamily="34" charset="0"/>
                        </a:rPr>
                        <a:t>Cycle Time</a:t>
                      </a: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121096" marR="121096" marT="60551" marB="605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</a:rPr>
                        <a:t>29.1 sec.</a:t>
                      </a:r>
                    </a:p>
                  </a:txBody>
                  <a:tcPr marL="121096" marR="121096" marT="60551" marB="605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</a:rPr>
                        <a:t>21.2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Arial" panose="020B0604020202020204" pitchFamily="34" charset="0"/>
                        </a:rPr>
                        <a:t>sec.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 (-27%)</a:t>
                      </a: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121096" marR="121096" marT="60551" marB="60551" anchor="ctr"/>
                </a:tc>
                <a:extLst>
                  <a:ext uri="{0D108BD9-81ED-4DB2-BD59-A6C34878D82A}">
                    <a16:rowId xmlns:a16="http://schemas.microsoft.com/office/drawing/2014/main" val="4198932877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Arial" panose="020B0604020202020204" pitchFamily="34" charset="0"/>
                        </a:rPr>
                        <a:t>Productivity</a:t>
                      </a: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121096" marR="121096" marT="60551" marB="605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</a:rPr>
                        <a:t>120 / hour</a:t>
                      </a:r>
                    </a:p>
                  </a:txBody>
                  <a:tcPr marL="121096" marR="121096" marT="60551" marB="605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</a:rPr>
                        <a:t>169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Arial" panose="020B0604020202020204" pitchFamily="34" charset="0"/>
                        </a:rPr>
                        <a:t>/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Arial" panose="020B0604020202020204" pitchFamily="34" charset="0"/>
                        </a:rPr>
                        <a:t>hour 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(+41%)</a:t>
                      </a: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121096" marR="121096" marT="60551" marB="60551" anchor="ctr"/>
                </a:tc>
                <a:extLst>
                  <a:ext uri="{0D108BD9-81ED-4DB2-BD59-A6C34878D82A}">
                    <a16:rowId xmlns:a16="http://schemas.microsoft.com/office/drawing/2014/main" val="4090471699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Arial" panose="020B0604020202020204" pitchFamily="34" charset="0"/>
                        </a:rPr>
                        <a:t>Electricity Consumption</a:t>
                      </a: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121096" marR="121096" marT="60551" marB="605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</a:rPr>
                        <a:t>796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Arial" panose="020B0604020202020204" pitchFamily="34" charset="0"/>
                        </a:rPr>
                        <a:t>kW/kg</a:t>
                      </a: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121096" marR="121096" marT="60551" marB="605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</a:rPr>
                        <a:t>634 kW/kg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 (-19%)</a:t>
                      </a: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121096" marR="121096" marT="60551" marB="60551" anchor="ctr"/>
                </a:tc>
                <a:extLst>
                  <a:ext uri="{0D108BD9-81ED-4DB2-BD59-A6C34878D82A}">
                    <a16:rowId xmlns:a16="http://schemas.microsoft.com/office/drawing/2014/main" val="296937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404318"/>
      </p:ext>
    </p:extLst>
  </p:cSld>
  <p:clrMapOvr>
    <a:masterClrMapping/>
  </p:clrMapOvr>
  <p:transition spd="slow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04847-871B-4B42-ABA2-E4BA1611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The Difference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43766-8F17-4B7F-B3FF-2FE77D937A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" y="1981518"/>
            <a:ext cx="6537960" cy="2022923"/>
          </a:xfrm>
        </p:spPr>
        <p:txBody>
          <a:bodyPr>
            <a:normAutofit/>
          </a:bodyPr>
          <a:lstStyle/>
          <a:p>
            <a:r>
              <a:rPr lang="en-US" dirty="0"/>
              <a:t>Precision Hydraulics</a:t>
            </a:r>
            <a:r>
              <a:rPr lang="en-US" baseline="30000" dirty="0"/>
              <a:t>®</a:t>
            </a:r>
            <a:endParaRPr lang="en-US" dirty="0"/>
          </a:p>
          <a:p>
            <a:r>
              <a:rPr lang="en-US" dirty="0"/>
              <a:t>for the MK6</a:t>
            </a:r>
            <a:endParaRPr lang="en-US" baseline="30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C809A73-45C6-4EE6-87DE-9A876E8D106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179" y="3064036"/>
            <a:ext cx="3661243" cy="297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D6C6C-276D-48C1-8BBB-15C67703E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78" y="492723"/>
            <a:ext cx="952507" cy="95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3407"/>
      </p:ext>
    </p:extLst>
  </p:cSld>
  <p:clrMapOvr>
    <a:masterClrMapping/>
  </p:clrMapOvr>
  <p:transition spd="slow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93182F-B4AA-4A7C-82CA-5FB327CB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Precision Hydraulics</a:t>
            </a:r>
            <a:r>
              <a:rPr lang="en-US" baseline="30000" dirty="0"/>
              <a:t>®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09754-C49A-4F72-BF1D-4BA6642073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2460625"/>
            <a:ext cx="5723725" cy="39590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Next-Gen computer control algorithms and hydraulics circuit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Developed by senior Japanese engineers with decades of technical expertise, using advanced hydraulics simulation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Enhancement of 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Gen Servo-Pump technology: from 3G to 4G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Eliminates unnecessary pressure drops for ultimate precision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6287AE-CD70-42D1-9388-EE89CCA814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Precision at HIGH SPEED</a:t>
            </a:r>
          </a:p>
          <a:p>
            <a:r>
              <a:rPr lang="en-US" dirty="0"/>
              <a:t>(JM168-MK6 has </a:t>
            </a:r>
            <a:r>
              <a:rPr lang="en-US" i="1" dirty="0"/>
              <a:t>sustainable</a:t>
            </a:r>
            <a:r>
              <a:rPr lang="en-US" dirty="0"/>
              <a:t> dry cycle of only 1.9s)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1F0AD-C351-4506-BAB2-B2F070C8A2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Rock-Solid Stability</a:t>
            </a:r>
          </a:p>
          <a:p>
            <a:r>
              <a:rPr lang="en-US" dirty="0"/>
              <a:t>(little vibrations and shocks even running at max. speed)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51D7ED-DE17-47DD-9399-3CC195AB96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/>
              <a:t>High Repeatability</a:t>
            </a:r>
          </a:p>
          <a:p>
            <a:r>
              <a:rPr lang="en-US" dirty="0"/>
              <a:t>(tolerances &lt; 0.05%)</a:t>
            </a:r>
          </a:p>
        </p:txBody>
      </p:sp>
    </p:spTree>
    <p:extLst>
      <p:ext uri="{BB962C8B-B14F-4D97-AF65-F5344CB8AC3E}">
        <p14:creationId xmlns:p14="http://schemas.microsoft.com/office/powerpoint/2010/main" val="4273937748"/>
      </p:ext>
    </p:extLst>
  </p:cSld>
  <p:clrMapOvr>
    <a:masterClrMapping/>
  </p:clrMapOvr>
  <p:transition spd="slow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"/>
            <a:ext cx="12192000" cy="6848411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103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Comparisons of Injection Specs &amp;</a:t>
            </a: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Actual Measurements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Injection Performance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51C9D-E0EC-45A9-A8D9-DFAD7FA1F0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1440" y="469900"/>
            <a:ext cx="952507" cy="9525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9F15AD-A0F7-43B8-8FE4-FD13BBDF79EB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8065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312" y="2973490"/>
            <a:ext cx="2237043" cy="354119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 Speed Response (0 </a:t>
            </a:r>
            <a:r>
              <a:rPr lang="en-US" altLang="zh-CN" dirty="0">
                <a:cs typeface="Arial" panose="020B0604020202020204" pitchFamily="34" charset="0"/>
              </a:rPr>
              <a:t>→ 99%)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10669" y="2459426"/>
            <a:ext cx="3121574" cy="286702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Injection speed response curves from 0-99%</a:t>
            </a:r>
            <a:endParaRPr lang="en-US" altLang="zh-CN" sz="2400" dirty="0"/>
          </a:p>
          <a:p>
            <a:r>
              <a:rPr lang="en-US" altLang="zh-CN" sz="2400" dirty="0"/>
              <a:t>Smaller numbers are better</a:t>
            </a:r>
          </a:p>
          <a:p>
            <a:r>
              <a:rPr lang="en-US" altLang="zh-CN" sz="2400" dirty="0"/>
              <a:t>Look for: smoothness, no fluctuations, no overshoots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B69BF-EBF5-480F-8248-E8EAD5A9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22" y="2976500"/>
            <a:ext cx="2062183" cy="3535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066" y="2975367"/>
            <a:ext cx="2111051" cy="353743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0770DA-09F8-47AA-AF47-3D67956E0A44}"/>
              </a:ext>
            </a:extLst>
          </p:cNvPr>
          <p:cNvSpPr/>
          <p:nvPr/>
        </p:nvSpPr>
        <p:spPr bwMode="ltGray">
          <a:xfrm>
            <a:off x="1103589" y="5879683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3707967" y="5879682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1600IIS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invGray">
          <a:xfrm>
            <a:off x="6351209" y="5879681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</a:rPr>
              <a:t>JM168-MK6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2FA886-3B7B-4963-B2B1-7E463457484D}"/>
              </a:ext>
            </a:extLst>
          </p:cNvPr>
          <p:cNvCxnSpPr/>
          <p:nvPr/>
        </p:nvCxnSpPr>
        <p:spPr bwMode="blackWhite">
          <a:xfrm flipV="1">
            <a:off x="6263172" y="2611908"/>
            <a:ext cx="0" cy="2654913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FF250A-20BA-4773-97AD-034139B43797}"/>
              </a:ext>
            </a:extLst>
          </p:cNvPr>
          <p:cNvCxnSpPr/>
          <p:nvPr/>
        </p:nvCxnSpPr>
        <p:spPr bwMode="blackWhite">
          <a:xfrm flipV="1">
            <a:off x="6484894" y="2611908"/>
            <a:ext cx="0" cy="2654913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5EAD0B0-2F0E-45F2-942A-A25876CA16F6}"/>
              </a:ext>
            </a:extLst>
          </p:cNvPr>
          <p:cNvSpPr txBox="1"/>
          <p:nvPr/>
        </p:nvSpPr>
        <p:spPr>
          <a:xfrm>
            <a:off x="5777225" y="208466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220ms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70B7F3-6FBE-43A5-BB84-661071018748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3619437" y="26106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FAB015-FA6D-4DB2-B811-5D0ED6EA7D9C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3863604" y="26106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F93BBC-5406-40DC-A329-DC0DA988291F}"/>
              </a:ext>
            </a:extLst>
          </p:cNvPr>
          <p:cNvSpPr txBox="1"/>
          <p:nvPr/>
        </p:nvSpPr>
        <p:spPr>
          <a:xfrm>
            <a:off x="3325617" y="2196961"/>
            <a:ext cx="87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320ms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7EF86E-350C-4D08-8C46-689583AC658D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1027283" y="26106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1BDA9B-5962-4A83-A863-AAEEE9561F29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1277756" y="26106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C4B70D2-8DD9-4490-88BC-DEDAB737E208}"/>
              </a:ext>
            </a:extLst>
          </p:cNvPr>
          <p:cNvSpPr txBox="1"/>
          <p:nvPr/>
        </p:nvSpPr>
        <p:spPr>
          <a:xfrm>
            <a:off x="739769" y="2196961"/>
            <a:ext cx="87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300ms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DF84E2-03BD-4DE6-9930-598F94203F5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56146" y="4924498"/>
            <a:ext cx="778776" cy="821325"/>
          </a:xfrm>
          <a:prstGeom prst="rect">
            <a:avLst/>
          </a:prstGeom>
          <a:noFill/>
          <a:ln w="36000">
            <a:solidFill>
              <a:srgbClr val="00000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E8BD274-516F-4022-B229-06CCCD74F690}"/>
              </a:ext>
            </a:extLst>
          </p:cNvPr>
          <p:cNvGrpSpPr/>
          <p:nvPr/>
        </p:nvGrpSpPr>
        <p:grpSpPr>
          <a:xfrm>
            <a:off x="9196400" y="5472002"/>
            <a:ext cx="2343959" cy="1038812"/>
            <a:chOff x="8809771" y="5360275"/>
            <a:chExt cx="2343959" cy="103881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6AAA47-0E9B-4C48-9B81-745523FD9298}"/>
                </a:ext>
              </a:extLst>
            </p:cNvPr>
            <p:cNvCxnSpPr/>
            <p:nvPr/>
          </p:nvCxnSpPr>
          <p:spPr>
            <a:xfrm>
              <a:off x="8809771" y="5549462"/>
              <a:ext cx="39098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8B73FE-885D-4B0F-A511-083EB85D7AA3}"/>
                </a:ext>
              </a:extLst>
            </p:cNvPr>
            <p:cNvSpPr txBox="1"/>
            <p:nvPr/>
          </p:nvSpPr>
          <p:spPr>
            <a:xfrm>
              <a:off x="9150306" y="5360275"/>
              <a:ext cx="1551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Command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96CC82-CED0-428E-8410-0B783B55E57E}"/>
                </a:ext>
              </a:extLst>
            </p:cNvPr>
            <p:cNvCxnSpPr/>
            <p:nvPr/>
          </p:nvCxnSpPr>
          <p:spPr>
            <a:xfrm>
              <a:off x="8809771" y="5884202"/>
              <a:ext cx="3909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FF0C39-5603-4E24-8D85-378F0C56095D}"/>
                </a:ext>
              </a:extLst>
            </p:cNvPr>
            <p:cNvSpPr txBox="1"/>
            <p:nvPr/>
          </p:nvSpPr>
          <p:spPr>
            <a:xfrm>
              <a:off x="9150306" y="5695015"/>
              <a:ext cx="2003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Actual</a:t>
              </a: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</a:rPr>
                <a:t>Speed	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8282D3B-AFF3-4684-9E0B-B47ADB24CC12}"/>
                </a:ext>
              </a:extLst>
            </p:cNvPr>
            <p:cNvCxnSpPr/>
            <p:nvPr/>
          </p:nvCxnSpPr>
          <p:spPr>
            <a:xfrm>
              <a:off x="8809771" y="6218942"/>
              <a:ext cx="39098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BC310F-5FE9-46CF-8513-E7C801FC237F}"/>
                </a:ext>
              </a:extLst>
            </p:cNvPr>
            <p:cNvSpPr txBox="1"/>
            <p:nvPr/>
          </p:nvSpPr>
          <p:spPr>
            <a:xfrm>
              <a:off x="9150306" y="6029755"/>
              <a:ext cx="1551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381875"/>
      </p:ext>
    </p:extLst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FF7000"/>
      </a:accent1>
      <a:accent2>
        <a:srgbClr val="FFC000"/>
      </a:accent2>
      <a:accent3>
        <a:srgbClr val="A5A5A5"/>
      </a:accent3>
      <a:accent4>
        <a:srgbClr val="D7B5C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en Hsong">
      <a:majorFont>
        <a:latin typeface="Arial"/>
        <a:ea typeface="Microsoft Ya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n Hsong Standard Template" id="{F0CA505B-0CD1-4326-92C8-975450D1B159}" vid="{DC46B701-C505-4B53-95CB-5452CAF631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 Hsong Standard Template</Template>
  <TotalTime>1296</TotalTime>
  <Words>1760</Words>
  <Application>Microsoft Office PowerPoint</Application>
  <PresentationFormat>Widescreen</PresentationFormat>
  <Paragraphs>559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Helvetica Neue</vt:lpstr>
      <vt:lpstr>Microsoft JhengHei</vt:lpstr>
      <vt:lpstr>Microsoft YaHei</vt:lpstr>
      <vt:lpstr>SimSun</vt:lpstr>
      <vt:lpstr>SimSun</vt:lpstr>
      <vt:lpstr>Arial</vt:lpstr>
      <vt:lpstr>Calibri</vt:lpstr>
      <vt:lpstr>Office Theme</vt:lpstr>
      <vt:lpstr>PowerPoint Presentation</vt:lpstr>
      <vt:lpstr>Measured Performance</vt:lpstr>
      <vt:lpstr>Summary Scoring</vt:lpstr>
      <vt:lpstr>Highest Actual Measured Speed for All Specifications at 99% Settings</vt:lpstr>
      <vt:lpstr>Comparison in Actual Production</vt:lpstr>
      <vt:lpstr>What Makes The Difference</vt:lpstr>
      <vt:lpstr>Precision Hydraulics®</vt:lpstr>
      <vt:lpstr>Injection Performance</vt:lpstr>
      <vt:lpstr>Injection Speed Response (0 → 99%)</vt:lpstr>
      <vt:lpstr>The Importance of Speedy Response</vt:lpstr>
      <vt:lpstr>Injection Pressure Control</vt:lpstr>
      <vt:lpstr>Injection Base Pressure and Pressure Drop</vt:lpstr>
      <vt:lpstr>Injection Pressure: Spec. vs Actual Measured</vt:lpstr>
      <vt:lpstr>Nozzle Protection Guard</vt:lpstr>
      <vt:lpstr>Injection Carriage Cylinders</vt:lpstr>
      <vt:lpstr>Injection Base</vt:lpstr>
      <vt:lpstr>Holding Performance</vt:lpstr>
      <vt:lpstr>Holding Pressure Response (0 → 99%)</vt:lpstr>
      <vt:lpstr>Pressure Control</vt:lpstr>
      <vt:lpstr>V/P Switch-Over Response</vt:lpstr>
      <vt:lpstr>Plasticizing Performance</vt:lpstr>
      <vt:lpstr>Plasticizing Motor Size and Torque</vt:lpstr>
      <vt:lpstr>Plasticizing Torque</vt:lpstr>
      <vt:lpstr>Plasticizing Back Pressure Control</vt:lpstr>
      <vt:lpstr>Max. Heater Power</vt:lpstr>
      <vt:lpstr>Clamp Performance</vt:lpstr>
      <vt:lpstr>Dry Cycle Time</vt:lpstr>
      <vt:lpstr>Platen Deformation</vt:lpstr>
      <vt:lpstr>Uniformness of Tie-Bar Deformations</vt:lpstr>
      <vt:lpstr>Bushings for the Moving Platen</vt:lpstr>
      <vt:lpstr>MK6 – “A4” Mould Protection Feature</vt:lpstr>
      <vt:lpstr>Reopening a Locked Clamp</vt:lpstr>
      <vt:lpstr>Opening Stroke</vt:lpstr>
      <vt:lpstr>Minimum Mould Height</vt:lpstr>
      <vt:lpstr>Ejector Force</vt:lpstr>
      <vt:lpstr>Mould Adj. Performance</vt:lpstr>
      <vt:lpstr>Automatic Clamping Force Adjustment</vt:lpstr>
      <vt:lpstr>Electricals</vt:lpstr>
      <vt:lpstr>Low-Voltage Terminals</vt:lpstr>
      <vt:lpstr>Power Connection Terminals</vt:lpstr>
      <vt:lpstr>Power Pack</vt:lpstr>
      <vt:lpstr>Maxiumum Sustainable Power Output</vt:lpstr>
      <vt:lpstr>Impact of Maximum Power Output on Application Processes</vt:lpstr>
    </vt:vector>
  </TitlesOfParts>
  <Company>震雄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MK6 vs XX-II/IIS (Internal Confidential)</dc:title>
  <dc:creator/>
  <dc:description>version 1.0</dc:description>
  <cp:lastModifiedBy>Stephen Chung</cp:lastModifiedBy>
  <cp:revision>612</cp:revision>
  <cp:lastPrinted>2017-11-01T07:17:02Z</cp:lastPrinted>
  <dcterms:created xsi:type="dcterms:W3CDTF">2017-10-30T02:49:17Z</dcterms:created>
  <dcterms:modified xsi:type="dcterms:W3CDTF">2017-11-21T05:56:58Z</dcterms:modified>
</cp:coreProperties>
</file>