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8" r:id="rId2"/>
    <p:sldId id="349" r:id="rId3"/>
    <p:sldId id="319" r:id="rId4"/>
    <p:sldId id="318" r:id="rId5"/>
    <p:sldId id="320" r:id="rId6"/>
    <p:sldId id="323" r:id="rId7"/>
    <p:sldId id="325" r:id="rId8"/>
    <p:sldId id="326" r:id="rId9"/>
    <p:sldId id="327" r:id="rId10"/>
    <p:sldId id="347" r:id="rId11"/>
    <p:sldId id="355" r:id="rId12"/>
    <p:sldId id="346" r:id="rId13"/>
    <p:sldId id="337" r:id="rId14"/>
    <p:sldId id="338" r:id="rId15"/>
    <p:sldId id="339" r:id="rId16"/>
    <p:sldId id="345" r:id="rId17"/>
    <p:sldId id="340" r:id="rId18"/>
    <p:sldId id="341" r:id="rId19"/>
    <p:sldId id="342" r:id="rId20"/>
    <p:sldId id="343" r:id="rId21"/>
    <p:sldId id="344" r:id="rId22"/>
    <p:sldId id="316" r:id="rId23"/>
    <p:sldId id="350" r:id="rId24"/>
    <p:sldId id="317" r:id="rId25"/>
    <p:sldId id="351" r:id="rId26"/>
    <p:sldId id="313" r:id="rId27"/>
    <p:sldId id="314" r:id="rId28"/>
    <p:sldId id="315" r:id="rId29"/>
    <p:sldId id="356" r:id="rId30"/>
    <p:sldId id="357" r:id="rId31"/>
    <p:sldId id="310" r:id="rId32"/>
    <p:sldId id="328" r:id="rId33"/>
    <p:sldId id="352" r:id="rId34"/>
    <p:sldId id="353" r:id="rId35"/>
    <p:sldId id="336" r:id="rId36"/>
    <p:sldId id="329" r:id="rId37"/>
    <p:sldId id="330" r:id="rId38"/>
    <p:sldId id="331" r:id="rId39"/>
    <p:sldId id="332" r:id="rId40"/>
    <p:sldId id="333" r:id="rId41"/>
    <p:sldId id="334" r:id="rId42"/>
    <p:sldId id="335" r:id="rId43"/>
    <p:sldId id="311" r:id="rId44"/>
    <p:sldId id="276" r:id="rId45"/>
    <p:sldId id="322" r:id="rId46"/>
    <p:sldId id="321" r:id="rId47"/>
    <p:sldId id="292" r:id="rId48"/>
    <p:sldId id="291" r:id="rId49"/>
    <p:sldId id="294" r:id="rId50"/>
    <p:sldId id="308" r:id="rId51"/>
    <p:sldId id="295" r:id="rId52"/>
    <p:sldId id="296" r:id="rId53"/>
    <p:sldId id="312" r:id="rId54"/>
    <p:sldId id="297" r:id="rId55"/>
    <p:sldId id="298" r:id="rId56"/>
    <p:sldId id="299" r:id="rId57"/>
    <p:sldId id="300" r:id="rId58"/>
    <p:sldId id="301" r:id="rId59"/>
    <p:sldId id="302" r:id="rId60"/>
    <p:sldId id="304" r:id="rId61"/>
    <p:sldId id="305" r:id="rId62"/>
    <p:sldId id="306" r:id="rId63"/>
    <p:sldId id="307" r:id="rId64"/>
    <p:sldId id="354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7900"/>
    <a:srgbClr val="FF9300"/>
    <a:srgbClr val="FFA937"/>
    <a:srgbClr val="323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4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7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049C0D-7620-429F-974D-A5CC26F52900}"/>
              </a:ext>
            </a:extLst>
          </p:cNvPr>
          <p:cNvSpPr/>
          <p:nvPr userDrawn="1"/>
        </p:nvSpPr>
        <p:spPr>
          <a:xfrm>
            <a:off x="51386" y="0"/>
            <a:ext cx="12192000" cy="6883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06AE1FA3-D792-4708-BD3E-76951F2E2E9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2857500" y="-2019299"/>
            <a:ext cx="18188940" cy="10013997"/>
            <a:chOff x="0" y="0"/>
            <a:chExt cx="13984214" cy="10479072"/>
          </a:xfrm>
        </p:grpSpPr>
        <p:sp>
          <p:nvSpPr>
            <p:cNvPr id="6" name="AutoShape 2">
              <a:extLst>
                <a:ext uri="{FF2B5EF4-FFF2-40B4-BE49-F238E27FC236}">
                  <a16:creationId xmlns:a16="http://schemas.microsoft.com/office/drawing/2014/main" id="{08367101-59B1-4396-9F65-0BFA96D98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975" y="1485900"/>
              <a:ext cx="7879012" cy="7879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7000"/>
            </a:solidFill>
            <a:ln>
              <a:noFill/>
            </a:ln>
            <a:effectLst>
              <a:outerShdw blurRad="101600" dist="122728" dir="8535227" algn="ctr" rotWithShape="0">
                <a:srgbClr val="00000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45720" rIns="45720"/>
            <a:lstStyle/>
            <a:p>
              <a:pPr algn="l"/>
              <a:endParaRPr lang="zh-TW" altLang="zh-TW" sz="1800" b="0" i="0" dirty="0">
                <a:solidFill>
                  <a:srgbClr val="000000"/>
                </a:solidFill>
                <a:effectLst/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DA1A581A-7957-49A8-B702-0D3A8890FAB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2155096"/>
              <a:ext cx="5011921" cy="75835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127" y="0"/>
                  </a:moveTo>
                  <a:lnTo>
                    <a:pt x="21600" y="0"/>
                  </a:lnTo>
                  <a:lnTo>
                    <a:pt x="5473" y="21600"/>
                  </a:lnTo>
                  <a:lnTo>
                    <a:pt x="0" y="21600"/>
                  </a:lnTo>
                  <a:lnTo>
                    <a:pt x="16127" y="0"/>
                  </a:lnTo>
                  <a:close/>
                </a:path>
              </a:pathLst>
            </a:custGeom>
            <a:solidFill>
              <a:srgbClr val="F7AB28"/>
            </a:solidFill>
            <a:ln>
              <a:noFill/>
            </a:ln>
            <a:effectLst>
              <a:outerShdw blurRad="101600" dist="122728" dir="5400000" algn="ctr" rotWithShape="0">
                <a:srgbClr val="00000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45720" rIns="45720"/>
            <a:lstStyle/>
            <a:p>
              <a:pPr algn="l"/>
              <a:endParaRPr lang="zh-TW" altLang="zh-TW" sz="1800" b="0" i="0">
                <a:solidFill>
                  <a:srgbClr val="000000"/>
                </a:solidFill>
                <a:effectLst/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  <p:sp>
          <p:nvSpPr>
            <p:cNvPr id="8" name="AutoShape 4">
              <a:extLst>
                <a:ext uri="{FF2B5EF4-FFF2-40B4-BE49-F238E27FC236}">
                  <a16:creationId xmlns:a16="http://schemas.microsoft.com/office/drawing/2014/main" id="{F58A0C10-DEDA-4992-9557-6E60E6B8B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9416" y="5824273"/>
              <a:ext cx="4654798" cy="465479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6AC32"/>
            </a:solidFill>
            <a:ln>
              <a:noFill/>
            </a:ln>
            <a:effectLst>
              <a:outerShdw blurRad="101600" dist="56796" dir="11863719" algn="ctr" rotWithShape="0">
                <a:srgbClr val="00000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45720" rIns="45720"/>
            <a:lstStyle/>
            <a:p>
              <a:pPr algn="l"/>
              <a:endParaRPr lang="zh-TW" altLang="zh-TW" sz="1800" b="0" i="0">
                <a:solidFill>
                  <a:srgbClr val="000000"/>
                </a:solidFill>
                <a:effectLst/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  <p:sp>
          <p:nvSpPr>
            <p:cNvPr id="9" name="AutoShape 5">
              <a:extLst>
                <a:ext uri="{FF2B5EF4-FFF2-40B4-BE49-F238E27FC236}">
                  <a16:creationId xmlns:a16="http://schemas.microsoft.com/office/drawing/2014/main" id="{58D58BF8-652E-4A2F-9BC6-10F1D65F1118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958166" y="1681066"/>
              <a:ext cx="2561079" cy="25610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39231"/>
            </a:solidFill>
            <a:ln>
              <a:noFill/>
            </a:ln>
            <a:effectLst>
              <a:outerShdw blurRad="101600" dist="25400" dir="19086522" algn="ctr" rotWithShape="0">
                <a:srgbClr val="00000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45720" rIns="45720"/>
            <a:lstStyle/>
            <a:p>
              <a:pPr algn="l"/>
              <a:endParaRPr lang="zh-TW" altLang="zh-TW" sz="1800" b="0" i="0">
                <a:solidFill>
                  <a:srgbClr val="000000"/>
                </a:solidFill>
                <a:effectLst/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  <p:sp>
          <p:nvSpPr>
            <p:cNvPr id="10" name="AutoShape 6">
              <a:extLst>
                <a:ext uri="{FF2B5EF4-FFF2-40B4-BE49-F238E27FC236}">
                  <a16:creationId xmlns:a16="http://schemas.microsoft.com/office/drawing/2014/main" id="{AC3766A4-D010-4254-B30B-69B4266A5632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5304308" y="0"/>
              <a:ext cx="7879012" cy="7879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9300"/>
            </a:solidFill>
            <a:ln>
              <a:noFill/>
            </a:ln>
            <a:effectLst>
              <a:outerShdw blurRad="101600" dist="56796" dir="8148622" algn="ctr" rotWithShape="0">
                <a:srgbClr val="00000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45720" rIns="45720"/>
            <a:lstStyle/>
            <a:p>
              <a:pPr algn="l"/>
              <a:endParaRPr lang="zh-TW" altLang="zh-TW" sz="1800" b="0" i="0">
                <a:solidFill>
                  <a:srgbClr val="000000"/>
                </a:solidFill>
                <a:effectLst/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  <p:sp>
          <p:nvSpPr>
            <p:cNvPr id="11" name="AutoShape 7">
              <a:extLst>
                <a:ext uri="{FF2B5EF4-FFF2-40B4-BE49-F238E27FC236}">
                  <a16:creationId xmlns:a16="http://schemas.microsoft.com/office/drawing/2014/main" id="{98113A12-1FF7-4114-A34A-B2BC9D7AC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302" y="2007484"/>
              <a:ext cx="5207209" cy="7879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127" y="0"/>
                  </a:moveTo>
                  <a:lnTo>
                    <a:pt x="21600" y="0"/>
                  </a:lnTo>
                  <a:lnTo>
                    <a:pt x="5473" y="21600"/>
                  </a:lnTo>
                  <a:lnTo>
                    <a:pt x="0" y="21600"/>
                  </a:lnTo>
                  <a:lnTo>
                    <a:pt x="16127" y="0"/>
                  </a:lnTo>
                  <a:close/>
                </a:path>
              </a:pathLst>
            </a:custGeom>
            <a:solidFill>
              <a:srgbClr val="F06D30"/>
            </a:solidFill>
            <a:ln>
              <a:noFill/>
            </a:ln>
            <a:effectLst>
              <a:outerShdw blurRad="101600" dist="122728" dir="16246640" algn="ctr" rotWithShape="0">
                <a:srgbClr val="00000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45720" rIns="45720"/>
            <a:lstStyle/>
            <a:p>
              <a:pPr algn="l"/>
              <a:endParaRPr lang="zh-TW" altLang="zh-TW" sz="1800" b="0" i="0">
                <a:solidFill>
                  <a:srgbClr val="000000"/>
                </a:solidFill>
                <a:effectLst/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89525B35-DBA0-4A70-B3C0-ADAABEB6D8D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87007" y="1320007"/>
            <a:ext cx="4217987" cy="4217987"/>
            <a:chOff x="0" y="0"/>
            <a:chExt cx="4218120" cy="4218120"/>
          </a:xfrm>
        </p:grpSpPr>
        <p:sp>
          <p:nvSpPr>
            <p:cNvPr id="14" name="Oval 9">
              <a:extLst>
                <a:ext uri="{FF2B5EF4-FFF2-40B4-BE49-F238E27FC236}">
                  <a16:creationId xmlns:a16="http://schemas.microsoft.com/office/drawing/2014/main" id="{E5E26698-2069-40BF-B15E-3B88D7B38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4218120" cy="421812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01600" dist="25400" dir="5400000" algn="ctr" rotWithShape="0">
                <a:srgbClr val="00000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45720" rIns="45720"/>
            <a:lstStyle/>
            <a:p>
              <a:pPr algn="l"/>
              <a:endParaRPr lang="zh-TW" altLang="zh-TW" sz="1800" b="0" i="0">
                <a:solidFill>
                  <a:srgbClr val="000000"/>
                </a:solidFill>
                <a:effectLst/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  <p:pic>
          <p:nvPicPr>
            <p:cNvPr id="15" name="Picture 10" descr="Chenhsong Group">
              <a:extLst>
                <a:ext uri="{FF2B5EF4-FFF2-40B4-BE49-F238E27FC236}">
                  <a16:creationId xmlns:a16="http://schemas.microsoft.com/office/drawing/2014/main" id="{49EC886D-A56C-48F2-95CC-BDDAD2F53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620" y="900868"/>
              <a:ext cx="2561079" cy="18067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6" name="Oval 11">
              <a:extLst>
                <a:ext uri="{FF2B5EF4-FFF2-40B4-BE49-F238E27FC236}">
                  <a16:creationId xmlns:a16="http://schemas.microsoft.com/office/drawing/2014/main" id="{74B78131-7D2F-4F81-B519-BB1C085C9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731" y="190731"/>
              <a:ext cx="3836658" cy="3836657"/>
            </a:xfrm>
            <a:prstGeom prst="ellipse">
              <a:avLst/>
            </a:prstGeom>
            <a:noFill/>
            <a:ln w="76200" cap="flat" cmpd="sng">
              <a:solidFill>
                <a:srgbClr val="FF93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zh-TW" sz="1800" b="0" i="0">
                <a:solidFill>
                  <a:srgbClr val="000000"/>
                </a:solidFill>
                <a:effectLst/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B73A802-9152-4DCF-A5B8-7F0FB12BA2C6}"/>
              </a:ext>
            </a:extLst>
          </p:cNvPr>
          <p:cNvSpPr txBox="1"/>
          <p:nvPr userDrawn="1"/>
        </p:nvSpPr>
        <p:spPr>
          <a:xfrm>
            <a:off x="4428935" y="4007634"/>
            <a:ext cx="3323952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rtlCol="0" anchor="ctr">
            <a:spAutoFit/>
          </a:bodyPr>
          <a:lstStyle>
            <a:lvl1pPr lvl="0" algn="ctr" defTabSz="45720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3600" b="1" i="0">
                <a:solidFill>
                  <a:srgbClr val="F06D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en-US" dirty="0"/>
              <a:t>Chen Hsong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ED14B-E021-4B9D-9DF2-9F4964E7E0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98680" y="5721104"/>
            <a:ext cx="4697412" cy="512762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 dirty="0"/>
              <a:t>Welcome!</a:t>
            </a:r>
          </a:p>
        </p:txBody>
      </p:sp>
    </p:spTree>
    <p:extLst>
      <p:ext uri="{BB962C8B-B14F-4D97-AF65-F5344CB8AC3E}">
        <p14:creationId xmlns:p14="http://schemas.microsoft.com/office/powerpoint/2010/main" val="356839036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F0293BFD-A135-486C-BD52-3181744D4E40}"/>
              </a:ext>
            </a:extLst>
          </p:cNvPr>
          <p:cNvSpPr>
            <a:spLocks/>
          </p:cNvSpPr>
          <p:nvPr userDrawn="1"/>
        </p:nvSpPr>
        <p:spPr bwMode="ltGray">
          <a:xfrm>
            <a:off x="0" y="638175"/>
            <a:ext cx="12191999" cy="1157288"/>
          </a:xfrm>
          <a:prstGeom prst="rect">
            <a:avLst/>
          </a:prstGeom>
          <a:gradFill rotWithShape="0">
            <a:gsLst>
              <a:gs pos="0">
                <a:srgbClr val="FF9300"/>
              </a:gs>
              <a:gs pos="100000">
                <a:srgbClr val="FF9300"/>
              </a:gs>
            </a:gsLst>
            <a:lin ang="540000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7F4DBE70-047A-481C-B7E3-A63150DFB7CA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1098652" y="638175"/>
            <a:ext cx="672000" cy="1157288"/>
            <a:chOff x="-1" y="0"/>
            <a:chExt cx="672118" cy="1157733"/>
          </a:xfrm>
        </p:grpSpPr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560B8007-37DF-4F35-9EF5-E3228AF8D86F}"/>
                </a:ext>
              </a:extLst>
            </p:cNvPr>
            <p:cNvSpPr>
              <a:spLocks/>
            </p:cNvSpPr>
            <p:nvPr/>
          </p:nvSpPr>
          <p:spPr bwMode="white">
            <a:xfrm rot="16200000">
              <a:off x="-527563" y="527563"/>
              <a:ext cx="1157732" cy="102605"/>
            </a:xfrm>
            <a:prstGeom prst="rect">
              <a:avLst/>
            </a:prstGeom>
            <a:solidFill>
              <a:srgbClr val="FFFFFF"/>
            </a:solidFill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en-US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  <p:sp>
          <p:nvSpPr>
            <p:cNvPr id="10" name="AutoShape 6">
              <a:extLst>
                <a:ext uri="{FF2B5EF4-FFF2-40B4-BE49-F238E27FC236}">
                  <a16:creationId xmlns:a16="http://schemas.microsoft.com/office/drawing/2014/main" id="{80E65889-2339-4EB1-90B4-062529104FF3}"/>
                </a:ext>
              </a:extLst>
            </p:cNvPr>
            <p:cNvSpPr>
              <a:spLocks/>
            </p:cNvSpPr>
            <p:nvPr/>
          </p:nvSpPr>
          <p:spPr bwMode="white">
            <a:xfrm rot="16200000">
              <a:off x="-140891" y="344725"/>
              <a:ext cx="1157734" cy="4682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0" y="12621"/>
                  </a:lnTo>
                  <a:lnTo>
                    <a:pt x="10800" y="21600"/>
                  </a:lnTo>
                  <a:lnTo>
                    <a:pt x="21600" y="1262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zh-TW">
                <a:solidFill>
                  <a:srgbClr val="000000"/>
                </a:solidFill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47D022B-EFAF-49B9-B753-663592A03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440" y="638173"/>
            <a:ext cx="9814560" cy="1157289"/>
          </a:xfrm>
        </p:spPr>
        <p:txBody>
          <a:bodyPr>
            <a:normAutofit/>
          </a:bodyPr>
          <a:lstStyle>
            <a:lvl1pPr>
              <a:defRPr sz="3500">
                <a:solidFill>
                  <a:srgbClr val="32323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80E2D5-0F1E-4458-BF2B-F7FE91841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9287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664205B-1AD7-43C6-99A6-F6D25B406565}"/>
              </a:ext>
            </a:extLst>
          </p:cNvPr>
          <p:cNvSpPr>
            <a:spLocks/>
          </p:cNvSpPr>
          <p:nvPr userDrawn="1"/>
        </p:nvSpPr>
        <p:spPr bwMode="hidden">
          <a:xfrm>
            <a:off x="0" y="5803"/>
            <a:ext cx="6557963" cy="2055813"/>
          </a:xfrm>
          <a:prstGeom prst="rect">
            <a:avLst/>
          </a:prstGeom>
          <a:solidFill>
            <a:srgbClr val="FF9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B8501C9-153E-49C2-9EB2-F1D6DC0E2F9D}"/>
              </a:ext>
            </a:extLst>
          </p:cNvPr>
          <p:cNvSpPr>
            <a:spLocks/>
          </p:cNvSpPr>
          <p:nvPr userDrawn="1"/>
        </p:nvSpPr>
        <p:spPr bwMode="hidden">
          <a:xfrm>
            <a:off x="6731001" y="2660104"/>
            <a:ext cx="5460999" cy="2200275"/>
          </a:xfrm>
          <a:prstGeom prst="rect">
            <a:avLst/>
          </a:prstGeom>
          <a:solidFill>
            <a:srgbClr val="1687B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4BACC6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E72BA0E-ED2B-4A5E-8B7C-7EAFDF7F16C9}"/>
              </a:ext>
            </a:extLst>
          </p:cNvPr>
          <p:cNvSpPr>
            <a:spLocks/>
          </p:cNvSpPr>
          <p:nvPr userDrawn="1"/>
        </p:nvSpPr>
        <p:spPr bwMode="hidden">
          <a:xfrm>
            <a:off x="6735762" y="4976814"/>
            <a:ext cx="5456237" cy="1881186"/>
          </a:xfrm>
          <a:prstGeom prst="rect">
            <a:avLst/>
          </a:prstGeom>
          <a:solidFill>
            <a:srgbClr val="0067B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4BACC6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4BDEF0F-CC65-4E32-B295-D4CBF95BB619}"/>
              </a:ext>
            </a:extLst>
          </p:cNvPr>
          <p:cNvSpPr>
            <a:spLocks/>
          </p:cNvSpPr>
          <p:nvPr userDrawn="1"/>
        </p:nvSpPr>
        <p:spPr bwMode="black">
          <a:xfrm rot="16200000">
            <a:off x="133084" y="1121569"/>
            <a:ext cx="1157288" cy="101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en-US" dirty="0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DAE72C-01A4-4BEA-B4BC-C669D5E51F0B}"/>
              </a:ext>
            </a:extLst>
          </p:cNvPr>
          <p:cNvSpPr>
            <a:spLocks/>
          </p:cNvSpPr>
          <p:nvPr userDrawn="1"/>
        </p:nvSpPr>
        <p:spPr bwMode="auto">
          <a:xfrm>
            <a:off x="1444626" y="6589391"/>
            <a:ext cx="25263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/>
          <a:p>
            <a:fld id="{DFED15AE-1DA8-4835-BBAD-8DE01E6903B9}" type="slidenum">
              <a:rPr lang="zh-TW" altLang="zh-TW" sz="900">
                <a:solidFill>
                  <a:srgbClr val="000000"/>
                </a:solidFill>
                <a:latin typeface="Helvetica Neue" charset="0"/>
                <a:sym typeface="Helvetica Neue" charset="0"/>
              </a:rPr>
              <a:pPr/>
              <a:t>‹#›</a:t>
            </a:fld>
            <a:r>
              <a:rPr lang="zh-TW" altLang="zh-TW" sz="900">
                <a:solidFill>
                  <a:srgbClr val="000000"/>
                </a:solidFill>
                <a:latin typeface="Helvetica Neue" charset="0"/>
                <a:sym typeface="Helvetica Neue" charset="0"/>
              </a:rPr>
              <a:t>￼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011C08-44EB-4EE5-9044-D8125BEDB71F}"/>
              </a:ext>
            </a:extLst>
          </p:cNvPr>
          <p:cNvSpPr>
            <a:spLocks/>
          </p:cNvSpPr>
          <p:nvPr userDrawn="1"/>
        </p:nvSpPr>
        <p:spPr bwMode="auto">
          <a:xfrm>
            <a:off x="1444626" y="6589391"/>
            <a:ext cx="22057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/>
          <a:p>
            <a:fld id="{4E0756A9-351A-45AD-98D6-4DEADEBC0FE0}" type="slidenum">
              <a:rPr lang="zh-TW" altLang="zh-TW" sz="900">
                <a:solidFill>
                  <a:srgbClr val="000000"/>
                </a:solidFill>
                <a:latin typeface="Helvetica Neue" charset="0"/>
                <a:sym typeface="Helvetica Neue" charset="0"/>
              </a:rPr>
              <a:pPr/>
              <a:t>‹#›</a:t>
            </a:fld>
            <a:endParaRPr lang="zh-TW" altLang="zh-TW" sz="900">
              <a:solidFill>
                <a:srgbClr val="000000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DF9576C0-78D7-4DF7-8352-EED606A8DB92}"/>
              </a:ext>
            </a:extLst>
          </p:cNvPr>
          <p:cNvSpPr>
            <a:spLocks/>
          </p:cNvSpPr>
          <p:nvPr userDrawn="1"/>
        </p:nvSpPr>
        <p:spPr bwMode="hidden">
          <a:xfrm>
            <a:off x="6731001" y="5803"/>
            <a:ext cx="5459414" cy="2532063"/>
          </a:xfrm>
          <a:prstGeom prst="rect">
            <a:avLst/>
          </a:prstGeom>
          <a:solidFill>
            <a:srgbClr val="00C2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4BACC6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9962E627-0DAF-41F5-B9CC-FB042E6293DA}"/>
              </a:ext>
            </a:extLst>
          </p:cNvPr>
          <p:cNvSpPr>
            <a:spLocks/>
          </p:cNvSpPr>
          <p:nvPr userDrawn="1"/>
        </p:nvSpPr>
        <p:spPr bwMode="auto">
          <a:xfrm>
            <a:off x="182881" y="203201"/>
            <a:ext cx="11836750" cy="6450013"/>
          </a:xfrm>
          <a:prstGeom prst="rect">
            <a:avLst/>
          </a:pr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74A2C7-7D4C-4A75-88F8-C65FAC6C8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567" y="593725"/>
            <a:ext cx="5449360" cy="1157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46">
            <a:extLst>
              <a:ext uri="{FF2B5EF4-FFF2-40B4-BE49-F238E27FC236}">
                <a16:creationId xmlns:a16="http://schemas.microsoft.com/office/drawing/2014/main" id="{44E63D64-626F-4578-BE36-9FCDDC9D29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36010" y="586193"/>
            <a:ext cx="4736890" cy="163313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46">
            <a:extLst>
              <a:ext uri="{FF2B5EF4-FFF2-40B4-BE49-F238E27FC236}">
                <a16:creationId xmlns:a16="http://schemas.microsoft.com/office/drawing/2014/main" id="{E251DA25-7852-4E04-B1CE-C355E6E151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36010" y="2943675"/>
            <a:ext cx="4736890" cy="163313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46">
            <a:extLst>
              <a:ext uri="{FF2B5EF4-FFF2-40B4-BE49-F238E27FC236}">
                <a16:creationId xmlns:a16="http://schemas.microsoft.com/office/drawing/2014/main" id="{692F5F20-A8F4-4A7F-AEF7-DB1205AF21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6010" y="5301157"/>
            <a:ext cx="4736890" cy="106916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BC4BE6B-ADB0-4916-81C4-7AE74B2A3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9298" y="6248611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7EBF787-3944-4AE1-B281-83A80A23B82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816100" y="2781300"/>
            <a:ext cx="3235325" cy="32353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7306591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4" grpId="0" animBg="1"/>
      <p:bldP spid="1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664205B-1AD7-43C6-99A6-F6D25B406565}"/>
              </a:ext>
            </a:extLst>
          </p:cNvPr>
          <p:cNvSpPr>
            <a:spLocks/>
          </p:cNvSpPr>
          <p:nvPr userDrawn="1"/>
        </p:nvSpPr>
        <p:spPr bwMode="blackWhite">
          <a:xfrm>
            <a:off x="0" y="5803"/>
            <a:ext cx="6557963" cy="2055813"/>
          </a:xfrm>
          <a:prstGeom prst="rect">
            <a:avLst/>
          </a:prstGeom>
          <a:solidFill>
            <a:srgbClr val="FF9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B8501C9-153E-49C2-9EB2-F1D6DC0E2F9D}"/>
              </a:ext>
            </a:extLst>
          </p:cNvPr>
          <p:cNvSpPr>
            <a:spLocks/>
          </p:cNvSpPr>
          <p:nvPr userDrawn="1"/>
        </p:nvSpPr>
        <p:spPr bwMode="blackWhite">
          <a:xfrm>
            <a:off x="6731001" y="2660104"/>
            <a:ext cx="5460999" cy="2200275"/>
          </a:xfrm>
          <a:prstGeom prst="rect">
            <a:avLst/>
          </a:prstGeom>
          <a:solidFill>
            <a:srgbClr val="1687B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4BACC6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4EE953E-717C-47F2-82C1-2E1B25B4E46A}"/>
              </a:ext>
            </a:extLst>
          </p:cNvPr>
          <p:cNvSpPr>
            <a:spLocks/>
          </p:cNvSpPr>
          <p:nvPr userDrawn="1"/>
        </p:nvSpPr>
        <p:spPr bwMode="blackWhite">
          <a:xfrm>
            <a:off x="0" y="2219325"/>
            <a:ext cx="6557963" cy="4638675"/>
          </a:xfrm>
          <a:prstGeom prst="rect">
            <a:avLst/>
          </a:prstGeom>
          <a:solidFill>
            <a:srgbClr val="4BACC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4BACC6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E72BA0E-ED2B-4A5E-8B7C-7EAFDF7F16C9}"/>
              </a:ext>
            </a:extLst>
          </p:cNvPr>
          <p:cNvSpPr>
            <a:spLocks/>
          </p:cNvSpPr>
          <p:nvPr userDrawn="1"/>
        </p:nvSpPr>
        <p:spPr bwMode="blackWhite">
          <a:xfrm>
            <a:off x="6735762" y="4976814"/>
            <a:ext cx="5456237" cy="1881186"/>
          </a:xfrm>
          <a:prstGeom prst="rect">
            <a:avLst/>
          </a:prstGeom>
          <a:solidFill>
            <a:srgbClr val="0067B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4BACC6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4BDEF0F-CC65-4E32-B295-D4CBF95BB619}"/>
              </a:ext>
            </a:extLst>
          </p:cNvPr>
          <p:cNvSpPr>
            <a:spLocks/>
          </p:cNvSpPr>
          <p:nvPr userDrawn="1"/>
        </p:nvSpPr>
        <p:spPr bwMode="black">
          <a:xfrm rot="16200000">
            <a:off x="133084" y="1121569"/>
            <a:ext cx="1157288" cy="101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en-US" dirty="0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DF9576C0-78D7-4DF7-8352-EED606A8DB92}"/>
              </a:ext>
            </a:extLst>
          </p:cNvPr>
          <p:cNvSpPr>
            <a:spLocks/>
          </p:cNvSpPr>
          <p:nvPr userDrawn="1"/>
        </p:nvSpPr>
        <p:spPr bwMode="blackWhite">
          <a:xfrm>
            <a:off x="6731001" y="5803"/>
            <a:ext cx="5459414" cy="2532063"/>
          </a:xfrm>
          <a:prstGeom prst="rect">
            <a:avLst/>
          </a:prstGeom>
          <a:solidFill>
            <a:srgbClr val="00C2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4BACC6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9962E627-0DAF-41F5-B9CC-FB042E6293DA}"/>
              </a:ext>
            </a:extLst>
          </p:cNvPr>
          <p:cNvSpPr>
            <a:spLocks/>
          </p:cNvSpPr>
          <p:nvPr userDrawn="1"/>
        </p:nvSpPr>
        <p:spPr bwMode="auto">
          <a:xfrm>
            <a:off x="182881" y="203201"/>
            <a:ext cx="11836750" cy="6450013"/>
          </a:xfrm>
          <a:prstGeom prst="rect">
            <a:avLst/>
          </a:pr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74A2C7-7D4C-4A75-88F8-C65FAC6C8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567" y="593725"/>
            <a:ext cx="5449360" cy="1157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46">
            <a:extLst>
              <a:ext uri="{FF2B5EF4-FFF2-40B4-BE49-F238E27FC236}">
                <a16:creationId xmlns:a16="http://schemas.microsoft.com/office/drawing/2014/main" id="{5F2979B5-F4C1-4DCB-B543-9D2B175DC6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3563" y="2460625"/>
            <a:ext cx="3627437" cy="14636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32323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46">
            <a:extLst>
              <a:ext uri="{FF2B5EF4-FFF2-40B4-BE49-F238E27FC236}">
                <a16:creationId xmlns:a16="http://schemas.microsoft.com/office/drawing/2014/main" id="{44E63D64-626F-4578-BE36-9FCDDC9D29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36010" y="586193"/>
            <a:ext cx="4736890" cy="163313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46">
            <a:extLst>
              <a:ext uri="{FF2B5EF4-FFF2-40B4-BE49-F238E27FC236}">
                <a16:creationId xmlns:a16="http://schemas.microsoft.com/office/drawing/2014/main" id="{E251DA25-7852-4E04-B1CE-C355E6E151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36010" y="2943675"/>
            <a:ext cx="4736890" cy="163313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46">
            <a:extLst>
              <a:ext uri="{FF2B5EF4-FFF2-40B4-BE49-F238E27FC236}">
                <a16:creationId xmlns:a16="http://schemas.microsoft.com/office/drawing/2014/main" id="{692F5F20-A8F4-4A7F-AEF7-DB1205AF21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6010" y="5301157"/>
            <a:ext cx="4736890" cy="106916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C3631B0-27CE-4F7E-A137-35A7C63AA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2573" y="626750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20055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4" grpId="0" animBg="1"/>
      <p:bldP spid="1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">
            <a:extLst>
              <a:ext uri="{FF2B5EF4-FFF2-40B4-BE49-F238E27FC236}">
                <a16:creationId xmlns:a16="http://schemas.microsoft.com/office/drawing/2014/main" id="{C0B03EAD-3C2E-4AD6-A14C-597227C771B5}"/>
              </a:ext>
            </a:extLst>
          </p:cNvPr>
          <p:cNvSpPr>
            <a:spLocks/>
          </p:cNvSpPr>
          <p:nvPr userDrawn="1"/>
        </p:nvSpPr>
        <p:spPr bwMode="blackWhite">
          <a:xfrm>
            <a:off x="0" y="0"/>
            <a:ext cx="7534275" cy="2055813"/>
          </a:xfrm>
          <a:prstGeom prst="rect">
            <a:avLst/>
          </a:prstGeom>
          <a:solidFill>
            <a:srgbClr val="FF9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C01AE6F0-B0F6-4475-80FA-B288A6AA6CB8}"/>
              </a:ext>
            </a:extLst>
          </p:cNvPr>
          <p:cNvSpPr>
            <a:spLocks/>
          </p:cNvSpPr>
          <p:nvPr userDrawn="1"/>
        </p:nvSpPr>
        <p:spPr bwMode="blackWhite">
          <a:xfrm>
            <a:off x="4676776" y="2190750"/>
            <a:ext cx="2855913" cy="2057400"/>
          </a:xfrm>
          <a:prstGeom prst="rect">
            <a:avLst/>
          </a:prstGeom>
          <a:solidFill>
            <a:srgbClr val="1687B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4BACC6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35" name="Rectangle 5">
            <a:extLst>
              <a:ext uri="{FF2B5EF4-FFF2-40B4-BE49-F238E27FC236}">
                <a16:creationId xmlns:a16="http://schemas.microsoft.com/office/drawing/2014/main" id="{275E82BD-7F6C-4465-AA76-456405811C72}"/>
              </a:ext>
            </a:extLst>
          </p:cNvPr>
          <p:cNvSpPr>
            <a:spLocks/>
          </p:cNvSpPr>
          <p:nvPr userDrawn="1"/>
        </p:nvSpPr>
        <p:spPr bwMode="blackWhite">
          <a:xfrm>
            <a:off x="0" y="2190750"/>
            <a:ext cx="4556125" cy="2057400"/>
          </a:xfrm>
          <a:prstGeom prst="rect">
            <a:avLst/>
          </a:prstGeom>
          <a:solidFill>
            <a:srgbClr val="4BACC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4BACC6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36" name="Rectangle 6">
            <a:extLst>
              <a:ext uri="{FF2B5EF4-FFF2-40B4-BE49-F238E27FC236}">
                <a16:creationId xmlns:a16="http://schemas.microsoft.com/office/drawing/2014/main" id="{5177BAC1-89F9-4DB7-BF26-53CECD076C97}"/>
              </a:ext>
            </a:extLst>
          </p:cNvPr>
          <p:cNvSpPr>
            <a:spLocks/>
          </p:cNvSpPr>
          <p:nvPr userDrawn="1"/>
        </p:nvSpPr>
        <p:spPr bwMode="blackWhite">
          <a:xfrm>
            <a:off x="0" y="4384677"/>
            <a:ext cx="4556125" cy="2473324"/>
          </a:xfrm>
          <a:prstGeom prst="rect">
            <a:avLst/>
          </a:prstGeom>
          <a:solidFill>
            <a:srgbClr val="00C2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4BACC6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37" name="Rectangle 7">
            <a:extLst>
              <a:ext uri="{FF2B5EF4-FFF2-40B4-BE49-F238E27FC236}">
                <a16:creationId xmlns:a16="http://schemas.microsoft.com/office/drawing/2014/main" id="{B8B83A2A-6182-42C8-938E-8B271913EDE8}"/>
              </a:ext>
            </a:extLst>
          </p:cNvPr>
          <p:cNvSpPr>
            <a:spLocks/>
          </p:cNvSpPr>
          <p:nvPr userDrawn="1"/>
        </p:nvSpPr>
        <p:spPr bwMode="blackWhite">
          <a:xfrm>
            <a:off x="4673601" y="4384676"/>
            <a:ext cx="2855913" cy="2471739"/>
          </a:xfrm>
          <a:prstGeom prst="rect">
            <a:avLst/>
          </a:prstGeom>
          <a:solidFill>
            <a:srgbClr val="0067B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4BACC6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38" name="Rectangle 8">
            <a:extLst>
              <a:ext uri="{FF2B5EF4-FFF2-40B4-BE49-F238E27FC236}">
                <a16:creationId xmlns:a16="http://schemas.microsoft.com/office/drawing/2014/main" id="{A1A80727-4828-4659-A82E-22A68E2BCA7C}"/>
              </a:ext>
            </a:extLst>
          </p:cNvPr>
          <p:cNvSpPr>
            <a:spLocks/>
          </p:cNvSpPr>
          <p:nvPr userDrawn="1"/>
        </p:nvSpPr>
        <p:spPr bwMode="blackWhite">
          <a:xfrm>
            <a:off x="7642226" y="0"/>
            <a:ext cx="4549774" cy="6858000"/>
          </a:xfrm>
          <a:prstGeom prst="rect">
            <a:avLst/>
          </a:prstGeom>
          <a:solidFill>
            <a:srgbClr val="4971B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4BACC6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43" name="Rectangle 15">
            <a:extLst>
              <a:ext uri="{FF2B5EF4-FFF2-40B4-BE49-F238E27FC236}">
                <a16:creationId xmlns:a16="http://schemas.microsoft.com/office/drawing/2014/main" id="{421BB172-59D4-49E9-9F9F-A06DFE48768C}"/>
              </a:ext>
            </a:extLst>
          </p:cNvPr>
          <p:cNvSpPr>
            <a:spLocks/>
          </p:cNvSpPr>
          <p:nvPr userDrawn="1"/>
        </p:nvSpPr>
        <p:spPr bwMode="black">
          <a:xfrm rot="16200000">
            <a:off x="135165" y="1121569"/>
            <a:ext cx="1157288" cy="101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en-US" dirty="0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44" name="Rectangle 17">
            <a:extLst>
              <a:ext uri="{FF2B5EF4-FFF2-40B4-BE49-F238E27FC236}">
                <a16:creationId xmlns:a16="http://schemas.microsoft.com/office/drawing/2014/main" id="{08846E59-646B-4F5F-BD16-E7F2ACB4E77C}"/>
              </a:ext>
            </a:extLst>
          </p:cNvPr>
          <p:cNvSpPr>
            <a:spLocks/>
          </p:cNvSpPr>
          <p:nvPr userDrawn="1"/>
        </p:nvSpPr>
        <p:spPr bwMode="auto">
          <a:xfrm>
            <a:off x="182880" y="203201"/>
            <a:ext cx="11830444" cy="6450013"/>
          </a:xfrm>
          <a:prstGeom prst="rect">
            <a:avLst/>
          </a:pr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80E558-0210-4DF2-A29D-8D278C647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380" y="593725"/>
            <a:ext cx="6293667" cy="1157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4DB730E-802C-4C57-A2F1-3E62EFE8CD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3563" y="2460625"/>
            <a:ext cx="3627437" cy="14636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32323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43385952-D843-4DF5-A05D-79F04880D3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76" y="4717984"/>
            <a:ext cx="3627437" cy="14636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32323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9" name="Text Placeholder 46">
            <a:extLst>
              <a:ext uri="{FF2B5EF4-FFF2-40B4-BE49-F238E27FC236}">
                <a16:creationId xmlns:a16="http://schemas.microsoft.com/office/drawing/2014/main" id="{AC16D7F7-0FDF-4F77-9BE3-97A18D3719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4750" y="2474846"/>
            <a:ext cx="2265298" cy="146367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89EC66F9-63DB-4046-9543-BED456D56F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24749" y="4717983"/>
            <a:ext cx="2265298" cy="146367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1" name="Text Placeholder 46">
            <a:extLst>
              <a:ext uri="{FF2B5EF4-FFF2-40B4-BE49-F238E27FC236}">
                <a16:creationId xmlns:a16="http://schemas.microsoft.com/office/drawing/2014/main" id="{D61E9803-9718-4C16-AD89-DA2537A3CF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14404" y="1458912"/>
            <a:ext cx="3712776" cy="31740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AB94826-252F-4442-9E62-308334D1BF7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78368" y="6266707"/>
            <a:ext cx="601980" cy="325405"/>
          </a:xfrm>
        </p:spPr>
        <p:txBody>
          <a:bodyPr/>
          <a:lstStyle>
            <a:lvl1pPr algn="r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12732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 autoUpdateAnimBg="0"/>
      <p:bldP spid="35" grpId="0" animBg="1" autoUpdateAnimBg="0"/>
      <p:bldP spid="36" grpId="0" animBg="1" autoUpdateAnimBg="0"/>
      <p:bldP spid="37" grpId="0" animBg="1" autoUpdateAnimBg="0"/>
      <p:bldP spid="38" grpId="0" animBg="1" autoUpdateAnimBg="0"/>
      <p:bldP spid="4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Ra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D022B-EFAF-49B9-B753-663592A03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" y="638173"/>
            <a:ext cx="11551920" cy="1157289"/>
          </a:xfrm>
        </p:spPr>
        <p:txBody>
          <a:bodyPr>
            <a:normAutofit/>
          </a:bodyPr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B2C0622-BC0E-4F29-8212-26C2F9978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750498"/>
      </p:ext>
    </p:extLst>
  </p:cSld>
  <p:clrMapOvr>
    <a:masterClrMapping/>
  </p:clrMapOvr>
  <p:transition spd="slow">
    <p:cover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79F19AF-3F90-4408-808C-3EB77BD44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128506"/>
      </p:ext>
    </p:extLst>
  </p:cSld>
  <p:clrMapOvr>
    <a:masterClrMapping/>
  </p:clrMapOvr>
  <p:transition spd="slow"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>
            <a:extLst>
              <a:ext uri="{FF2B5EF4-FFF2-40B4-BE49-F238E27FC236}">
                <a16:creationId xmlns:a16="http://schemas.microsoft.com/office/drawing/2014/main" id="{DCA647EA-B636-49F9-A736-A25FEFE476C6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12192000" cy="6858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9300"/>
          </a:solidFill>
          <a:ln>
            <a:noFill/>
          </a:ln>
          <a:effectLst>
            <a:outerShdw blurRad="101600" dist="25400" dir="54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45720" rIns="45720"/>
          <a:lstStyle/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endParaRPr lang="zh-TW" altLang="zh-TW">
              <a:solidFill>
                <a:srgbClr val="F79646"/>
              </a:solidFill>
              <a:latin typeface="SimSun" pitchFamily="2" charset="-122"/>
              <a:ea typeface="SimSun" pitchFamily="2" charset="-122"/>
              <a:cs typeface="Calibri" pitchFamily="34" charset="0"/>
              <a:sym typeface="SimSun" pitchFamily="2" charset="-122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8D9398E-F038-4D03-A5A1-CD47FD517792}"/>
              </a:ext>
            </a:extLst>
          </p:cNvPr>
          <p:cNvSpPr>
            <a:spLocks/>
          </p:cNvSpPr>
          <p:nvPr userDrawn="1"/>
        </p:nvSpPr>
        <p:spPr bwMode="auto">
          <a:xfrm>
            <a:off x="687377" y="333375"/>
            <a:ext cx="10916043" cy="1243013"/>
          </a:xfrm>
          <a:prstGeom prst="rect">
            <a:avLst/>
          </a:pr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 sz="1800" b="0" i="0">
              <a:solidFill>
                <a:srgbClr val="000000"/>
              </a:solidFill>
              <a:effectLst/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9286CE5-FB26-4CB8-AE58-4989CAF74D53}"/>
              </a:ext>
            </a:extLst>
          </p:cNvPr>
          <p:cNvSpPr>
            <a:spLocks/>
          </p:cNvSpPr>
          <p:nvPr userDrawn="1"/>
        </p:nvSpPr>
        <p:spPr bwMode="black">
          <a:xfrm rot="16200000">
            <a:off x="1704860" y="894557"/>
            <a:ext cx="969963" cy="1206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 sz="1800" b="0" i="0">
              <a:solidFill>
                <a:srgbClr val="000000"/>
              </a:solidFill>
              <a:effectLst/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D4FFAD-536C-4328-B470-17C1266E4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5540" y="347471"/>
            <a:ext cx="9250679" cy="1243013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9B3C0AF-B82B-4111-8BE6-C0378CE13F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5320" y="1981518"/>
            <a:ext cx="6537960" cy="4378927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6DEFF1F-3210-4EA2-A5DE-D6F43A7E583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black">
          <a:xfrm>
            <a:off x="960438" y="469900"/>
            <a:ext cx="935037" cy="93503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5D782662-372B-4891-9AB8-F554CCDC7E3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34300" y="2803525"/>
            <a:ext cx="3992563" cy="34671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Graphic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49571B9-45F5-49D5-9935-9216DD5F760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90122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jor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3E210F9C-712B-45AC-87C1-EC72F954937D}"/>
              </a:ext>
            </a:extLst>
          </p:cNvPr>
          <p:cNvSpPr>
            <a:spLocks/>
          </p:cNvSpPr>
          <p:nvPr userDrawn="1"/>
        </p:nvSpPr>
        <p:spPr bwMode="hidden">
          <a:xfrm>
            <a:off x="-792" y="0"/>
            <a:ext cx="12192000" cy="23018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5458"/>
                </a:lnTo>
                <a:lnTo>
                  <a:pt x="10800" y="21600"/>
                </a:lnTo>
                <a:lnTo>
                  <a:pt x="0" y="15458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9300"/>
              </a:gs>
              <a:gs pos="100000">
                <a:srgbClr val="FF9300"/>
              </a:gs>
            </a:gsLst>
            <a:lin ang="540000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9EEAB57D-8316-4CF4-8EA4-F52A1636D7E5}"/>
              </a:ext>
            </a:extLst>
          </p:cNvPr>
          <p:cNvSpPr>
            <a:spLocks/>
          </p:cNvSpPr>
          <p:nvPr userDrawn="1"/>
        </p:nvSpPr>
        <p:spPr bwMode="auto">
          <a:xfrm>
            <a:off x="1742283" y="193676"/>
            <a:ext cx="8731249" cy="19224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84" y="0"/>
                </a:moveTo>
                <a:lnTo>
                  <a:pt x="21600" y="0"/>
                </a:lnTo>
                <a:lnTo>
                  <a:pt x="21516" y="15767"/>
                </a:lnTo>
                <a:lnTo>
                  <a:pt x="10784" y="21600"/>
                </a:lnTo>
                <a:lnTo>
                  <a:pt x="0" y="15767"/>
                </a:lnTo>
                <a:lnTo>
                  <a:pt x="84" y="0"/>
                </a:lnTo>
                <a:close/>
              </a:path>
            </a:pathLst>
          </a:cu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03A36B97-C7C8-4750-9952-3D23EF6C221F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6043614" y="-3550973"/>
            <a:ext cx="103188" cy="79861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26ED33F6-57D2-4F5D-8029-8E6AD8A48F33}"/>
              </a:ext>
            </a:extLst>
          </p:cNvPr>
          <p:cNvSpPr>
            <a:spLocks/>
          </p:cNvSpPr>
          <p:nvPr userDrawn="1"/>
        </p:nvSpPr>
        <p:spPr bwMode="black">
          <a:xfrm rot="16200000">
            <a:off x="6043614" y="-3550973"/>
            <a:ext cx="103188" cy="79861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DB29A-6318-48A0-B2D6-C1F277393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5550"/>
            <a:ext cx="10515600" cy="4138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AD4DBB-B158-4170-9354-13E72E7AD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116" y="493713"/>
            <a:ext cx="7986184" cy="1196975"/>
          </a:xfrm>
        </p:spPr>
        <p:txBody>
          <a:bodyPr>
            <a:normAutofit/>
          </a:bodyPr>
          <a:lstStyle>
            <a:lvl1pPr algn="ctr">
              <a:defRPr sz="3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CBAA443-DD24-47B5-8721-46EEA7DEF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75833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jor 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3E210F9C-712B-45AC-87C1-EC72F954937D}"/>
              </a:ext>
            </a:extLst>
          </p:cNvPr>
          <p:cNvSpPr>
            <a:spLocks/>
          </p:cNvSpPr>
          <p:nvPr userDrawn="1"/>
        </p:nvSpPr>
        <p:spPr bwMode="hidden">
          <a:xfrm>
            <a:off x="-792" y="0"/>
            <a:ext cx="12192000" cy="23018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5458"/>
                </a:lnTo>
                <a:lnTo>
                  <a:pt x="10800" y="21600"/>
                </a:lnTo>
                <a:lnTo>
                  <a:pt x="0" y="15458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9300"/>
              </a:gs>
              <a:gs pos="100000">
                <a:srgbClr val="FF9300"/>
              </a:gs>
            </a:gsLst>
            <a:lin ang="540000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9EEAB57D-8316-4CF4-8EA4-F52A1636D7E5}"/>
              </a:ext>
            </a:extLst>
          </p:cNvPr>
          <p:cNvSpPr>
            <a:spLocks/>
          </p:cNvSpPr>
          <p:nvPr userDrawn="1"/>
        </p:nvSpPr>
        <p:spPr bwMode="auto">
          <a:xfrm>
            <a:off x="1742283" y="193676"/>
            <a:ext cx="8731249" cy="19224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84" y="0"/>
                </a:moveTo>
                <a:lnTo>
                  <a:pt x="21600" y="0"/>
                </a:lnTo>
                <a:lnTo>
                  <a:pt x="21516" y="15767"/>
                </a:lnTo>
                <a:lnTo>
                  <a:pt x="10784" y="21600"/>
                </a:lnTo>
                <a:lnTo>
                  <a:pt x="0" y="15767"/>
                </a:lnTo>
                <a:lnTo>
                  <a:pt x="84" y="0"/>
                </a:lnTo>
                <a:close/>
              </a:path>
            </a:pathLst>
          </a:cu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03A36B97-C7C8-4750-9952-3D23EF6C221F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6043614" y="-3550973"/>
            <a:ext cx="103188" cy="79861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26ED33F6-57D2-4F5D-8029-8E6AD8A48F33}"/>
              </a:ext>
            </a:extLst>
          </p:cNvPr>
          <p:cNvSpPr>
            <a:spLocks/>
          </p:cNvSpPr>
          <p:nvPr userDrawn="1"/>
        </p:nvSpPr>
        <p:spPr bwMode="black">
          <a:xfrm rot="16200000">
            <a:off x="6043614" y="-3550973"/>
            <a:ext cx="103188" cy="79861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DB29A-6318-48A0-B2D6-C1F277393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5550"/>
            <a:ext cx="4968240" cy="4138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AD4DBB-B158-4170-9354-13E72E7AD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116" y="493713"/>
            <a:ext cx="7986184" cy="1196975"/>
          </a:xfrm>
        </p:spPr>
        <p:txBody>
          <a:bodyPr>
            <a:normAutofit/>
          </a:bodyPr>
          <a:lstStyle>
            <a:lvl1pPr algn="ctr">
              <a:defRPr sz="3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BE8CE0E-FD28-452A-84F9-48CD909D0E8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77000" y="2495550"/>
            <a:ext cx="4968240" cy="4138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9ECFDAC-9AD9-4BC9-A971-E645D07BC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95584"/>
      </p:ext>
    </p:extLst>
  </p:cSld>
  <p:clrMapOvr>
    <a:masterClrMapping/>
  </p:clrMapOvr>
  <p:transition spd="slow"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jor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3E210F9C-712B-45AC-87C1-EC72F954937D}"/>
              </a:ext>
            </a:extLst>
          </p:cNvPr>
          <p:cNvSpPr>
            <a:spLocks/>
          </p:cNvSpPr>
          <p:nvPr userDrawn="1"/>
        </p:nvSpPr>
        <p:spPr bwMode="hidden">
          <a:xfrm>
            <a:off x="-792" y="0"/>
            <a:ext cx="12192000" cy="23018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5458"/>
                </a:lnTo>
                <a:lnTo>
                  <a:pt x="10800" y="21600"/>
                </a:lnTo>
                <a:lnTo>
                  <a:pt x="0" y="15458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9300"/>
              </a:gs>
              <a:gs pos="100000">
                <a:srgbClr val="FF9300"/>
              </a:gs>
            </a:gsLst>
            <a:lin ang="540000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9EEAB57D-8316-4CF4-8EA4-F52A1636D7E5}"/>
              </a:ext>
            </a:extLst>
          </p:cNvPr>
          <p:cNvSpPr>
            <a:spLocks/>
          </p:cNvSpPr>
          <p:nvPr userDrawn="1"/>
        </p:nvSpPr>
        <p:spPr bwMode="auto">
          <a:xfrm>
            <a:off x="1742283" y="193676"/>
            <a:ext cx="8731249" cy="19224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84" y="0"/>
                </a:moveTo>
                <a:lnTo>
                  <a:pt x="21600" y="0"/>
                </a:lnTo>
                <a:lnTo>
                  <a:pt x="21516" y="15767"/>
                </a:lnTo>
                <a:lnTo>
                  <a:pt x="10784" y="21600"/>
                </a:lnTo>
                <a:lnTo>
                  <a:pt x="0" y="15767"/>
                </a:lnTo>
                <a:lnTo>
                  <a:pt x="84" y="0"/>
                </a:lnTo>
                <a:close/>
              </a:path>
            </a:pathLst>
          </a:cu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03A36B97-C7C8-4750-9952-3D23EF6C221F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6043614" y="-3550973"/>
            <a:ext cx="103188" cy="79861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26ED33F6-57D2-4F5D-8029-8E6AD8A48F33}"/>
              </a:ext>
            </a:extLst>
          </p:cNvPr>
          <p:cNvSpPr>
            <a:spLocks/>
          </p:cNvSpPr>
          <p:nvPr userDrawn="1"/>
        </p:nvSpPr>
        <p:spPr bwMode="black">
          <a:xfrm rot="16200000">
            <a:off x="6043614" y="-3550973"/>
            <a:ext cx="103188" cy="79861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AD4DBB-B158-4170-9354-13E72E7AD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116" y="493713"/>
            <a:ext cx="7986184" cy="1196975"/>
          </a:xfrm>
        </p:spPr>
        <p:txBody>
          <a:bodyPr>
            <a:normAutofit/>
          </a:bodyPr>
          <a:lstStyle>
            <a:lvl1pPr algn="ctr">
              <a:defRPr sz="3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82B9CEA-C383-4413-9C75-DBA67E6F7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547845"/>
      </p:ext>
    </p:extLst>
  </p:cSld>
  <p:clrMapOvr>
    <a:masterClrMapping/>
  </p:clrMapOvr>
  <p:transition spd="slow"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DB29A-6318-48A0-B2D6-C1F277393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8702"/>
            <a:ext cx="10515600" cy="43954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BBD6C6E-81DF-4A59-8930-94188A452B46}"/>
              </a:ext>
            </a:extLst>
          </p:cNvPr>
          <p:cNvSpPr>
            <a:spLocks/>
          </p:cNvSpPr>
          <p:nvPr userDrawn="1"/>
        </p:nvSpPr>
        <p:spPr bwMode="ltGray">
          <a:xfrm>
            <a:off x="0" y="638175"/>
            <a:ext cx="12191999" cy="1157288"/>
          </a:xfrm>
          <a:prstGeom prst="rect">
            <a:avLst/>
          </a:prstGeom>
          <a:gradFill rotWithShape="0">
            <a:gsLst>
              <a:gs pos="0">
                <a:srgbClr val="FF9300"/>
              </a:gs>
              <a:gs pos="100000">
                <a:srgbClr val="FF9300"/>
              </a:gs>
            </a:gsLst>
            <a:lin ang="540000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7407B8C0-CEB1-4FFD-831E-9302BA3FAF1F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1098652" y="638175"/>
            <a:ext cx="672000" cy="1157288"/>
            <a:chOff x="-1" y="0"/>
            <a:chExt cx="672118" cy="1157733"/>
          </a:xfrm>
        </p:grpSpPr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id="{8B3E0C3A-653A-4E1F-9AC5-6E6055398AA7}"/>
                </a:ext>
              </a:extLst>
            </p:cNvPr>
            <p:cNvSpPr>
              <a:spLocks/>
            </p:cNvSpPr>
            <p:nvPr/>
          </p:nvSpPr>
          <p:spPr bwMode="white">
            <a:xfrm rot="16200000">
              <a:off x="-527563" y="527563"/>
              <a:ext cx="1157732" cy="102605"/>
            </a:xfrm>
            <a:prstGeom prst="rect">
              <a:avLst/>
            </a:prstGeom>
            <a:solidFill>
              <a:srgbClr val="FFFFFF"/>
            </a:solidFill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en-US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  <p:sp>
          <p:nvSpPr>
            <p:cNvPr id="16" name="AutoShape 6">
              <a:extLst>
                <a:ext uri="{FF2B5EF4-FFF2-40B4-BE49-F238E27FC236}">
                  <a16:creationId xmlns:a16="http://schemas.microsoft.com/office/drawing/2014/main" id="{E3C89CD9-0E68-4E2B-BD55-4757EB0FCBB3}"/>
                </a:ext>
              </a:extLst>
            </p:cNvPr>
            <p:cNvSpPr>
              <a:spLocks/>
            </p:cNvSpPr>
            <p:nvPr/>
          </p:nvSpPr>
          <p:spPr bwMode="white">
            <a:xfrm rot="16200000">
              <a:off x="-140891" y="344725"/>
              <a:ext cx="1157734" cy="4682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0" y="12621"/>
                  </a:lnTo>
                  <a:lnTo>
                    <a:pt x="10800" y="21600"/>
                  </a:lnTo>
                  <a:lnTo>
                    <a:pt x="21600" y="1262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zh-TW">
                <a:solidFill>
                  <a:srgbClr val="000000"/>
                </a:solidFill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5AD4DBB-B158-4170-9354-13E72E7AD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116" y="638174"/>
            <a:ext cx="9251684" cy="1157288"/>
          </a:xfrm>
        </p:spPr>
        <p:txBody>
          <a:bodyPr>
            <a:normAutofit/>
          </a:bodyPr>
          <a:lstStyle>
            <a:lvl1pPr algn="l">
              <a:defRPr sz="3500">
                <a:solidFill>
                  <a:srgbClr val="32323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4B6E107-FBD4-4E09-9F1D-B22726535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21978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10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  <p:bldP spid="2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DB29A-6318-48A0-B2D6-C1F277393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1920" y="2238702"/>
            <a:ext cx="3611880" cy="43954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BBD6C6E-81DF-4A59-8930-94188A452B46}"/>
              </a:ext>
            </a:extLst>
          </p:cNvPr>
          <p:cNvSpPr>
            <a:spLocks/>
          </p:cNvSpPr>
          <p:nvPr userDrawn="1"/>
        </p:nvSpPr>
        <p:spPr bwMode="ltGray">
          <a:xfrm>
            <a:off x="0" y="638175"/>
            <a:ext cx="12191999" cy="1157288"/>
          </a:xfrm>
          <a:prstGeom prst="rect">
            <a:avLst/>
          </a:prstGeom>
          <a:gradFill rotWithShape="0">
            <a:gsLst>
              <a:gs pos="0">
                <a:srgbClr val="FF9300"/>
              </a:gs>
              <a:gs pos="100000">
                <a:srgbClr val="FF9300"/>
              </a:gs>
            </a:gsLst>
            <a:lin ang="540000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7407B8C0-CEB1-4FFD-831E-9302BA3FAF1F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1098652" y="638175"/>
            <a:ext cx="672000" cy="1157288"/>
            <a:chOff x="-1" y="0"/>
            <a:chExt cx="672118" cy="1157733"/>
          </a:xfrm>
        </p:grpSpPr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id="{8B3E0C3A-653A-4E1F-9AC5-6E6055398AA7}"/>
                </a:ext>
              </a:extLst>
            </p:cNvPr>
            <p:cNvSpPr>
              <a:spLocks/>
            </p:cNvSpPr>
            <p:nvPr/>
          </p:nvSpPr>
          <p:spPr bwMode="white">
            <a:xfrm rot="16200000">
              <a:off x="-527563" y="527563"/>
              <a:ext cx="1157732" cy="102605"/>
            </a:xfrm>
            <a:prstGeom prst="rect">
              <a:avLst/>
            </a:prstGeom>
            <a:solidFill>
              <a:srgbClr val="FFFFFF"/>
            </a:solidFill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en-US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  <p:sp>
          <p:nvSpPr>
            <p:cNvPr id="16" name="AutoShape 6">
              <a:extLst>
                <a:ext uri="{FF2B5EF4-FFF2-40B4-BE49-F238E27FC236}">
                  <a16:creationId xmlns:a16="http://schemas.microsoft.com/office/drawing/2014/main" id="{E3C89CD9-0E68-4E2B-BD55-4757EB0FCBB3}"/>
                </a:ext>
              </a:extLst>
            </p:cNvPr>
            <p:cNvSpPr>
              <a:spLocks/>
            </p:cNvSpPr>
            <p:nvPr/>
          </p:nvSpPr>
          <p:spPr bwMode="white">
            <a:xfrm rot="16200000">
              <a:off x="-140891" y="344725"/>
              <a:ext cx="1157734" cy="4682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0" y="12621"/>
                  </a:lnTo>
                  <a:lnTo>
                    <a:pt x="10800" y="21600"/>
                  </a:lnTo>
                  <a:lnTo>
                    <a:pt x="21600" y="1262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zh-TW">
                <a:solidFill>
                  <a:srgbClr val="000000"/>
                </a:solidFill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5AD4DBB-B158-4170-9354-13E72E7AD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116" y="638174"/>
            <a:ext cx="9251684" cy="1157288"/>
          </a:xfrm>
        </p:spPr>
        <p:txBody>
          <a:bodyPr>
            <a:normAutofit/>
          </a:bodyPr>
          <a:lstStyle>
            <a:lvl1pPr algn="l">
              <a:defRPr sz="3500">
                <a:solidFill>
                  <a:srgbClr val="32323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4B6E107-FBD4-4E09-9F1D-B22726535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89FFC7D-7471-47AF-ADA1-B5CADA8DC4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0702" y="2203909"/>
            <a:ext cx="5387975" cy="440531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6262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30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  <p:bldP spid="2" grpId="0"/>
      <p:bldP spid="5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DB29A-6318-48A0-B2D6-C1F277393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7320" y="2238702"/>
            <a:ext cx="3611880" cy="439542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BBD6C6E-81DF-4A59-8930-94188A452B46}"/>
              </a:ext>
            </a:extLst>
          </p:cNvPr>
          <p:cNvSpPr>
            <a:spLocks/>
          </p:cNvSpPr>
          <p:nvPr userDrawn="1"/>
        </p:nvSpPr>
        <p:spPr bwMode="ltGray">
          <a:xfrm>
            <a:off x="0" y="638175"/>
            <a:ext cx="12191999" cy="1157288"/>
          </a:xfrm>
          <a:prstGeom prst="rect">
            <a:avLst/>
          </a:prstGeom>
          <a:gradFill rotWithShape="0">
            <a:gsLst>
              <a:gs pos="0">
                <a:srgbClr val="FF9300"/>
              </a:gs>
              <a:gs pos="100000">
                <a:srgbClr val="FF9300"/>
              </a:gs>
            </a:gsLst>
            <a:lin ang="540000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7407B8C0-CEB1-4FFD-831E-9302BA3FAF1F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1098652" y="638175"/>
            <a:ext cx="672000" cy="1157288"/>
            <a:chOff x="-1" y="0"/>
            <a:chExt cx="672118" cy="1157733"/>
          </a:xfrm>
        </p:grpSpPr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id="{8B3E0C3A-653A-4E1F-9AC5-6E6055398AA7}"/>
                </a:ext>
              </a:extLst>
            </p:cNvPr>
            <p:cNvSpPr>
              <a:spLocks/>
            </p:cNvSpPr>
            <p:nvPr/>
          </p:nvSpPr>
          <p:spPr bwMode="white">
            <a:xfrm rot="16200000">
              <a:off x="-527563" y="527563"/>
              <a:ext cx="1157732" cy="102605"/>
            </a:xfrm>
            <a:prstGeom prst="rect">
              <a:avLst/>
            </a:prstGeom>
            <a:solidFill>
              <a:srgbClr val="FFFFFF"/>
            </a:solidFill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en-US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  <p:sp>
          <p:nvSpPr>
            <p:cNvPr id="16" name="AutoShape 6">
              <a:extLst>
                <a:ext uri="{FF2B5EF4-FFF2-40B4-BE49-F238E27FC236}">
                  <a16:creationId xmlns:a16="http://schemas.microsoft.com/office/drawing/2014/main" id="{E3C89CD9-0E68-4E2B-BD55-4757EB0FCBB3}"/>
                </a:ext>
              </a:extLst>
            </p:cNvPr>
            <p:cNvSpPr>
              <a:spLocks/>
            </p:cNvSpPr>
            <p:nvPr/>
          </p:nvSpPr>
          <p:spPr bwMode="white">
            <a:xfrm rot="16200000">
              <a:off x="-140891" y="344725"/>
              <a:ext cx="1157734" cy="4682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0" y="12621"/>
                  </a:lnTo>
                  <a:lnTo>
                    <a:pt x="10800" y="21600"/>
                  </a:lnTo>
                  <a:lnTo>
                    <a:pt x="21600" y="1262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zh-TW">
                <a:solidFill>
                  <a:srgbClr val="000000"/>
                </a:solidFill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5AD4DBB-B158-4170-9354-13E72E7AD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116" y="638174"/>
            <a:ext cx="9251684" cy="1157288"/>
          </a:xfrm>
        </p:spPr>
        <p:txBody>
          <a:bodyPr>
            <a:normAutofit/>
          </a:bodyPr>
          <a:lstStyle>
            <a:lvl1pPr algn="l">
              <a:defRPr sz="3500">
                <a:solidFill>
                  <a:srgbClr val="32323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4B6E107-FBD4-4E09-9F1D-B22726535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89FFC7D-7471-47AF-ADA1-B5CADA8DC4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75959" y="2233758"/>
            <a:ext cx="5387975" cy="440531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3663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10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400"/>
                            </p:stCondLst>
                            <p:childTnLst>
                              <p:par>
                                <p:cTn id="4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  <p:bldP spid="2" grpId="0"/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DB29A-6318-48A0-B2D6-C1F277393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8702"/>
            <a:ext cx="4998720" cy="43954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BBD6C6E-81DF-4A59-8930-94188A452B46}"/>
              </a:ext>
            </a:extLst>
          </p:cNvPr>
          <p:cNvSpPr>
            <a:spLocks/>
          </p:cNvSpPr>
          <p:nvPr userDrawn="1"/>
        </p:nvSpPr>
        <p:spPr bwMode="ltGray">
          <a:xfrm>
            <a:off x="0" y="638175"/>
            <a:ext cx="12191999" cy="1157288"/>
          </a:xfrm>
          <a:prstGeom prst="rect">
            <a:avLst/>
          </a:prstGeom>
          <a:gradFill rotWithShape="0">
            <a:gsLst>
              <a:gs pos="0">
                <a:srgbClr val="FF9300"/>
              </a:gs>
              <a:gs pos="100000">
                <a:srgbClr val="FF9300"/>
              </a:gs>
            </a:gsLst>
            <a:lin ang="540000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7407B8C0-CEB1-4FFD-831E-9302BA3FAF1F}"/>
              </a:ext>
            </a:extLst>
          </p:cNvPr>
          <p:cNvGrpSpPr>
            <a:grpSpLocks/>
          </p:cNvGrpSpPr>
          <p:nvPr userDrawn="1"/>
        </p:nvGrpSpPr>
        <p:grpSpPr bwMode="white">
          <a:xfrm>
            <a:off x="1098652" y="638175"/>
            <a:ext cx="672000" cy="1157288"/>
            <a:chOff x="-1" y="0"/>
            <a:chExt cx="672118" cy="1157733"/>
          </a:xfrm>
        </p:grpSpPr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id="{8B3E0C3A-653A-4E1F-9AC5-6E6055398AA7}"/>
                </a:ext>
              </a:extLst>
            </p:cNvPr>
            <p:cNvSpPr>
              <a:spLocks/>
            </p:cNvSpPr>
            <p:nvPr/>
          </p:nvSpPr>
          <p:spPr bwMode="white">
            <a:xfrm rot="16200000">
              <a:off x="-527563" y="527563"/>
              <a:ext cx="1157732" cy="102605"/>
            </a:xfrm>
            <a:prstGeom prst="rect">
              <a:avLst/>
            </a:prstGeom>
            <a:solidFill>
              <a:srgbClr val="FFFFFF"/>
            </a:solidFill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en-US" dirty="0">
                <a:solidFill>
                  <a:srgbClr val="000000"/>
                </a:solidFill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  <p:sp>
          <p:nvSpPr>
            <p:cNvPr id="16" name="AutoShape 6">
              <a:extLst>
                <a:ext uri="{FF2B5EF4-FFF2-40B4-BE49-F238E27FC236}">
                  <a16:creationId xmlns:a16="http://schemas.microsoft.com/office/drawing/2014/main" id="{E3C89CD9-0E68-4E2B-BD55-4757EB0FCBB3}"/>
                </a:ext>
              </a:extLst>
            </p:cNvPr>
            <p:cNvSpPr>
              <a:spLocks/>
            </p:cNvSpPr>
            <p:nvPr/>
          </p:nvSpPr>
          <p:spPr bwMode="white">
            <a:xfrm rot="16200000">
              <a:off x="-140891" y="344725"/>
              <a:ext cx="1157734" cy="4682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0" y="12621"/>
                  </a:lnTo>
                  <a:lnTo>
                    <a:pt x="10800" y="21600"/>
                  </a:lnTo>
                  <a:lnTo>
                    <a:pt x="21600" y="1262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zh-TW">
                <a:solidFill>
                  <a:srgbClr val="000000"/>
                </a:solidFill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5AD4DBB-B158-4170-9354-13E72E7AD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116" y="638174"/>
            <a:ext cx="9251684" cy="1157288"/>
          </a:xfrm>
        </p:spPr>
        <p:txBody>
          <a:bodyPr>
            <a:normAutofit/>
          </a:bodyPr>
          <a:lstStyle>
            <a:lvl1pPr algn="l">
              <a:defRPr sz="3500">
                <a:solidFill>
                  <a:srgbClr val="32323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12C3974-F753-45D0-8DA5-B1131564FC1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17920" y="2238702"/>
            <a:ext cx="4998720" cy="43954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6C77BD1-8006-4900-B265-4F7DF5253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186245"/>
      </p:ext>
    </p:extLst>
  </p:cSld>
  <p:clrMapOvr>
    <a:masterClrMapping/>
  </p:clrMapOvr>
  <p:transition spd="slow">
    <p:cover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16089B-EC88-43E1-830F-0CC634F8A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25DE6-02DC-4B36-A4BA-406A86DB0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DE4A656-3CF9-4E2F-8E19-3E276F779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1" y="6446520"/>
            <a:ext cx="601980" cy="32540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02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58" r:id="rId2"/>
    <p:sldLayoutId id="2147483656" r:id="rId3"/>
    <p:sldLayoutId id="2147483663" r:id="rId4"/>
    <p:sldLayoutId id="2147483657" r:id="rId5"/>
    <p:sldLayoutId id="2147483650" r:id="rId6"/>
    <p:sldLayoutId id="2147483666" r:id="rId7"/>
    <p:sldLayoutId id="2147483667" r:id="rId8"/>
    <p:sldLayoutId id="2147483664" r:id="rId9"/>
    <p:sldLayoutId id="2147483654" r:id="rId10"/>
    <p:sldLayoutId id="2147483662" r:id="rId11"/>
    <p:sldLayoutId id="2147483661" r:id="rId12"/>
    <p:sldLayoutId id="2147483660" r:id="rId13"/>
    <p:sldLayoutId id="2147483659" r:id="rId14"/>
    <p:sldLayoutId id="2147483655" r:id="rId15"/>
  </p:sldLayoutIdLst>
  <p:transition spd="slow">
    <p:cover dir="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hyperlink" Target="https://pixabay.com/en/arrow-turn-left-blue-handdrawn-310623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ixabay.com/en/arrow-turn-left-blue-handdrawn-310623/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communitytable.parade.com/310075/heatherhuhman/how-to-cope-with-job-search-frustration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sokodirectory.com/2015/06/significance-of-eq-and-emotional-stability-in-business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vector.childrenshospital.org/2015/11/the-future-of-pediatric-precision-medicine-opportunities-barriers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plus-add-action-sign-intersection-27842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dago.com/services/engineering-technical-design/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machines.co.nz/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verythingaudrey.com/audrey-hepburn-measurements/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hyperlink" Target="http://www.hawkpumps.com/en/accessories/subcategory/4/gear-reduction-box-and-multiplier-gear-box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phethacker.com/2015/11/reduce-image-android.html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motorauthority.com/news/1057849_fords-chocolate-inspired-plastics-still-not-edible-though" TargetMode="Externa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lipart.org/detail/26557/check-mark-by-raemi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1E6F22-D893-4B51-B2ED-E0E26C05DC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Welcome!</a:t>
            </a:r>
          </a:p>
        </p:txBody>
      </p:sp>
    </p:spTree>
    <p:extLst>
      <p:ext uri="{BB962C8B-B14F-4D97-AF65-F5344CB8AC3E}">
        <p14:creationId xmlns:p14="http://schemas.microsoft.com/office/powerpoint/2010/main" val="3524863980"/>
      </p:ext>
    </p:extLst>
  </p:cSld>
  <p:clrMapOvr>
    <a:masterClrMapping/>
  </p:clrMapOvr>
  <p:transition spd="slow">
    <p:cover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A677222-21C0-4489-A6B9-2AEF2E864D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23" y="-1"/>
            <a:ext cx="12183477" cy="6858000"/>
          </a:xfrm>
          <a:prstGeom prst="rect">
            <a:avLst/>
          </a:prstGeom>
        </p:spPr>
      </p:pic>
      <p:sp>
        <p:nvSpPr>
          <p:cNvPr id="14" name="AutoShape 2">
            <a:extLst>
              <a:ext uri="{FF2B5EF4-FFF2-40B4-BE49-F238E27FC236}">
                <a16:creationId xmlns:a16="http://schemas.microsoft.com/office/drawing/2014/main" id="{3B066BE7-569B-4B93-9185-EA064DEDA1DB}"/>
              </a:ext>
            </a:extLst>
          </p:cNvPr>
          <p:cNvSpPr>
            <a:spLocks/>
          </p:cNvSpPr>
          <p:nvPr/>
        </p:nvSpPr>
        <p:spPr bwMode="white">
          <a:xfrm>
            <a:off x="0" y="0"/>
            <a:ext cx="12192000" cy="6858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9300">
              <a:alpha val="80000"/>
            </a:srgbClr>
          </a:solidFill>
          <a:ln>
            <a:noFill/>
          </a:ln>
          <a:effectLst>
            <a:outerShdw blurRad="101600" dist="25400" dir="5400000" algn="ctr" rotWithShape="0">
              <a:srgbClr val="000000">
                <a:alpha val="75000"/>
              </a:srgbClr>
            </a:outerShdw>
          </a:effectLst>
          <a:extLst/>
        </p:spPr>
        <p:txBody>
          <a:bodyPr lIns="45720" rIns="45720"/>
          <a:lstStyle/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endParaRPr lang="zh-TW" altLang="zh-TW" dirty="0">
              <a:solidFill>
                <a:srgbClr val="F79646"/>
              </a:solidFill>
              <a:latin typeface="SimSun" pitchFamily="2" charset="-122"/>
              <a:ea typeface="SimSun" pitchFamily="2" charset="-122"/>
              <a:cs typeface="Calibri" pitchFamily="34" charset="0"/>
              <a:sym typeface="SimSun" pitchFamily="2" charset="-122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61FA64C-13FD-4332-8DD0-854E23BBE8A0}"/>
              </a:ext>
            </a:extLst>
          </p:cNvPr>
          <p:cNvSpPr txBox="1">
            <a:spLocks/>
          </p:cNvSpPr>
          <p:nvPr/>
        </p:nvSpPr>
        <p:spPr bwMode="auto">
          <a:xfrm>
            <a:off x="687377" y="2111126"/>
            <a:ext cx="10916043" cy="1524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b="0" i="0" kern="1200" smtClean="0">
                <a:solidFill>
                  <a:srgbClr val="FFFFFF"/>
                </a:solidFill>
                <a:effectLst/>
                <a:latin typeface="Helvetica Neue" charset="0"/>
                <a:ea typeface="+mn-ea"/>
                <a:cs typeface="Calibri" pitchFamily="34" charset="0"/>
                <a:sym typeface="Calibri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base" hangingPunct="0">
              <a:spcBef>
                <a:spcPts val="400"/>
              </a:spcBef>
              <a:spcAft>
                <a:spcPct val="0"/>
              </a:spcAft>
            </a:pPr>
            <a:r>
              <a:rPr lang="en-US" dirty="0"/>
              <a:t>A Brief History of Japanese</a:t>
            </a:r>
          </a:p>
          <a:p>
            <a:pPr defTabSz="457200" fontAlgn="base" hangingPunct="0">
              <a:spcBef>
                <a:spcPts val="400"/>
              </a:spcBef>
              <a:spcAft>
                <a:spcPct val="0"/>
              </a:spcAft>
            </a:pPr>
            <a:r>
              <a:rPr lang="en-US" dirty="0"/>
              <a:t>Technology and</a:t>
            </a:r>
          </a:p>
          <a:p>
            <a:pPr defTabSz="457200" fontAlgn="base" hangingPunct="0">
              <a:spcBef>
                <a:spcPts val="400"/>
              </a:spcBef>
              <a:spcAft>
                <a:spcPct val="0"/>
              </a:spcAft>
            </a:pPr>
            <a:r>
              <a:rPr lang="en-US" dirty="0"/>
              <a:t>Cooperation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1BB8D704-F168-4067-AC54-F0D86041DB4B}"/>
              </a:ext>
            </a:extLst>
          </p:cNvPr>
          <p:cNvSpPr>
            <a:spLocks/>
          </p:cNvSpPr>
          <p:nvPr/>
        </p:nvSpPr>
        <p:spPr bwMode="auto">
          <a:xfrm>
            <a:off x="687377" y="333375"/>
            <a:ext cx="10916043" cy="1243013"/>
          </a:xfrm>
          <a:prstGeom prst="rect">
            <a:avLst/>
          </a:pr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 sz="1800" b="0" i="0">
              <a:solidFill>
                <a:srgbClr val="000000"/>
              </a:solidFill>
              <a:effectLst/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FB72E5E3-53A3-4365-90D8-A2303D62A60B}"/>
              </a:ext>
            </a:extLst>
          </p:cNvPr>
          <p:cNvSpPr>
            <a:spLocks/>
          </p:cNvSpPr>
          <p:nvPr/>
        </p:nvSpPr>
        <p:spPr bwMode="black">
          <a:xfrm rot="16200000">
            <a:off x="1803920" y="894557"/>
            <a:ext cx="969963" cy="1206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 sz="1800" b="0" i="0">
              <a:solidFill>
                <a:srgbClr val="000000"/>
              </a:solidFill>
              <a:effectLst/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2C7DDFC-DB5B-4230-877A-ADBEEE4701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024756" y="469899"/>
            <a:ext cx="947113" cy="947113"/>
          </a:xfrm>
          <a:prstGeom prst="rect">
            <a:avLst/>
          </a:prstGeo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8FB7CF9B-EC35-4396-BAC6-4AC91BD47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59" y="333375"/>
            <a:ext cx="9119662" cy="1243013"/>
          </a:xfrm>
        </p:spPr>
        <p:txBody>
          <a:bodyPr>
            <a:normAutofit/>
          </a:bodyPr>
          <a:lstStyle/>
          <a:p>
            <a:r>
              <a:rPr lang="en-US" sz="6000" dirty="0" err="1"/>
              <a:t>Supermaster</a:t>
            </a:r>
            <a:r>
              <a:rPr lang="en-US" sz="6000" dirty="0"/>
              <a:t> Two-Platen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A252006-CCBC-4ACC-8702-12E3E9EFF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63095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2AD81C5-43D7-41B0-9E5D-13B508914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970"/>
          <a:stretch/>
        </p:blipFill>
        <p:spPr>
          <a:xfrm>
            <a:off x="707271" y="1739478"/>
            <a:ext cx="10646529" cy="3522988"/>
          </a:xfrm>
          <a:effectLst>
            <a:reflection blurRad="6350" stA="50000" endA="300" endPos="55000" dir="5400000" sy="-100000" algn="bl" rotWithShape="0"/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B20B062-483F-4A62-BCA5-3A098DA03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SUPERMASTER TP Advanced Series</a:t>
            </a:r>
          </a:p>
        </p:txBody>
      </p:sp>
    </p:spTree>
    <p:extLst>
      <p:ext uri="{BB962C8B-B14F-4D97-AF65-F5344CB8AC3E}">
        <p14:creationId xmlns:p14="http://schemas.microsoft.com/office/powerpoint/2010/main" val="459224810"/>
      </p:ext>
    </p:extLst>
  </p:cSld>
  <p:clrMapOvr>
    <a:masterClrMapping/>
  </p:clrMapOvr>
  <p:transition spd="slow">
    <p:cover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5D01E51-2293-4BCE-B302-A99DE7230E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80169"/>
            <a:ext cx="12192000" cy="547783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370" name="AutoShape 10"/>
          <p:cNvSpPr>
            <a:spLocks/>
          </p:cNvSpPr>
          <p:nvPr/>
        </p:nvSpPr>
        <p:spPr bwMode="blackWhite">
          <a:xfrm>
            <a:off x="0" y="0"/>
            <a:ext cx="12192000" cy="20478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4684"/>
                </a:lnTo>
                <a:lnTo>
                  <a:pt x="10800" y="21600"/>
                </a:lnTo>
                <a:lnTo>
                  <a:pt x="0" y="14684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9300"/>
              </a:gs>
              <a:gs pos="100000">
                <a:srgbClr val="FF9300"/>
              </a:gs>
            </a:gsLst>
            <a:lin ang="5400000"/>
          </a:gradFill>
          <a:ln>
            <a:noFill/>
          </a:ln>
          <a:effectLst>
            <a:outerShdw blurRad="101600" dist="25400" dir="54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371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2102116" y="493713"/>
            <a:ext cx="7986186" cy="1017846"/>
          </a:xfrm>
        </p:spPr>
        <p:txBody>
          <a:bodyPr>
            <a:normAutofit/>
          </a:bodyPr>
          <a:lstStyle/>
          <a:p>
            <a:pPr algn="ctr" defTabSz="457200"/>
            <a:r>
              <a:rPr lang="en-US" altLang="zh-TW" sz="3200" dirty="0"/>
              <a:t>2006 – Project Started by Mr. </a:t>
            </a:r>
            <a:r>
              <a:rPr lang="en-US" altLang="zh-TW" sz="3200" b="1" dirty="0" err="1"/>
              <a:t>Shioda</a:t>
            </a:r>
            <a:br>
              <a:rPr lang="en-US" altLang="zh-TW" sz="3200" dirty="0"/>
            </a:br>
            <a:r>
              <a:rPr lang="en-US" altLang="zh-TW" sz="3200" dirty="0"/>
              <a:t>ex Chief Engineer, Mitsubishi</a:t>
            </a:r>
          </a:p>
        </p:txBody>
      </p:sp>
      <p:sp>
        <p:nvSpPr>
          <p:cNvPr id="15375" name="AutoShape 15"/>
          <p:cNvSpPr>
            <a:spLocks/>
          </p:cNvSpPr>
          <p:nvPr/>
        </p:nvSpPr>
        <p:spPr bwMode="auto">
          <a:xfrm>
            <a:off x="1746516" y="250826"/>
            <a:ext cx="8697383" cy="1520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4227"/>
                </a:lnTo>
                <a:lnTo>
                  <a:pt x="10826" y="21600"/>
                </a:lnTo>
                <a:lnTo>
                  <a:pt x="0" y="14227"/>
                </a:lnTo>
                <a:lnTo>
                  <a:pt x="0" y="0"/>
                </a:lnTo>
                <a:close/>
              </a:path>
            </a:pathLst>
          </a:cu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376" name="Rectangle 16"/>
          <p:cNvSpPr>
            <a:spLocks/>
          </p:cNvSpPr>
          <p:nvPr/>
        </p:nvSpPr>
        <p:spPr bwMode="black">
          <a:xfrm rot="16200000">
            <a:off x="6043615" y="-3550974"/>
            <a:ext cx="103188" cy="798618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2E51A09-924E-4A4D-81A3-FC1B2D47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D5A58A-9216-4900-BEBC-470E1B5A30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 bwMode="white">
          <a:xfrm rot="20801319">
            <a:off x="7622786" y="2541119"/>
            <a:ext cx="2236233" cy="1118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841B1F-C3DC-4B42-84CD-D013E2782E23}"/>
              </a:ext>
            </a:extLst>
          </p:cNvPr>
          <p:cNvSpPr txBox="1"/>
          <p:nvPr/>
        </p:nvSpPr>
        <p:spPr bwMode="white">
          <a:xfrm>
            <a:off x="8380120" y="2067868"/>
            <a:ext cx="258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Comic Sans MS" panose="030F0702030302020204" pitchFamily="66" charset="0"/>
              </a:rPr>
              <a:t>SHIODA Sensei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84E9F4-2076-470E-A3AE-0712CC4892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 bwMode="black">
          <a:xfrm flipH="1">
            <a:off x="252061" y="3786682"/>
            <a:ext cx="1638944" cy="11181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47192B-F7AC-4BE3-99BF-1F6574B86C28}"/>
              </a:ext>
            </a:extLst>
          </p:cNvPr>
          <p:cNvSpPr txBox="1"/>
          <p:nvPr/>
        </p:nvSpPr>
        <p:spPr bwMode="auto">
          <a:xfrm>
            <a:off x="92223" y="2244961"/>
            <a:ext cx="1638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He is now much older, and wiser!</a:t>
            </a:r>
          </a:p>
        </p:txBody>
      </p:sp>
    </p:spTree>
    <p:extLst>
      <p:ext uri="{BB962C8B-B14F-4D97-AF65-F5344CB8AC3E}">
        <p14:creationId xmlns:p14="http://schemas.microsoft.com/office/powerpoint/2010/main" val="1765441388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5D01E51-2293-4BCE-B302-A99DE7230E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585" y="789231"/>
            <a:ext cx="12192000" cy="60687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370" name="AutoShape 10"/>
          <p:cNvSpPr>
            <a:spLocks/>
          </p:cNvSpPr>
          <p:nvPr/>
        </p:nvSpPr>
        <p:spPr bwMode="blackWhite">
          <a:xfrm>
            <a:off x="0" y="0"/>
            <a:ext cx="12192000" cy="20478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4684"/>
                </a:lnTo>
                <a:lnTo>
                  <a:pt x="10800" y="21600"/>
                </a:lnTo>
                <a:lnTo>
                  <a:pt x="0" y="14684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9300"/>
              </a:gs>
              <a:gs pos="100000">
                <a:srgbClr val="FF9300"/>
              </a:gs>
            </a:gsLst>
            <a:lin ang="5400000"/>
          </a:gradFill>
          <a:ln>
            <a:noFill/>
          </a:ln>
          <a:effectLst>
            <a:outerShdw blurRad="101600" dist="25400" dir="54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371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2102116" y="493713"/>
            <a:ext cx="7986186" cy="886457"/>
          </a:xfrm>
        </p:spPr>
        <p:txBody>
          <a:bodyPr>
            <a:normAutofit/>
          </a:bodyPr>
          <a:lstStyle/>
          <a:p>
            <a:pPr algn="ctr" defTabSz="457200"/>
            <a:r>
              <a:rPr lang="en-US" altLang="zh-TW" sz="3500" dirty="0"/>
              <a:t>2007 – First </a:t>
            </a:r>
            <a:r>
              <a:rPr lang="en-US" altLang="zh-TW" sz="3500" b="1"/>
              <a:t>True</a:t>
            </a:r>
            <a:r>
              <a:rPr lang="en-US" altLang="zh-TW" sz="3500"/>
              <a:t> Two-Platen </a:t>
            </a:r>
            <a:r>
              <a:rPr lang="en-US" altLang="zh-TW" sz="3500" dirty="0"/>
              <a:t>in China</a:t>
            </a:r>
          </a:p>
        </p:txBody>
      </p:sp>
      <p:sp>
        <p:nvSpPr>
          <p:cNvPr id="15375" name="AutoShape 15"/>
          <p:cNvSpPr>
            <a:spLocks/>
          </p:cNvSpPr>
          <p:nvPr/>
        </p:nvSpPr>
        <p:spPr bwMode="auto">
          <a:xfrm>
            <a:off x="1746516" y="250826"/>
            <a:ext cx="8697383" cy="1520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4227"/>
                </a:lnTo>
                <a:lnTo>
                  <a:pt x="10826" y="21600"/>
                </a:lnTo>
                <a:lnTo>
                  <a:pt x="0" y="14227"/>
                </a:lnTo>
                <a:lnTo>
                  <a:pt x="0" y="0"/>
                </a:lnTo>
                <a:close/>
              </a:path>
            </a:pathLst>
          </a:cu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376" name="Rectangle 16"/>
          <p:cNvSpPr>
            <a:spLocks/>
          </p:cNvSpPr>
          <p:nvPr/>
        </p:nvSpPr>
        <p:spPr bwMode="black">
          <a:xfrm rot="16200000">
            <a:off x="6043615" y="-3550974"/>
            <a:ext cx="103188" cy="798618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2E51A09-924E-4A4D-81A3-FC1B2D47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07380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5D01E51-2293-4BCE-B302-A99DE7230E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80171"/>
            <a:ext cx="12192000" cy="547783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370" name="AutoShape 10"/>
          <p:cNvSpPr>
            <a:spLocks/>
          </p:cNvSpPr>
          <p:nvPr/>
        </p:nvSpPr>
        <p:spPr bwMode="blackWhite">
          <a:xfrm>
            <a:off x="0" y="0"/>
            <a:ext cx="12192000" cy="20478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4684"/>
                </a:lnTo>
                <a:lnTo>
                  <a:pt x="10800" y="21600"/>
                </a:lnTo>
                <a:lnTo>
                  <a:pt x="0" y="14684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9300"/>
              </a:gs>
              <a:gs pos="100000">
                <a:srgbClr val="FF9300"/>
              </a:gs>
            </a:gsLst>
            <a:lin ang="5400000"/>
          </a:gradFill>
          <a:ln>
            <a:noFill/>
          </a:ln>
          <a:effectLst>
            <a:outerShdw blurRad="101600" dist="25400" dir="54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371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2102116" y="493713"/>
            <a:ext cx="7986186" cy="886457"/>
          </a:xfrm>
        </p:spPr>
        <p:txBody>
          <a:bodyPr>
            <a:normAutofit/>
          </a:bodyPr>
          <a:lstStyle/>
          <a:p>
            <a:pPr algn="ctr" defTabSz="457200"/>
            <a:r>
              <a:rPr lang="en-US" altLang="zh-TW" sz="3500" dirty="0"/>
              <a:t>2009 – First </a:t>
            </a:r>
            <a:r>
              <a:rPr lang="en-US" altLang="zh-TW" sz="3500" b="1" dirty="0"/>
              <a:t>Servo-Driven</a:t>
            </a:r>
            <a:r>
              <a:rPr lang="en-US" altLang="zh-TW" sz="3500" dirty="0"/>
              <a:t> Two Platen</a:t>
            </a:r>
          </a:p>
        </p:txBody>
      </p:sp>
      <p:sp>
        <p:nvSpPr>
          <p:cNvPr id="15375" name="AutoShape 15"/>
          <p:cNvSpPr>
            <a:spLocks/>
          </p:cNvSpPr>
          <p:nvPr/>
        </p:nvSpPr>
        <p:spPr bwMode="auto">
          <a:xfrm>
            <a:off x="1746516" y="250826"/>
            <a:ext cx="8697383" cy="1520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4227"/>
                </a:lnTo>
                <a:lnTo>
                  <a:pt x="10826" y="21600"/>
                </a:lnTo>
                <a:lnTo>
                  <a:pt x="0" y="14227"/>
                </a:lnTo>
                <a:lnTo>
                  <a:pt x="0" y="0"/>
                </a:lnTo>
                <a:close/>
              </a:path>
            </a:pathLst>
          </a:cu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376" name="Rectangle 16"/>
          <p:cNvSpPr>
            <a:spLocks/>
          </p:cNvSpPr>
          <p:nvPr/>
        </p:nvSpPr>
        <p:spPr bwMode="black">
          <a:xfrm rot="16200000">
            <a:off x="6043615" y="-3550974"/>
            <a:ext cx="103188" cy="798618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2E51A09-924E-4A4D-81A3-FC1B2D47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08394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5D01E51-2293-4BCE-B302-A99DE7230E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76791"/>
            <a:ext cx="12192000" cy="608121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370" name="AutoShape 10"/>
          <p:cNvSpPr>
            <a:spLocks/>
          </p:cNvSpPr>
          <p:nvPr/>
        </p:nvSpPr>
        <p:spPr bwMode="blackWhite">
          <a:xfrm>
            <a:off x="0" y="0"/>
            <a:ext cx="12192000" cy="20478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4684"/>
                </a:lnTo>
                <a:lnTo>
                  <a:pt x="10800" y="21600"/>
                </a:lnTo>
                <a:lnTo>
                  <a:pt x="0" y="14684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9300"/>
              </a:gs>
              <a:gs pos="100000">
                <a:srgbClr val="FF9300"/>
              </a:gs>
            </a:gsLst>
            <a:lin ang="5400000"/>
          </a:gradFill>
          <a:ln>
            <a:noFill/>
          </a:ln>
          <a:effectLst>
            <a:outerShdw blurRad="101600" dist="25400" dir="54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371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2102116" y="493713"/>
            <a:ext cx="7986186" cy="886457"/>
          </a:xfrm>
        </p:spPr>
        <p:txBody>
          <a:bodyPr>
            <a:normAutofit/>
          </a:bodyPr>
          <a:lstStyle/>
          <a:p>
            <a:pPr algn="ctr" defTabSz="457200"/>
            <a:r>
              <a:rPr lang="en-US" altLang="zh-TW" sz="3500" dirty="0"/>
              <a:t>2010 – SM2600-TP in </a:t>
            </a:r>
            <a:r>
              <a:rPr lang="en-US" altLang="zh-TW" sz="3500" b="1" dirty="0"/>
              <a:t>FRANCE</a:t>
            </a:r>
          </a:p>
        </p:txBody>
      </p:sp>
      <p:sp>
        <p:nvSpPr>
          <p:cNvPr id="15375" name="AutoShape 15"/>
          <p:cNvSpPr>
            <a:spLocks/>
          </p:cNvSpPr>
          <p:nvPr/>
        </p:nvSpPr>
        <p:spPr bwMode="auto">
          <a:xfrm>
            <a:off x="1746516" y="250826"/>
            <a:ext cx="8697383" cy="1520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4227"/>
                </a:lnTo>
                <a:lnTo>
                  <a:pt x="10826" y="21600"/>
                </a:lnTo>
                <a:lnTo>
                  <a:pt x="0" y="14227"/>
                </a:lnTo>
                <a:lnTo>
                  <a:pt x="0" y="0"/>
                </a:lnTo>
                <a:close/>
              </a:path>
            </a:pathLst>
          </a:cu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376" name="Rectangle 16"/>
          <p:cNvSpPr>
            <a:spLocks/>
          </p:cNvSpPr>
          <p:nvPr/>
        </p:nvSpPr>
        <p:spPr bwMode="black">
          <a:xfrm rot="16200000">
            <a:off x="6043615" y="-3550974"/>
            <a:ext cx="103188" cy="798618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2E51A09-924E-4A4D-81A3-FC1B2D47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ED68DB-FAA2-4A82-A95C-44B076D79A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9578" y="4357669"/>
            <a:ext cx="3657627" cy="250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5271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5D01E51-2293-4BCE-B302-A99DE7230E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87151"/>
            <a:ext cx="12192000" cy="547084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370" name="AutoShape 10"/>
          <p:cNvSpPr>
            <a:spLocks/>
          </p:cNvSpPr>
          <p:nvPr/>
        </p:nvSpPr>
        <p:spPr bwMode="blackWhite">
          <a:xfrm>
            <a:off x="0" y="0"/>
            <a:ext cx="12192000" cy="20478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4684"/>
                </a:lnTo>
                <a:lnTo>
                  <a:pt x="10800" y="21600"/>
                </a:lnTo>
                <a:lnTo>
                  <a:pt x="0" y="14684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9300"/>
              </a:gs>
              <a:gs pos="100000">
                <a:srgbClr val="FF9300"/>
              </a:gs>
            </a:gsLst>
            <a:lin ang="5400000"/>
          </a:gradFill>
          <a:ln>
            <a:noFill/>
          </a:ln>
          <a:effectLst>
            <a:outerShdw blurRad="101600" dist="25400" dir="54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371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2102116" y="493713"/>
            <a:ext cx="7986186" cy="1086271"/>
          </a:xfrm>
        </p:spPr>
        <p:txBody>
          <a:bodyPr>
            <a:normAutofit/>
          </a:bodyPr>
          <a:lstStyle/>
          <a:p>
            <a:pPr algn="ctr" defTabSz="457200"/>
            <a:r>
              <a:rPr lang="en-US" altLang="zh-TW" sz="3500" dirty="0"/>
              <a:t>2011 – Mitsubishi 2000MMV</a:t>
            </a:r>
            <a:br>
              <a:rPr lang="en-US" altLang="zh-TW" sz="3500" dirty="0"/>
            </a:br>
            <a:r>
              <a:rPr lang="en-US" altLang="zh-TW" sz="3500" dirty="0"/>
              <a:t>made by Chen Hsong</a:t>
            </a:r>
          </a:p>
        </p:txBody>
      </p:sp>
      <p:sp>
        <p:nvSpPr>
          <p:cNvPr id="15375" name="AutoShape 15"/>
          <p:cNvSpPr>
            <a:spLocks/>
          </p:cNvSpPr>
          <p:nvPr/>
        </p:nvSpPr>
        <p:spPr bwMode="auto">
          <a:xfrm>
            <a:off x="1746516" y="250826"/>
            <a:ext cx="8697383" cy="1520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4227"/>
                </a:lnTo>
                <a:lnTo>
                  <a:pt x="10826" y="21600"/>
                </a:lnTo>
                <a:lnTo>
                  <a:pt x="0" y="14227"/>
                </a:lnTo>
                <a:lnTo>
                  <a:pt x="0" y="0"/>
                </a:lnTo>
                <a:close/>
              </a:path>
            </a:pathLst>
          </a:cu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376" name="Rectangle 16"/>
          <p:cNvSpPr>
            <a:spLocks/>
          </p:cNvSpPr>
          <p:nvPr/>
        </p:nvSpPr>
        <p:spPr bwMode="black">
          <a:xfrm rot="16200000">
            <a:off x="6043615" y="-3550974"/>
            <a:ext cx="103188" cy="798618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2E51A09-924E-4A4D-81A3-FC1B2D47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5804F1E-65F1-4145-AAFE-706934F1553E}"/>
              </a:ext>
            </a:extLst>
          </p:cNvPr>
          <p:cNvSpPr/>
          <p:nvPr/>
        </p:nvSpPr>
        <p:spPr bwMode="black">
          <a:xfrm>
            <a:off x="8975701" y="6000351"/>
            <a:ext cx="2936396" cy="606823"/>
          </a:xfrm>
          <a:prstGeom prst="roundRect">
            <a:avLst/>
          </a:prstGeom>
          <a:solidFill>
            <a:srgbClr val="FF7000">
              <a:alpha val="50196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chemeClr val="bg2"/>
                </a:solidFill>
                <a:latin typeface="Arial" panose="020B0604020202020204" pitchFamily="34" charset="0"/>
              </a:rPr>
              <a:t>ChinaPlas</a:t>
            </a:r>
            <a:r>
              <a:rPr lang="en-US" altLang="zh-CN" sz="2400" b="1" dirty="0">
                <a:solidFill>
                  <a:schemeClr val="bg2"/>
                </a:solidFill>
                <a:latin typeface="Arial" panose="020B0604020202020204" pitchFamily="34" charset="0"/>
              </a:rPr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1085912678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5D01E51-2293-4BCE-B302-A99DE7230E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585" y="690716"/>
            <a:ext cx="12193585" cy="616728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370" name="AutoShape 10"/>
          <p:cNvSpPr>
            <a:spLocks/>
          </p:cNvSpPr>
          <p:nvPr/>
        </p:nvSpPr>
        <p:spPr bwMode="blackWhite">
          <a:xfrm>
            <a:off x="0" y="0"/>
            <a:ext cx="12192000" cy="20478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4684"/>
                </a:lnTo>
                <a:lnTo>
                  <a:pt x="10800" y="21600"/>
                </a:lnTo>
                <a:lnTo>
                  <a:pt x="0" y="14684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9300"/>
              </a:gs>
              <a:gs pos="100000">
                <a:srgbClr val="FF9300"/>
              </a:gs>
            </a:gsLst>
            <a:lin ang="5400000"/>
          </a:gradFill>
          <a:ln>
            <a:noFill/>
          </a:ln>
          <a:effectLst>
            <a:outerShdw blurRad="101600" dist="25400" dir="54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371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2102116" y="493713"/>
            <a:ext cx="7986186" cy="1086271"/>
          </a:xfrm>
        </p:spPr>
        <p:txBody>
          <a:bodyPr>
            <a:normAutofit/>
          </a:bodyPr>
          <a:lstStyle/>
          <a:p>
            <a:pPr algn="ctr" defTabSz="457200"/>
            <a:r>
              <a:rPr lang="en-US" altLang="zh-TW" sz="3500" dirty="0"/>
              <a:t>2012 – Mitsubishi 1600MMX</a:t>
            </a:r>
            <a:br>
              <a:rPr lang="en-US" altLang="zh-TW" sz="3500" dirty="0"/>
            </a:br>
            <a:r>
              <a:rPr lang="en-US" altLang="zh-TW" sz="3500" dirty="0"/>
              <a:t>made by Chen Hsong</a:t>
            </a:r>
          </a:p>
        </p:txBody>
      </p:sp>
      <p:sp>
        <p:nvSpPr>
          <p:cNvPr id="15375" name="AutoShape 15"/>
          <p:cNvSpPr>
            <a:spLocks/>
          </p:cNvSpPr>
          <p:nvPr/>
        </p:nvSpPr>
        <p:spPr bwMode="auto">
          <a:xfrm>
            <a:off x="1746516" y="250826"/>
            <a:ext cx="8697383" cy="1520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4227"/>
                </a:lnTo>
                <a:lnTo>
                  <a:pt x="10826" y="21600"/>
                </a:lnTo>
                <a:lnTo>
                  <a:pt x="0" y="14227"/>
                </a:lnTo>
                <a:lnTo>
                  <a:pt x="0" y="0"/>
                </a:lnTo>
                <a:close/>
              </a:path>
            </a:pathLst>
          </a:cu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376" name="Rectangle 16"/>
          <p:cNvSpPr>
            <a:spLocks/>
          </p:cNvSpPr>
          <p:nvPr/>
        </p:nvSpPr>
        <p:spPr bwMode="black">
          <a:xfrm rot="16200000">
            <a:off x="6043615" y="-3550974"/>
            <a:ext cx="103188" cy="798618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2E51A09-924E-4A4D-81A3-FC1B2D47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1CAE36-B774-488C-AD99-FD0956752ADF}"/>
              </a:ext>
            </a:extLst>
          </p:cNvPr>
          <p:cNvSpPr/>
          <p:nvPr/>
        </p:nvSpPr>
        <p:spPr bwMode="black">
          <a:xfrm>
            <a:off x="8534036" y="5938655"/>
            <a:ext cx="2936396" cy="606823"/>
          </a:xfrm>
          <a:prstGeom prst="roundRect">
            <a:avLst/>
          </a:prstGeom>
          <a:solidFill>
            <a:srgbClr val="FF7000">
              <a:alpha val="50196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chemeClr val="bg2"/>
                </a:solidFill>
                <a:latin typeface="Arial" panose="020B0604020202020204" pitchFamily="34" charset="0"/>
              </a:rPr>
              <a:t>ChinaPlas</a:t>
            </a:r>
            <a:r>
              <a:rPr lang="en-US" altLang="zh-CN" sz="2400" b="1" dirty="0">
                <a:solidFill>
                  <a:schemeClr val="bg2"/>
                </a:solidFill>
                <a:latin typeface="Arial" panose="020B0604020202020204" pitchFamily="34" charset="0"/>
              </a:rPr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246428478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5D01E51-2293-4BCE-B302-A99DE7230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47828"/>
            <a:ext cx="12209851" cy="641017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370" name="AutoShape 10"/>
          <p:cNvSpPr>
            <a:spLocks/>
          </p:cNvSpPr>
          <p:nvPr/>
        </p:nvSpPr>
        <p:spPr bwMode="blackWhite">
          <a:xfrm>
            <a:off x="0" y="0"/>
            <a:ext cx="12192000" cy="20478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4684"/>
                </a:lnTo>
                <a:lnTo>
                  <a:pt x="10800" y="21600"/>
                </a:lnTo>
                <a:lnTo>
                  <a:pt x="0" y="14684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9300"/>
              </a:gs>
              <a:gs pos="100000">
                <a:srgbClr val="FF9300"/>
              </a:gs>
            </a:gsLst>
            <a:lin ang="5400000"/>
          </a:gradFill>
          <a:ln>
            <a:noFill/>
          </a:ln>
          <a:effectLst>
            <a:outerShdw blurRad="101600" dist="25400" dir="54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371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2102116" y="493714"/>
            <a:ext cx="7986186" cy="862336"/>
          </a:xfrm>
        </p:spPr>
        <p:txBody>
          <a:bodyPr>
            <a:normAutofit/>
          </a:bodyPr>
          <a:lstStyle/>
          <a:p>
            <a:pPr algn="ctr" defTabSz="457200"/>
            <a:r>
              <a:rPr lang="en-US" altLang="zh-TW" sz="3500" dirty="0"/>
              <a:t>2012 – SM4500-TP to </a:t>
            </a:r>
            <a:r>
              <a:rPr lang="en-US" altLang="zh-TW" sz="3500" b="1" dirty="0"/>
              <a:t>EUROPE</a:t>
            </a:r>
          </a:p>
        </p:txBody>
      </p:sp>
      <p:sp>
        <p:nvSpPr>
          <p:cNvPr id="15375" name="AutoShape 15"/>
          <p:cNvSpPr>
            <a:spLocks/>
          </p:cNvSpPr>
          <p:nvPr/>
        </p:nvSpPr>
        <p:spPr bwMode="auto">
          <a:xfrm>
            <a:off x="1746516" y="250826"/>
            <a:ext cx="8697383" cy="1520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4227"/>
                </a:lnTo>
                <a:lnTo>
                  <a:pt x="10826" y="21600"/>
                </a:lnTo>
                <a:lnTo>
                  <a:pt x="0" y="14227"/>
                </a:lnTo>
                <a:lnTo>
                  <a:pt x="0" y="0"/>
                </a:lnTo>
                <a:close/>
              </a:path>
            </a:pathLst>
          </a:cu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376" name="Rectangle 16"/>
          <p:cNvSpPr>
            <a:spLocks/>
          </p:cNvSpPr>
          <p:nvPr/>
        </p:nvSpPr>
        <p:spPr bwMode="black">
          <a:xfrm rot="16200000">
            <a:off x="6043615" y="-3550974"/>
            <a:ext cx="103188" cy="798618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2E51A09-924E-4A4D-81A3-FC1B2D47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96650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5D01E51-2293-4BCE-B302-A99DE7230E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21693"/>
            <a:ext cx="12192000" cy="603630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370" name="AutoShape 10"/>
          <p:cNvSpPr>
            <a:spLocks/>
          </p:cNvSpPr>
          <p:nvPr/>
        </p:nvSpPr>
        <p:spPr bwMode="blackWhite">
          <a:xfrm>
            <a:off x="0" y="0"/>
            <a:ext cx="12192000" cy="20478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4684"/>
                </a:lnTo>
                <a:lnTo>
                  <a:pt x="10800" y="21600"/>
                </a:lnTo>
                <a:lnTo>
                  <a:pt x="0" y="14684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9300"/>
              </a:gs>
              <a:gs pos="100000">
                <a:srgbClr val="FF9300"/>
              </a:gs>
            </a:gsLst>
            <a:lin ang="5400000"/>
          </a:gradFill>
          <a:ln>
            <a:noFill/>
          </a:ln>
          <a:effectLst>
            <a:outerShdw blurRad="101600" dist="25400" dir="54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371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2102116" y="493714"/>
            <a:ext cx="7986186" cy="862336"/>
          </a:xfrm>
        </p:spPr>
        <p:txBody>
          <a:bodyPr>
            <a:normAutofit/>
          </a:bodyPr>
          <a:lstStyle/>
          <a:p>
            <a:pPr algn="ctr" defTabSz="457200"/>
            <a:r>
              <a:rPr lang="en-US" altLang="zh-TW" sz="3500" dirty="0"/>
              <a:t>2013 – SM6500-TP to </a:t>
            </a:r>
            <a:r>
              <a:rPr lang="en-US" altLang="zh-TW" sz="3500" b="1" dirty="0"/>
              <a:t>ISRAEL</a:t>
            </a:r>
          </a:p>
        </p:txBody>
      </p:sp>
      <p:sp>
        <p:nvSpPr>
          <p:cNvPr id="15375" name="AutoShape 15"/>
          <p:cNvSpPr>
            <a:spLocks/>
          </p:cNvSpPr>
          <p:nvPr/>
        </p:nvSpPr>
        <p:spPr bwMode="auto">
          <a:xfrm>
            <a:off x="1746516" y="250826"/>
            <a:ext cx="8697383" cy="1520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4227"/>
                </a:lnTo>
                <a:lnTo>
                  <a:pt x="10826" y="21600"/>
                </a:lnTo>
                <a:lnTo>
                  <a:pt x="0" y="14227"/>
                </a:lnTo>
                <a:lnTo>
                  <a:pt x="0" y="0"/>
                </a:lnTo>
                <a:close/>
              </a:path>
            </a:pathLst>
          </a:cu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376" name="Rectangle 16"/>
          <p:cNvSpPr>
            <a:spLocks/>
          </p:cNvSpPr>
          <p:nvPr/>
        </p:nvSpPr>
        <p:spPr bwMode="black">
          <a:xfrm rot="16200000">
            <a:off x="6043615" y="-3550974"/>
            <a:ext cx="103188" cy="798618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6F00471C-860D-4E40-ACD2-5759C83E9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83772" y="3758682"/>
            <a:ext cx="4597452" cy="37569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2E51A09-924E-4A4D-81A3-FC1B2D47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67848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622D057-E9FD-41C7-948C-1651FAF3F1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118BD9C2-B486-4523-A61D-1B18EABFD2F4}"/>
              </a:ext>
            </a:extLst>
          </p:cNvPr>
          <p:cNvSpPr>
            <a:spLocks/>
          </p:cNvSpPr>
          <p:nvPr/>
        </p:nvSpPr>
        <p:spPr bwMode="white">
          <a:xfrm>
            <a:off x="0" y="2875630"/>
            <a:ext cx="12192000" cy="1305386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 sz="1800" b="0" i="0">
              <a:solidFill>
                <a:srgbClr val="000000"/>
              </a:solidFill>
              <a:effectLst/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FA326B-AE63-45D4-8566-6625CD0647F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black">
          <a:xfrm>
            <a:off x="0" y="2875629"/>
            <a:ext cx="12192000" cy="130538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SUPERMASTER TWO-PLATEN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F24C828-2225-49CC-9CA8-DB4055FE2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14496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5D01E51-2293-4BCE-B302-A99DE7230E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497" y="304800"/>
            <a:ext cx="12201773" cy="65532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370" name="AutoShape 10"/>
          <p:cNvSpPr>
            <a:spLocks/>
          </p:cNvSpPr>
          <p:nvPr/>
        </p:nvSpPr>
        <p:spPr bwMode="blackWhite">
          <a:xfrm>
            <a:off x="0" y="0"/>
            <a:ext cx="12192000" cy="20478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4684"/>
                </a:lnTo>
                <a:lnTo>
                  <a:pt x="10800" y="21600"/>
                </a:lnTo>
                <a:lnTo>
                  <a:pt x="0" y="14684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9300"/>
              </a:gs>
              <a:gs pos="100000">
                <a:srgbClr val="FF9300"/>
              </a:gs>
            </a:gsLst>
            <a:lin ang="5400000"/>
          </a:gradFill>
          <a:ln>
            <a:noFill/>
          </a:ln>
          <a:effectLst>
            <a:outerShdw blurRad="101600" dist="25400" dir="54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371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2102116" y="493714"/>
            <a:ext cx="7986186" cy="862336"/>
          </a:xfrm>
        </p:spPr>
        <p:txBody>
          <a:bodyPr>
            <a:normAutofit/>
          </a:bodyPr>
          <a:lstStyle/>
          <a:p>
            <a:pPr algn="ctr" defTabSz="457200"/>
            <a:r>
              <a:rPr lang="en-US" altLang="zh-TW" sz="3500" dirty="0"/>
              <a:t>2015 – SM3600-TP to </a:t>
            </a:r>
            <a:r>
              <a:rPr lang="en-US" altLang="zh-TW" sz="3500" b="1" dirty="0"/>
              <a:t>GERMANY</a:t>
            </a:r>
          </a:p>
        </p:txBody>
      </p:sp>
      <p:sp>
        <p:nvSpPr>
          <p:cNvPr id="15375" name="AutoShape 15"/>
          <p:cNvSpPr>
            <a:spLocks/>
          </p:cNvSpPr>
          <p:nvPr/>
        </p:nvSpPr>
        <p:spPr bwMode="auto">
          <a:xfrm>
            <a:off x="1746516" y="250826"/>
            <a:ext cx="8697383" cy="1520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4227"/>
                </a:lnTo>
                <a:lnTo>
                  <a:pt x="10826" y="21600"/>
                </a:lnTo>
                <a:lnTo>
                  <a:pt x="0" y="14227"/>
                </a:lnTo>
                <a:lnTo>
                  <a:pt x="0" y="0"/>
                </a:lnTo>
                <a:close/>
              </a:path>
            </a:pathLst>
          </a:cu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376" name="Rectangle 16"/>
          <p:cNvSpPr>
            <a:spLocks/>
          </p:cNvSpPr>
          <p:nvPr/>
        </p:nvSpPr>
        <p:spPr bwMode="black">
          <a:xfrm rot="16200000">
            <a:off x="6043615" y="-3550974"/>
            <a:ext cx="103188" cy="798618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2E51A09-924E-4A4D-81A3-FC1B2D47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596DEC-EDFB-4603-9282-AB6BCB45DD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315" y="5092688"/>
            <a:ext cx="2143141" cy="151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5864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5D01E51-2293-4BCE-B302-A99DE7230E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3370636"/>
            <a:ext cx="12192000" cy="304344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370" name="AutoShape 10"/>
          <p:cNvSpPr>
            <a:spLocks/>
          </p:cNvSpPr>
          <p:nvPr/>
        </p:nvSpPr>
        <p:spPr bwMode="blackWhite">
          <a:xfrm>
            <a:off x="0" y="0"/>
            <a:ext cx="12192000" cy="20478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4684"/>
                </a:lnTo>
                <a:lnTo>
                  <a:pt x="10800" y="21600"/>
                </a:lnTo>
                <a:lnTo>
                  <a:pt x="0" y="14684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9300"/>
              </a:gs>
              <a:gs pos="100000">
                <a:srgbClr val="FF9300"/>
              </a:gs>
            </a:gsLst>
            <a:lin ang="5400000"/>
          </a:gradFill>
          <a:ln>
            <a:noFill/>
          </a:ln>
          <a:effectLst>
            <a:outerShdw blurRad="101600" dist="25400" dir="54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371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2102116" y="493713"/>
            <a:ext cx="7986186" cy="781471"/>
          </a:xfrm>
        </p:spPr>
        <p:txBody>
          <a:bodyPr>
            <a:normAutofit/>
          </a:bodyPr>
          <a:lstStyle/>
          <a:p>
            <a:pPr algn="ctr" defTabSz="457200"/>
            <a:r>
              <a:rPr lang="en-US" altLang="zh-TW" sz="3500" dirty="0"/>
              <a:t>2016 – SM6500-TP to </a:t>
            </a:r>
            <a:r>
              <a:rPr lang="en-US" altLang="zh-TW" sz="3500" b="1" dirty="0"/>
              <a:t>AUSTRALIA</a:t>
            </a:r>
          </a:p>
        </p:txBody>
      </p:sp>
      <p:sp>
        <p:nvSpPr>
          <p:cNvPr id="15375" name="AutoShape 15"/>
          <p:cNvSpPr>
            <a:spLocks/>
          </p:cNvSpPr>
          <p:nvPr/>
        </p:nvSpPr>
        <p:spPr bwMode="auto">
          <a:xfrm>
            <a:off x="1746516" y="250826"/>
            <a:ext cx="8697383" cy="1520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4227"/>
                </a:lnTo>
                <a:lnTo>
                  <a:pt x="10826" y="21600"/>
                </a:lnTo>
                <a:lnTo>
                  <a:pt x="0" y="14227"/>
                </a:lnTo>
                <a:lnTo>
                  <a:pt x="0" y="0"/>
                </a:lnTo>
                <a:close/>
              </a:path>
            </a:pathLst>
          </a:cu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376" name="Rectangle 16"/>
          <p:cNvSpPr>
            <a:spLocks/>
          </p:cNvSpPr>
          <p:nvPr/>
        </p:nvSpPr>
        <p:spPr bwMode="black">
          <a:xfrm rot="16200000">
            <a:off x="6043615" y="-3550974"/>
            <a:ext cx="103188" cy="798618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2E51A09-924E-4A4D-81A3-FC1B2D47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BCFF2A-3C1D-4AFB-B4AD-D6B09644C1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19" y="1874840"/>
            <a:ext cx="3694415" cy="18084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32D373-60B3-4303-BD8E-0F4D92AB9190}"/>
              </a:ext>
            </a:extLst>
          </p:cNvPr>
          <p:cNvSpPr txBox="1"/>
          <p:nvPr/>
        </p:nvSpPr>
        <p:spPr>
          <a:xfrm>
            <a:off x="4405471" y="2146223"/>
            <a:ext cx="4785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Innovative </a:t>
            </a:r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Y-Injectors</a:t>
            </a:r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A9D7C5-0133-4563-9D79-31B3AF91C2D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6538" y="1798154"/>
            <a:ext cx="939509" cy="16308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795105-7B44-4C66-8108-7B394718E38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 bwMode="white">
          <a:xfrm rot="900000">
            <a:off x="3943029" y="2398027"/>
            <a:ext cx="2236233" cy="111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9413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17D4CD-6C1A-4D03-9B8D-187163524A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0838" cy="6858000"/>
          </a:xfrm>
          <a:prstGeom prst="rect">
            <a:avLst/>
          </a:prstGeom>
        </p:spPr>
      </p:pic>
      <p:sp>
        <p:nvSpPr>
          <p:cNvPr id="14" name="AutoShape 2">
            <a:extLst>
              <a:ext uri="{FF2B5EF4-FFF2-40B4-BE49-F238E27FC236}">
                <a16:creationId xmlns:a16="http://schemas.microsoft.com/office/drawing/2014/main" id="{3B066BE7-569B-4B93-9185-EA064DEDA1DB}"/>
              </a:ext>
            </a:extLst>
          </p:cNvPr>
          <p:cNvSpPr>
            <a:spLocks/>
          </p:cNvSpPr>
          <p:nvPr/>
        </p:nvSpPr>
        <p:spPr bwMode="white">
          <a:xfrm>
            <a:off x="0" y="0"/>
            <a:ext cx="12192000" cy="6858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9300">
              <a:alpha val="80000"/>
            </a:srgbClr>
          </a:solidFill>
          <a:ln>
            <a:noFill/>
          </a:ln>
          <a:effectLst>
            <a:outerShdw blurRad="101600" dist="25400" dir="5400000" algn="ctr" rotWithShape="0">
              <a:srgbClr val="000000">
                <a:alpha val="75000"/>
              </a:srgbClr>
            </a:outerShdw>
          </a:effectLst>
          <a:extLst/>
        </p:spPr>
        <p:txBody>
          <a:bodyPr lIns="45720" rIns="45720"/>
          <a:lstStyle/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endParaRPr lang="zh-TW" altLang="zh-TW" dirty="0">
              <a:solidFill>
                <a:srgbClr val="F79646"/>
              </a:solidFill>
              <a:latin typeface="SimSun" pitchFamily="2" charset="-122"/>
              <a:ea typeface="SimSun" pitchFamily="2" charset="-122"/>
              <a:cs typeface="Calibri" pitchFamily="34" charset="0"/>
              <a:sym typeface="SimSun" pitchFamily="2" charset="-122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61FA64C-13FD-4332-8DD0-854E23BBE8A0}"/>
              </a:ext>
            </a:extLst>
          </p:cNvPr>
          <p:cNvSpPr txBox="1">
            <a:spLocks/>
          </p:cNvSpPr>
          <p:nvPr/>
        </p:nvSpPr>
        <p:spPr bwMode="auto">
          <a:xfrm>
            <a:off x="687377" y="2111126"/>
            <a:ext cx="10916043" cy="103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b="0" i="0" kern="1200" smtClean="0">
                <a:solidFill>
                  <a:srgbClr val="FFFFFF"/>
                </a:solidFill>
                <a:effectLst/>
                <a:latin typeface="Helvetica Neue" charset="0"/>
                <a:ea typeface="+mn-ea"/>
                <a:cs typeface="Calibri" pitchFamily="34" charset="0"/>
                <a:sym typeface="Calibri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base" hangingPunct="0">
              <a:spcBef>
                <a:spcPts val="400"/>
              </a:spcBef>
              <a:spcAft>
                <a:spcPct val="0"/>
              </a:spcAft>
            </a:pPr>
            <a:r>
              <a:rPr lang="en-US" dirty="0"/>
              <a:t>Eliminates Unscheduled</a:t>
            </a:r>
          </a:p>
          <a:p>
            <a:pPr defTabSz="457200" fontAlgn="base" hangingPunct="0">
              <a:spcBef>
                <a:spcPts val="400"/>
              </a:spcBef>
              <a:spcAft>
                <a:spcPct val="0"/>
              </a:spcAft>
            </a:pPr>
            <a:r>
              <a:rPr lang="en-US" dirty="0"/>
              <a:t>Down-time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1BB8D704-F168-4067-AC54-F0D86041DB4B}"/>
              </a:ext>
            </a:extLst>
          </p:cNvPr>
          <p:cNvSpPr>
            <a:spLocks/>
          </p:cNvSpPr>
          <p:nvPr/>
        </p:nvSpPr>
        <p:spPr bwMode="auto">
          <a:xfrm>
            <a:off x="687377" y="333375"/>
            <a:ext cx="10916043" cy="1243013"/>
          </a:xfrm>
          <a:prstGeom prst="rect">
            <a:avLst/>
          </a:pr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 sz="1800" b="0" i="0">
              <a:solidFill>
                <a:srgbClr val="000000"/>
              </a:solidFill>
              <a:effectLst/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FB72E5E3-53A3-4365-90D8-A2303D62A60B}"/>
              </a:ext>
            </a:extLst>
          </p:cNvPr>
          <p:cNvSpPr>
            <a:spLocks/>
          </p:cNvSpPr>
          <p:nvPr/>
        </p:nvSpPr>
        <p:spPr bwMode="black">
          <a:xfrm rot="16200000">
            <a:off x="1803920" y="894557"/>
            <a:ext cx="969963" cy="1206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 sz="1800" b="0" i="0">
              <a:solidFill>
                <a:srgbClr val="000000"/>
              </a:solidFill>
              <a:effectLst/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8FB7CF9B-EC35-4396-BAC6-4AC91BD47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59" y="333375"/>
            <a:ext cx="9119662" cy="1243013"/>
          </a:xfrm>
        </p:spPr>
        <p:txBody>
          <a:bodyPr>
            <a:normAutofit/>
          </a:bodyPr>
          <a:lstStyle/>
          <a:p>
            <a:r>
              <a:rPr lang="en-US" sz="6000" dirty="0"/>
              <a:t>Non-Stop™ Technology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A252006-CCBC-4ACC-8702-12E3E9EFF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1992EF-43E5-4BA6-BC2E-43617BC193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175" y="538326"/>
            <a:ext cx="836386" cy="83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3982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EA2969-9303-40F1-BF00-7B6205ED8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8980" y="2238702"/>
            <a:ext cx="4044820" cy="439542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Wear-and-tear on mechanics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Component quality degrades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Inability of control system to adapt to machine condition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Operator error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0E440C-AB2B-44F4-A84E-3B6D3429C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116" y="638174"/>
            <a:ext cx="10089884" cy="1157288"/>
          </a:xfrm>
        </p:spPr>
        <p:txBody>
          <a:bodyPr/>
          <a:lstStyle/>
          <a:p>
            <a:r>
              <a:rPr lang="en-US" dirty="0"/>
              <a:t>Why Does Unscheduled Down-Time Happen?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C7ABAFFF-C6FE-45ED-8FE8-3CCAC83BCD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>
            <a:off x="1295584" y="2067060"/>
            <a:ext cx="5387975" cy="440531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720B52D-3ADD-4C4E-AC09-1B08B6D1EAA5}"/>
              </a:ext>
            </a:extLst>
          </p:cNvPr>
          <p:cNvSpPr/>
          <p:nvPr/>
        </p:nvSpPr>
        <p:spPr>
          <a:xfrm>
            <a:off x="1295584" y="5872065"/>
            <a:ext cx="5387975" cy="600308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/>
                </a:solidFill>
              </a:rPr>
              <a:t>Down-Time = Headache</a:t>
            </a:r>
          </a:p>
        </p:txBody>
      </p:sp>
    </p:spTree>
    <p:extLst>
      <p:ext uri="{BB962C8B-B14F-4D97-AF65-F5344CB8AC3E}">
        <p14:creationId xmlns:p14="http://schemas.microsoft.com/office/powerpoint/2010/main" val="216629806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02CBFA0-562D-4D24-86C4-D471B293A79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1981" t="1896" r="7839"/>
          <a:stretch/>
        </p:blipFill>
        <p:spPr>
          <a:xfrm>
            <a:off x="374821" y="2183363"/>
            <a:ext cx="6187708" cy="4310743"/>
          </a:xfrm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7EE56D1-8FCC-4691-89DA-6C7F983FE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Foundations of Long-Term Stability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5F87CA-1730-4EAB-A939-0B25236B49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36010" y="429208"/>
            <a:ext cx="4736890" cy="2052735"/>
          </a:xfrm>
        </p:spPr>
        <p:txBody>
          <a:bodyPr>
            <a:normAutofit fontScale="92500" lnSpcReduction="10000"/>
          </a:bodyPr>
          <a:lstStyle/>
          <a:p>
            <a:r>
              <a:rPr lang="en-US" sz="2600" b="1" dirty="0">
                <a:solidFill>
                  <a:schemeClr val="tx2"/>
                </a:solidFill>
              </a:rPr>
              <a:t>The Philosophy of Not-Making-Things-Worse</a:t>
            </a:r>
          </a:p>
          <a:p>
            <a:r>
              <a:rPr lang="en-US" i="1" dirty="0"/>
              <a:t>Precision Hydraulics</a:t>
            </a:r>
            <a:r>
              <a:rPr lang="en-US" i="1" baseline="30000" dirty="0"/>
              <a:t>®</a:t>
            </a:r>
            <a:r>
              <a:rPr lang="en-US" dirty="0"/>
              <a:t> turn all mechanical motions to silky smoothness, reducing unnecessary wear-and-tear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42BD81-5CA7-4F8C-AA24-0E2878D28B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600" b="1" dirty="0"/>
              <a:t>Rock Solid </a:t>
            </a:r>
            <a:r>
              <a:rPr lang="en-US" sz="2600" b="1" dirty="0" err="1"/>
              <a:t>Machanics</a:t>
            </a:r>
            <a:endParaRPr lang="en-US" sz="2600" b="1" dirty="0"/>
          </a:p>
          <a:p>
            <a:r>
              <a:rPr lang="en-US" dirty="0"/>
              <a:t>Patented Japanese mechanical design allows for superior performance while maintaining machine at top shape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024B21-D9CB-4F9F-B9B3-1C79CB0439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6010" y="5200261"/>
            <a:ext cx="4736890" cy="1293845"/>
          </a:xfrm>
        </p:spPr>
        <p:txBody>
          <a:bodyPr>
            <a:normAutofit fontScale="92500" lnSpcReduction="20000"/>
          </a:bodyPr>
          <a:lstStyle/>
          <a:p>
            <a:r>
              <a:rPr lang="en-US" sz="2600" b="1" dirty="0"/>
              <a:t>Dynamic Control Systems</a:t>
            </a:r>
          </a:p>
          <a:p>
            <a:r>
              <a:rPr lang="en-US" dirty="0"/>
              <a:t>Adapts to changes in real-time for smooth, shocks-free mechanical motions</a:t>
            </a:r>
          </a:p>
        </p:txBody>
      </p:sp>
    </p:spTree>
    <p:extLst>
      <p:ext uri="{BB962C8B-B14F-4D97-AF65-F5344CB8AC3E}">
        <p14:creationId xmlns:p14="http://schemas.microsoft.com/office/powerpoint/2010/main" val="2144425457"/>
      </p:ext>
    </p:extLst>
  </p:cSld>
  <p:clrMapOvr>
    <a:masterClrMapping/>
  </p:clrMapOvr>
  <p:transition spd="slow">
    <p:cover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177A56-BDE1-4983-81C1-176EE7A8C8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-1" y="-1"/>
            <a:ext cx="12191999" cy="6858001"/>
          </a:xfrm>
          <a:prstGeom prst="rect">
            <a:avLst/>
          </a:prstGeom>
        </p:spPr>
      </p:pic>
      <p:sp>
        <p:nvSpPr>
          <p:cNvPr id="14" name="AutoShape 2">
            <a:extLst>
              <a:ext uri="{FF2B5EF4-FFF2-40B4-BE49-F238E27FC236}">
                <a16:creationId xmlns:a16="http://schemas.microsoft.com/office/drawing/2014/main" id="{3B066BE7-569B-4B93-9185-EA064DEDA1DB}"/>
              </a:ext>
            </a:extLst>
          </p:cNvPr>
          <p:cNvSpPr>
            <a:spLocks/>
          </p:cNvSpPr>
          <p:nvPr/>
        </p:nvSpPr>
        <p:spPr bwMode="white">
          <a:xfrm>
            <a:off x="0" y="0"/>
            <a:ext cx="12192000" cy="6858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9300">
              <a:alpha val="80000"/>
            </a:srgbClr>
          </a:solidFill>
          <a:ln>
            <a:noFill/>
          </a:ln>
          <a:effectLst>
            <a:outerShdw blurRad="101600" dist="25400" dir="5400000" algn="ctr" rotWithShape="0">
              <a:srgbClr val="000000">
                <a:alpha val="75000"/>
              </a:srgbClr>
            </a:outerShdw>
          </a:effectLst>
          <a:extLst/>
        </p:spPr>
        <p:txBody>
          <a:bodyPr lIns="45720" rIns="45720"/>
          <a:lstStyle/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endParaRPr lang="zh-TW" altLang="zh-TW" dirty="0">
              <a:solidFill>
                <a:srgbClr val="F79646"/>
              </a:solidFill>
              <a:latin typeface="SimSun" pitchFamily="2" charset="-122"/>
              <a:ea typeface="SimSun" pitchFamily="2" charset="-122"/>
              <a:cs typeface="Calibri" pitchFamily="34" charset="0"/>
              <a:sym typeface="SimSun" pitchFamily="2" charset="-122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61FA64C-13FD-4332-8DD0-854E23BBE8A0}"/>
              </a:ext>
            </a:extLst>
          </p:cNvPr>
          <p:cNvSpPr txBox="1">
            <a:spLocks/>
          </p:cNvSpPr>
          <p:nvPr/>
        </p:nvSpPr>
        <p:spPr bwMode="auto">
          <a:xfrm>
            <a:off x="687377" y="2111126"/>
            <a:ext cx="10916043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b="0" i="0" kern="1200" smtClean="0">
                <a:solidFill>
                  <a:srgbClr val="FFFFFF"/>
                </a:solidFill>
                <a:effectLst/>
                <a:latin typeface="Helvetica Neue" charset="0"/>
                <a:ea typeface="+mn-ea"/>
                <a:cs typeface="Calibri" pitchFamily="34" charset="0"/>
                <a:sym typeface="Calibri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Precision Hydraulics</a:t>
            </a:r>
            <a:r>
              <a:rPr lang="en-US" baseline="30000" dirty="0"/>
              <a:t>®</a:t>
            </a:r>
            <a:endParaRPr lang="en-US" dirty="0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1BB8D704-F168-4067-AC54-F0D86041DB4B}"/>
              </a:ext>
            </a:extLst>
          </p:cNvPr>
          <p:cNvSpPr>
            <a:spLocks/>
          </p:cNvSpPr>
          <p:nvPr/>
        </p:nvSpPr>
        <p:spPr bwMode="auto">
          <a:xfrm>
            <a:off x="687377" y="333375"/>
            <a:ext cx="10916043" cy="1243013"/>
          </a:xfrm>
          <a:prstGeom prst="rect">
            <a:avLst/>
          </a:pr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 sz="1800" b="0" i="0">
              <a:solidFill>
                <a:srgbClr val="000000"/>
              </a:solidFill>
              <a:effectLst/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FB72E5E3-53A3-4365-90D8-A2303D62A60B}"/>
              </a:ext>
            </a:extLst>
          </p:cNvPr>
          <p:cNvSpPr>
            <a:spLocks/>
          </p:cNvSpPr>
          <p:nvPr/>
        </p:nvSpPr>
        <p:spPr bwMode="black">
          <a:xfrm rot="16200000">
            <a:off x="1803920" y="894557"/>
            <a:ext cx="969963" cy="1206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 sz="1800" b="0" i="0">
              <a:solidFill>
                <a:srgbClr val="000000"/>
              </a:solidFill>
              <a:effectLst/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8FB7CF9B-EC35-4396-BAC6-4AC91BD47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59" y="333375"/>
            <a:ext cx="9119662" cy="1243013"/>
          </a:xfrm>
        </p:spPr>
        <p:txBody>
          <a:bodyPr>
            <a:noAutofit/>
          </a:bodyPr>
          <a:lstStyle/>
          <a:p>
            <a:r>
              <a:rPr lang="en-US" sz="4400" dirty="0"/>
              <a:t>What a Difference Precision Makes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A252006-CCBC-4ACC-8702-12E3E9EFF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AC31DA-EF0D-46FD-9941-1C98A64172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21" y="548707"/>
            <a:ext cx="831761" cy="83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5521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715796B-F9A4-4A51-9FFF-098E615F4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312" y="2973490"/>
            <a:ext cx="2237043" cy="354119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944ADFD-0B69-44EA-A590-06FDC2EAA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Injection Speed Response (0 </a:t>
            </a:r>
            <a:r>
              <a:rPr lang="en-US" altLang="zh-CN" dirty="0">
                <a:cs typeface="Arial" panose="020B0604020202020204" pitchFamily="34" charset="0"/>
              </a:rPr>
              <a:t>→ 99%)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01112-9145-4F7A-9D78-5C102D6A250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910669" y="2459426"/>
            <a:ext cx="3121574" cy="2867024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Injection speed response curves from 0-99%</a:t>
            </a:r>
            <a:endParaRPr lang="en-US" altLang="zh-CN" sz="2400" dirty="0"/>
          </a:p>
          <a:p>
            <a:r>
              <a:rPr lang="en-US" altLang="zh-CN" sz="2400" dirty="0"/>
              <a:t>Smaller numbers are better</a:t>
            </a:r>
          </a:p>
          <a:p>
            <a:r>
              <a:rPr lang="en-US" altLang="zh-CN" sz="2400" dirty="0"/>
              <a:t>Look for: smoothness, no fluctuations, no overshoots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0B69BF-EBF5-480F-8248-E8EAD5A98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122" y="2976500"/>
            <a:ext cx="2062183" cy="35351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0B7320-4C48-42D0-AD53-6822FB23C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9066" y="2975367"/>
            <a:ext cx="2111051" cy="353743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F0770DA-09F8-47AA-AF47-3D67956E0A44}"/>
              </a:ext>
            </a:extLst>
          </p:cNvPr>
          <p:cNvSpPr/>
          <p:nvPr/>
        </p:nvSpPr>
        <p:spPr bwMode="ltGray">
          <a:xfrm>
            <a:off x="1103589" y="5879683"/>
            <a:ext cx="1620694" cy="472965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</a:rPr>
              <a:t>Normal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B1C317F-4131-47DB-980C-6AC2E6C2685D}"/>
              </a:ext>
            </a:extLst>
          </p:cNvPr>
          <p:cNvSpPr/>
          <p:nvPr/>
        </p:nvSpPr>
        <p:spPr bwMode="ltGray">
          <a:xfrm>
            <a:off x="3707967" y="5879682"/>
            <a:ext cx="1620694" cy="472965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</a:rPr>
              <a:t>Normal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0F308B-F499-45C0-BE63-CD6A5EEC3883}"/>
              </a:ext>
            </a:extLst>
          </p:cNvPr>
          <p:cNvSpPr/>
          <p:nvPr/>
        </p:nvSpPr>
        <p:spPr bwMode="invGray">
          <a:xfrm>
            <a:off x="6238706" y="5745823"/>
            <a:ext cx="1791837" cy="606823"/>
          </a:xfrm>
          <a:prstGeom prst="roundRect">
            <a:avLst/>
          </a:prstGeom>
          <a:solidFill>
            <a:srgbClr val="FF7000">
              <a:alpha val="50196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</a:rPr>
              <a:t>Precision</a:t>
            </a:r>
          </a:p>
          <a:p>
            <a:pPr algn="ctr"/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</a:rPr>
              <a:t>Hydraulics™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2FA886-3B7B-4963-B2B1-7E463457484D}"/>
              </a:ext>
            </a:extLst>
          </p:cNvPr>
          <p:cNvCxnSpPr/>
          <p:nvPr/>
        </p:nvCxnSpPr>
        <p:spPr bwMode="blackWhite">
          <a:xfrm flipV="1">
            <a:off x="6263172" y="2611908"/>
            <a:ext cx="0" cy="2654913"/>
          </a:xfrm>
          <a:prstGeom prst="line">
            <a:avLst/>
          </a:prstGeom>
          <a:ln w="12700">
            <a:solidFill>
              <a:schemeClr val="tx2">
                <a:lumMod val="50000"/>
                <a:lumOff val="50000"/>
              </a:schemeClr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FF250A-20BA-4773-97AD-034139B43797}"/>
              </a:ext>
            </a:extLst>
          </p:cNvPr>
          <p:cNvCxnSpPr/>
          <p:nvPr/>
        </p:nvCxnSpPr>
        <p:spPr bwMode="blackWhite">
          <a:xfrm flipV="1">
            <a:off x="6484894" y="2611908"/>
            <a:ext cx="0" cy="2654913"/>
          </a:xfrm>
          <a:prstGeom prst="line">
            <a:avLst/>
          </a:prstGeom>
          <a:ln w="12700">
            <a:solidFill>
              <a:schemeClr val="tx2">
                <a:lumMod val="50000"/>
                <a:lumOff val="50000"/>
              </a:schemeClr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5EAD0B0-2F0E-45F2-942A-A25876CA16F6}"/>
              </a:ext>
            </a:extLst>
          </p:cNvPr>
          <p:cNvSpPr txBox="1"/>
          <p:nvPr/>
        </p:nvSpPr>
        <p:spPr>
          <a:xfrm>
            <a:off x="5777225" y="2084666"/>
            <a:ext cx="1305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220ms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F70B7F3-6FBE-43A5-BB84-661071018748}"/>
              </a:ext>
            </a:extLst>
          </p:cNvPr>
          <p:cNvCxnSpPr>
            <a:cxnSpLocks/>
          </p:cNvCxnSpPr>
          <p:nvPr/>
        </p:nvCxnSpPr>
        <p:spPr bwMode="blackWhite">
          <a:xfrm flipV="1">
            <a:off x="3619437" y="2610696"/>
            <a:ext cx="0" cy="1472354"/>
          </a:xfrm>
          <a:prstGeom prst="line">
            <a:avLst/>
          </a:prstGeom>
          <a:ln w="12700">
            <a:solidFill>
              <a:schemeClr val="tx2">
                <a:lumMod val="50000"/>
                <a:lumOff val="50000"/>
              </a:schemeClr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4FAB015-FA6D-4DB2-B811-5D0ED6EA7D9C}"/>
              </a:ext>
            </a:extLst>
          </p:cNvPr>
          <p:cNvCxnSpPr>
            <a:cxnSpLocks/>
          </p:cNvCxnSpPr>
          <p:nvPr/>
        </p:nvCxnSpPr>
        <p:spPr bwMode="blackWhite">
          <a:xfrm flipV="1">
            <a:off x="3863604" y="2610696"/>
            <a:ext cx="0" cy="1472354"/>
          </a:xfrm>
          <a:prstGeom prst="line">
            <a:avLst/>
          </a:prstGeom>
          <a:ln w="12700">
            <a:solidFill>
              <a:schemeClr val="tx2">
                <a:lumMod val="50000"/>
                <a:lumOff val="50000"/>
              </a:schemeClr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7F93BBC-5406-40DC-A329-DC0DA988291F}"/>
              </a:ext>
            </a:extLst>
          </p:cNvPr>
          <p:cNvSpPr txBox="1"/>
          <p:nvPr/>
        </p:nvSpPr>
        <p:spPr>
          <a:xfrm>
            <a:off x="3325617" y="2196961"/>
            <a:ext cx="877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320ms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C7EF86E-350C-4D08-8C46-689583AC658D}"/>
              </a:ext>
            </a:extLst>
          </p:cNvPr>
          <p:cNvCxnSpPr>
            <a:cxnSpLocks/>
          </p:cNvCxnSpPr>
          <p:nvPr/>
        </p:nvCxnSpPr>
        <p:spPr bwMode="blackWhite">
          <a:xfrm flipV="1">
            <a:off x="1027283" y="2610696"/>
            <a:ext cx="0" cy="1472354"/>
          </a:xfrm>
          <a:prstGeom prst="line">
            <a:avLst/>
          </a:prstGeom>
          <a:ln w="12700">
            <a:solidFill>
              <a:schemeClr val="tx2">
                <a:lumMod val="50000"/>
                <a:lumOff val="50000"/>
              </a:schemeClr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1BDA9B-5962-4A83-A863-AAEEE9561F29}"/>
              </a:ext>
            </a:extLst>
          </p:cNvPr>
          <p:cNvCxnSpPr>
            <a:cxnSpLocks/>
          </p:cNvCxnSpPr>
          <p:nvPr/>
        </p:nvCxnSpPr>
        <p:spPr bwMode="blackWhite">
          <a:xfrm flipV="1">
            <a:off x="1277756" y="2610696"/>
            <a:ext cx="0" cy="1472354"/>
          </a:xfrm>
          <a:prstGeom prst="line">
            <a:avLst/>
          </a:prstGeom>
          <a:ln w="12700">
            <a:solidFill>
              <a:schemeClr val="tx2">
                <a:lumMod val="50000"/>
                <a:lumOff val="50000"/>
              </a:schemeClr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C4B70D2-8DD9-4490-88BC-DEDAB737E208}"/>
              </a:ext>
            </a:extLst>
          </p:cNvPr>
          <p:cNvSpPr txBox="1"/>
          <p:nvPr/>
        </p:nvSpPr>
        <p:spPr>
          <a:xfrm>
            <a:off x="739769" y="2196961"/>
            <a:ext cx="877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300ms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5DF84E2-03BD-4DE6-9930-598F94203F5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56146" y="4924498"/>
            <a:ext cx="778776" cy="821325"/>
          </a:xfrm>
          <a:prstGeom prst="rect">
            <a:avLst/>
          </a:prstGeom>
          <a:noFill/>
          <a:ln w="36000">
            <a:solidFill>
              <a:srgbClr val="000000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E8BD274-516F-4022-B229-06CCCD74F690}"/>
              </a:ext>
            </a:extLst>
          </p:cNvPr>
          <p:cNvGrpSpPr/>
          <p:nvPr/>
        </p:nvGrpSpPr>
        <p:grpSpPr>
          <a:xfrm>
            <a:off x="9196400" y="5472002"/>
            <a:ext cx="2343959" cy="1038812"/>
            <a:chOff x="8809771" y="5360275"/>
            <a:chExt cx="2343959" cy="103881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D6AAA47-0E9B-4C48-9B81-745523FD9298}"/>
                </a:ext>
              </a:extLst>
            </p:cNvPr>
            <p:cNvCxnSpPr/>
            <p:nvPr/>
          </p:nvCxnSpPr>
          <p:spPr>
            <a:xfrm>
              <a:off x="8809771" y="5549462"/>
              <a:ext cx="390985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A8B73FE-885D-4B0F-A511-083EB85D7AA3}"/>
                </a:ext>
              </a:extLst>
            </p:cNvPr>
            <p:cNvSpPr txBox="1"/>
            <p:nvPr/>
          </p:nvSpPr>
          <p:spPr>
            <a:xfrm>
              <a:off x="9150306" y="5360275"/>
              <a:ext cx="1551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Command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F96CC82-CED0-428E-8410-0B783B55E57E}"/>
                </a:ext>
              </a:extLst>
            </p:cNvPr>
            <p:cNvCxnSpPr/>
            <p:nvPr/>
          </p:nvCxnSpPr>
          <p:spPr>
            <a:xfrm>
              <a:off x="8809771" y="5884202"/>
              <a:ext cx="39098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EFF0C39-5603-4E24-8D85-378F0C56095D}"/>
                </a:ext>
              </a:extLst>
            </p:cNvPr>
            <p:cNvSpPr txBox="1"/>
            <p:nvPr/>
          </p:nvSpPr>
          <p:spPr>
            <a:xfrm>
              <a:off x="9150306" y="5695015"/>
              <a:ext cx="20034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Actual</a:t>
              </a:r>
              <a:r>
                <a:rPr lang="zh-CN" alt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</a:rPr>
                <a:t>Speed	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8282D3B-AFF3-4684-9E0B-B47ADB24CC12}"/>
                </a:ext>
              </a:extLst>
            </p:cNvPr>
            <p:cNvCxnSpPr/>
            <p:nvPr/>
          </p:nvCxnSpPr>
          <p:spPr>
            <a:xfrm>
              <a:off x="8809771" y="6218942"/>
              <a:ext cx="390985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1BC310F-5FE9-46CF-8513-E7C801FC237F}"/>
                </a:ext>
              </a:extLst>
            </p:cNvPr>
            <p:cNvSpPr txBox="1"/>
            <p:nvPr/>
          </p:nvSpPr>
          <p:spPr>
            <a:xfrm>
              <a:off x="9150306" y="6029755"/>
              <a:ext cx="1551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Position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3381875"/>
      </p:ext>
    </p:extLst>
  </p:cSld>
  <p:clrMapOvr>
    <a:masterClrMapping/>
  </p:clrMapOvr>
  <p:transition spd="slow">
    <p:cover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715796B-F9A4-4A51-9FFF-098E615F4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7212" y="2597151"/>
            <a:ext cx="2365191" cy="229007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944ADFD-0B69-44EA-A590-06FDC2EAA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Injection Pressure Control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01112-9145-4F7A-9D78-5C102D6A250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635618" y="2125192"/>
            <a:ext cx="3308338" cy="4508938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sz="2400" dirty="0"/>
              <a:t>Look for: smoothness, no fluctuations, no overshoots</a:t>
            </a:r>
          </a:p>
          <a:p>
            <a:r>
              <a:rPr lang="en-US" altLang="zh-CN" sz="2400" dirty="0"/>
              <a:t>Injection pressure control is vital to ultimate part quality</a:t>
            </a:r>
          </a:p>
          <a:p>
            <a:r>
              <a:rPr lang="en-US" altLang="zh-CN" sz="2400" dirty="0"/>
              <a:t>Special materials (e.g. engineering resins) are particularly sensitive to pressure fluctuations</a:t>
            </a:r>
          </a:p>
          <a:p>
            <a:r>
              <a:rPr lang="en-US" altLang="zh-CN" sz="2400" dirty="0"/>
              <a:t>Stable injection pressure has a definitive impact on yield rates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0B69BF-EBF5-480F-8248-E8EAD5A98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660" y="2597151"/>
            <a:ext cx="2375437" cy="2290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0B7320-4C48-42D0-AD53-6822FB23C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25" y="2597151"/>
            <a:ext cx="2431728" cy="229007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F0770DA-09F8-47AA-AF47-3D67956E0A44}"/>
              </a:ext>
            </a:extLst>
          </p:cNvPr>
          <p:cNvSpPr/>
          <p:nvPr/>
        </p:nvSpPr>
        <p:spPr bwMode="ltGray">
          <a:xfrm>
            <a:off x="806848" y="5128388"/>
            <a:ext cx="1866883" cy="54481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</a:rPr>
              <a:t>Normal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B1C317F-4131-47DB-980C-6AC2E6C2685D}"/>
              </a:ext>
            </a:extLst>
          </p:cNvPr>
          <p:cNvSpPr/>
          <p:nvPr/>
        </p:nvSpPr>
        <p:spPr bwMode="ltGray">
          <a:xfrm>
            <a:off x="3414938" y="5128388"/>
            <a:ext cx="1866883" cy="54481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</a:rPr>
              <a:t>Normal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0F308B-F499-45C0-BE63-CD6A5EEC3883}"/>
              </a:ext>
            </a:extLst>
          </p:cNvPr>
          <p:cNvSpPr/>
          <p:nvPr/>
        </p:nvSpPr>
        <p:spPr bwMode="black">
          <a:xfrm>
            <a:off x="6071667" y="5128387"/>
            <a:ext cx="1713534" cy="675253"/>
          </a:xfrm>
          <a:prstGeom prst="roundRect">
            <a:avLst/>
          </a:prstGeom>
          <a:solidFill>
            <a:srgbClr val="FF7000">
              <a:alpha val="69804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</a:rPr>
              <a:t>Precision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</a:rPr>
              <a:t>Hydraulics™</a:t>
            </a:r>
          </a:p>
        </p:txBody>
      </p:sp>
    </p:spTree>
    <p:extLst>
      <p:ext uri="{BB962C8B-B14F-4D97-AF65-F5344CB8AC3E}">
        <p14:creationId xmlns:p14="http://schemas.microsoft.com/office/powerpoint/2010/main" val="2064379120"/>
      </p:ext>
    </p:extLst>
  </p:cSld>
  <p:clrMapOvr>
    <a:masterClrMapping/>
  </p:clrMapOvr>
  <p:transition spd="slow">
    <p:cover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715796B-F9A4-4A51-9FFF-098E615F4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4719" y="2970218"/>
            <a:ext cx="2237043" cy="205845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944ADFD-0B69-44EA-A590-06FDC2EAA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General Pressure Control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01112-9145-4F7A-9D78-5C102D6A250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910669" y="2270234"/>
            <a:ext cx="3071123" cy="4363896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sz="2400" dirty="0"/>
              <a:t>Look for: smoothness, no fluctuations, no overshoots</a:t>
            </a:r>
          </a:p>
          <a:p>
            <a:r>
              <a:rPr lang="en-US" altLang="zh-CN" sz="2400" dirty="0"/>
              <a:t>Most machines have low quality pressure control – i.e. high fluctuations and overshoots</a:t>
            </a:r>
          </a:p>
          <a:p>
            <a:r>
              <a:rPr lang="en-US" altLang="zh-CN" sz="2400" i="1" dirty="0"/>
              <a:t>Precision Hydraulics</a:t>
            </a:r>
            <a:r>
              <a:rPr lang="en-US" altLang="zh-CN" sz="2400" i="1" baseline="30000" dirty="0"/>
              <a:t>®</a:t>
            </a:r>
            <a:r>
              <a:rPr lang="en-US" altLang="zh-CN" sz="2400" dirty="0"/>
              <a:t> yields precise pressure control</a:t>
            </a:r>
          </a:p>
          <a:p>
            <a:r>
              <a:rPr lang="en-US" altLang="zh-CN" sz="2400" dirty="0"/>
              <a:t>Precise pressure control is vital for demanding, pressure-sensitive applications such as optical parts</a:t>
            </a:r>
            <a:endParaRPr lang="zh-CN" altLang="en-US" sz="2400" dirty="0"/>
          </a:p>
          <a:p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0B69BF-EBF5-480F-8248-E8EAD5A98E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529" y="2970218"/>
            <a:ext cx="2062183" cy="20584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0B7320-4C48-42D0-AD53-6822FB23C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4473" y="2970219"/>
            <a:ext cx="2111051" cy="205845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F0770DA-09F8-47AA-AF47-3D67956E0A44}"/>
              </a:ext>
            </a:extLst>
          </p:cNvPr>
          <p:cNvSpPr/>
          <p:nvPr/>
        </p:nvSpPr>
        <p:spPr bwMode="ltGray">
          <a:xfrm>
            <a:off x="1008996" y="5231860"/>
            <a:ext cx="1620694" cy="472965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</a:rPr>
              <a:t>Normal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B1C317F-4131-47DB-980C-6AC2E6C2685D}"/>
              </a:ext>
            </a:extLst>
          </p:cNvPr>
          <p:cNvSpPr/>
          <p:nvPr/>
        </p:nvSpPr>
        <p:spPr bwMode="ltGray">
          <a:xfrm>
            <a:off x="3613374" y="5231859"/>
            <a:ext cx="1620694" cy="472965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</a:rPr>
              <a:t>Normal</a:t>
            </a:r>
            <a:endParaRPr lang="en-US" altLang="zh-CN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0F308B-F499-45C0-BE63-CD6A5EEC3883}"/>
              </a:ext>
            </a:extLst>
          </p:cNvPr>
          <p:cNvSpPr/>
          <p:nvPr/>
        </p:nvSpPr>
        <p:spPr bwMode="black">
          <a:xfrm>
            <a:off x="6145763" y="5231858"/>
            <a:ext cx="1909665" cy="673123"/>
          </a:xfrm>
          <a:prstGeom prst="roundRect">
            <a:avLst/>
          </a:prstGeom>
          <a:solidFill>
            <a:srgbClr val="FF7000">
              <a:alpha val="50196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</a:rPr>
              <a:t>Precision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</a:rPr>
              <a:t>Hydraulics™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FF250A-20BA-4773-97AD-034139B43797}"/>
              </a:ext>
            </a:extLst>
          </p:cNvPr>
          <p:cNvCxnSpPr>
            <a:cxnSpLocks/>
          </p:cNvCxnSpPr>
          <p:nvPr/>
        </p:nvCxnSpPr>
        <p:spPr bwMode="blackWhite">
          <a:xfrm flipV="1">
            <a:off x="5761519" y="3999446"/>
            <a:ext cx="2659238" cy="1"/>
          </a:xfrm>
          <a:prstGeom prst="line">
            <a:avLst/>
          </a:prstGeom>
          <a:ln w="12700">
            <a:solidFill>
              <a:schemeClr val="tx2">
                <a:lumMod val="50000"/>
                <a:lumOff val="50000"/>
              </a:schemeClr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727B80A-EF4D-417D-BF2C-D7BB407203D5}"/>
              </a:ext>
            </a:extLst>
          </p:cNvPr>
          <p:cNvCxnSpPr>
            <a:cxnSpLocks/>
          </p:cNvCxnSpPr>
          <p:nvPr/>
        </p:nvCxnSpPr>
        <p:spPr bwMode="blackWhite">
          <a:xfrm flipV="1">
            <a:off x="5751994" y="3850221"/>
            <a:ext cx="2659238" cy="1"/>
          </a:xfrm>
          <a:prstGeom prst="line">
            <a:avLst/>
          </a:prstGeom>
          <a:ln w="12700">
            <a:solidFill>
              <a:schemeClr val="tx2">
                <a:lumMod val="50000"/>
                <a:lumOff val="50000"/>
              </a:schemeClr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4CEEF5D-B74E-42E2-A698-C2FDC4D8FB0B}"/>
              </a:ext>
            </a:extLst>
          </p:cNvPr>
          <p:cNvCxnSpPr>
            <a:cxnSpLocks/>
          </p:cNvCxnSpPr>
          <p:nvPr/>
        </p:nvCxnSpPr>
        <p:spPr bwMode="blackWhite">
          <a:xfrm flipV="1">
            <a:off x="495765" y="4304247"/>
            <a:ext cx="2537017" cy="1"/>
          </a:xfrm>
          <a:prstGeom prst="line">
            <a:avLst/>
          </a:prstGeom>
          <a:ln w="12700">
            <a:solidFill>
              <a:schemeClr val="tx2">
                <a:lumMod val="50000"/>
                <a:lumOff val="50000"/>
              </a:schemeClr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316BFE5-51B4-49C9-AD5B-C0243AB897E5}"/>
              </a:ext>
            </a:extLst>
          </p:cNvPr>
          <p:cNvCxnSpPr>
            <a:cxnSpLocks/>
          </p:cNvCxnSpPr>
          <p:nvPr/>
        </p:nvCxnSpPr>
        <p:spPr bwMode="blackWhite">
          <a:xfrm flipV="1">
            <a:off x="486240" y="3748622"/>
            <a:ext cx="5162742" cy="1"/>
          </a:xfrm>
          <a:prstGeom prst="line">
            <a:avLst/>
          </a:prstGeom>
          <a:ln w="12700">
            <a:solidFill>
              <a:schemeClr val="tx2">
                <a:lumMod val="50000"/>
                <a:lumOff val="50000"/>
              </a:schemeClr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F348307-D21E-452D-870C-B4193F83D18D}"/>
              </a:ext>
            </a:extLst>
          </p:cNvPr>
          <p:cNvCxnSpPr>
            <a:cxnSpLocks/>
          </p:cNvCxnSpPr>
          <p:nvPr/>
        </p:nvCxnSpPr>
        <p:spPr bwMode="blackWhite">
          <a:xfrm>
            <a:off x="3207240" y="4253447"/>
            <a:ext cx="2441742" cy="0"/>
          </a:xfrm>
          <a:prstGeom prst="line">
            <a:avLst/>
          </a:prstGeom>
          <a:ln w="12700">
            <a:solidFill>
              <a:schemeClr val="tx2">
                <a:lumMod val="50000"/>
                <a:lumOff val="50000"/>
              </a:schemeClr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020393"/>
      </p:ext>
    </p:extLst>
  </p:cSld>
  <p:clrMapOvr>
    <a:masterClrMapping/>
  </p:clrMapOvr>
  <p:transition spd="slow">
    <p:cover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EAE935-D181-4574-960A-595C21A1B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World’s largest supplier of automotive glass asked for a way to put plastic rims around glass panels</a:t>
            </a:r>
          </a:p>
          <a:p>
            <a:r>
              <a:rPr lang="en-US" sz="2400" dirty="0"/>
              <a:t>An SM1050-TP with </a:t>
            </a:r>
            <a:r>
              <a:rPr lang="en-US" sz="2400" i="1" dirty="0"/>
              <a:t>Precision Hydraulics</a:t>
            </a:r>
            <a:r>
              <a:rPr lang="en-US" sz="2400" i="1" baseline="30000" dirty="0"/>
              <a:t>®</a:t>
            </a:r>
            <a:r>
              <a:rPr lang="en-US" sz="2400" i="1" dirty="0"/>
              <a:t> </a:t>
            </a:r>
            <a:r>
              <a:rPr lang="en-US" sz="2400" dirty="0"/>
              <a:t>successfully rose to the challenge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4C5C28-F55A-4BF2-9F2B-3CEB550A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Case: Automotive Glass Rimming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D69118A2-F8ED-468B-B203-085C23CAE9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r="-99" b="6285"/>
          <a:stretch/>
        </p:blipFill>
        <p:spPr bwMode="auto">
          <a:xfrm>
            <a:off x="1038808" y="2203909"/>
            <a:ext cx="5859625" cy="412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6994083"/>
      </p:ext>
    </p:extLst>
  </p:cSld>
  <p:clrMapOvr>
    <a:masterClrMapping/>
  </p:clrMapOvr>
  <p:transition spd="slow">
    <p:cover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666BF3-424F-466E-B2D1-0A373C5A2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5804" y="2164062"/>
            <a:ext cx="8186057" cy="4395427"/>
          </a:xfrm>
        </p:spPr>
        <p:txBody>
          <a:bodyPr>
            <a:normAutofit/>
          </a:bodyPr>
          <a:lstStyle/>
          <a:p>
            <a:r>
              <a:rPr lang="en-US" sz="3200" dirty="0"/>
              <a:t>Long Opening Stroke – Extendable</a:t>
            </a:r>
          </a:p>
          <a:p>
            <a:r>
              <a:rPr lang="en-US" sz="3200" dirty="0"/>
              <a:t>Small Footprint</a:t>
            </a:r>
          </a:p>
          <a:p>
            <a:r>
              <a:rPr lang="en-US" sz="3200" dirty="0"/>
              <a:t>Uniform Clamping Force Distribution, Stable Under Temperature Changes</a:t>
            </a:r>
          </a:p>
          <a:p>
            <a:r>
              <a:rPr lang="en-US" sz="3200" dirty="0"/>
              <a:t>Accurate </a:t>
            </a:r>
            <a:r>
              <a:rPr lang="en-US" sz="3200" dirty="0" err="1"/>
              <a:t>Mould</a:t>
            </a:r>
            <a:r>
              <a:rPr lang="en-US" sz="3200" dirty="0"/>
              <a:t> Open Force</a:t>
            </a:r>
          </a:p>
          <a:p>
            <a:r>
              <a:rPr lang="en-US" sz="3200" dirty="0"/>
              <a:t>Superior Part Quality</a:t>
            </a:r>
          </a:p>
          <a:p>
            <a:r>
              <a:rPr lang="en-US" sz="3200" dirty="0"/>
              <a:t>Superior Repeatability</a:t>
            </a:r>
          </a:p>
          <a:p>
            <a:r>
              <a:rPr lang="en-US" sz="3200" dirty="0"/>
              <a:t>Superior </a:t>
            </a:r>
            <a:r>
              <a:rPr lang="en-US" sz="3200" dirty="0" err="1"/>
              <a:t>Mould</a:t>
            </a:r>
            <a:r>
              <a:rPr lang="en-US" sz="3200" dirty="0"/>
              <a:t> Protection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D3E5DF-064E-4116-9F3A-221FBA681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True Two-Platen Design</a:t>
            </a:r>
          </a:p>
        </p:txBody>
      </p:sp>
    </p:spTree>
    <p:extLst>
      <p:ext uri="{BB962C8B-B14F-4D97-AF65-F5344CB8AC3E}">
        <p14:creationId xmlns:p14="http://schemas.microsoft.com/office/powerpoint/2010/main" val="1340060133"/>
      </p:ext>
    </p:extLst>
  </p:cSld>
  <p:clrMapOvr>
    <a:masterClrMapping/>
  </p:clrMapOvr>
  <p:transition spd="slow">
    <p:cover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5D01E51-2293-4BCE-B302-A99DE7230E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2" b="33455"/>
          <a:stretch/>
        </p:blipFill>
        <p:spPr bwMode="auto">
          <a:xfrm>
            <a:off x="-1585" y="1380170"/>
            <a:ext cx="12193585" cy="351218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370" name="AutoShape 10"/>
          <p:cNvSpPr>
            <a:spLocks/>
          </p:cNvSpPr>
          <p:nvPr/>
        </p:nvSpPr>
        <p:spPr bwMode="blackWhite">
          <a:xfrm>
            <a:off x="0" y="0"/>
            <a:ext cx="12192000" cy="20478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4684"/>
                </a:lnTo>
                <a:lnTo>
                  <a:pt x="10800" y="21600"/>
                </a:lnTo>
                <a:lnTo>
                  <a:pt x="0" y="14684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9300"/>
              </a:gs>
              <a:gs pos="100000">
                <a:srgbClr val="FF9300"/>
              </a:gs>
            </a:gsLst>
            <a:lin ang="5400000"/>
          </a:gradFill>
          <a:ln>
            <a:noFill/>
          </a:ln>
          <a:effectLst>
            <a:outerShdw blurRad="101600" dist="25400" dir="54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991614" y="5325187"/>
            <a:ext cx="5348226" cy="1052160"/>
          </a:xfrm>
        </p:spPr>
        <p:txBody>
          <a:bodyPr>
            <a:normAutofit/>
          </a:bodyPr>
          <a:lstStyle/>
          <a:p>
            <a:pPr marL="0" indent="0" defTabSz="457200">
              <a:spcBef>
                <a:spcPts val="400"/>
              </a:spcBef>
              <a:buNone/>
            </a:pPr>
            <a:r>
              <a:rPr lang="en-US" altLang="zh-TW" sz="3000" dirty="0">
                <a:solidFill>
                  <a:srgbClr val="FFFFFF"/>
                </a:solidFill>
              </a:rPr>
              <a:t>Cycle time : 90s to 55s</a:t>
            </a:r>
          </a:p>
          <a:p>
            <a:pPr marL="0" indent="0" defTabSz="457200">
              <a:spcBef>
                <a:spcPts val="400"/>
              </a:spcBef>
              <a:buNone/>
            </a:pPr>
            <a:r>
              <a:rPr lang="en-US" altLang="zh-TW" sz="3000" dirty="0">
                <a:solidFill>
                  <a:srgbClr val="FFFFFF"/>
                </a:solidFill>
              </a:rPr>
              <a:t>Yield : 95% to 99%</a:t>
            </a:r>
          </a:p>
        </p:txBody>
      </p:sp>
      <p:sp>
        <p:nvSpPr>
          <p:cNvPr id="15371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2102116" y="493714"/>
            <a:ext cx="7986186" cy="742354"/>
          </a:xfrm>
        </p:spPr>
        <p:txBody>
          <a:bodyPr>
            <a:normAutofit/>
          </a:bodyPr>
          <a:lstStyle/>
          <a:p>
            <a:pPr algn="ctr" defTabSz="457200"/>
            <a:r>
              <a:rPr lang="en-US" altLang="zh-TW" sz="3500" dirty="0"/>
              <a:t>Automotive Glass-Rimming Solution</a:t>
            </a:r>
          </a:p>
        </p:txBody>
      </p:sp>
      <p:sp>
        <p:nvSpPr>
          <p:cNvPr id="15375" name="AutoShape 15"/>
          <p:cNvSpPr>
            <a:spLocks/>
          </p:cNvSpPr>
          <p:nvPr/>
        </p:nvSpPr>
        <p:spPr bwMode="auto">
          <a:xfrm>
            <a:off x="1746516" y="250826"/>
            <a:ext cx="8697383" cy="1520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4227"/>
                </a:lnTo>
                <a:lnTo>
                  <a:pt x="10826" y="21600"/>
                </a:lnTo>
                <a:lnTo>
                  <a:pt x="0" y="14227"/>
                </a:lnTo>
                <a:lnTo>
                  <a:pt x="0" y="0"/>
                </a:lnTo>
                <a:close/>
              </a:path>
            </a:pathLst>
          </a:cu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376" name="Rectangle 16"/>
          <p:cNvSpPr>
            <a:spLocks/>
          </p:cNvSpPr>
          <p:nvPr/>
        </p:nvSpPr>
        <p:spPr bwMode="black">
          <a:xfrm rot="16200000">
            <a:off x="6043615" y="-3550974"/>
            <a:ext cx="103188" cy="798618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grpSp>
        <p:nvGrpSpPr>
          <p:cNvPr id="15366" name="Group 6"/>
          <p:cNvGrpSpPr>
            <a:grpSpLocks/>
          </p:cNvGrpSpPr>
          <p:nvPr/>
        </p:nvGrpSpPr>
        <p:grpSpPr bwMode="black">
          <a:xfrm>
            <a:off x="447741" y="5181599"/>
            <a:ext cx="6100697" cy="1339851"/>
            <a:chOff x="0" y="0"/>
            <a:chExt cx="4457700" cy="1443236"/>
          </a:xfrm>
        </p:grpSpPr>
        <p:sp>
          <p:nvSpPr>
            <p:cNvPr id="15367" name="Rectangle 7"/>
            <p:cNvSpPr>
              <a:spLocks/>
            </p:cNvSpPr>
            <p:nvPr/>
          </p:nvSpPr>
          <p:spPr bwMode="black">
            <a:xfrm>
              <a:off x="137256" y="155223"/>
              <a:ext cx="106614" cy="1132790"/>
            </a:xfrm>
            <a:prstGeom prst="rect">
              <a:avLst/>
            </a:prstGeom>
            <a:solidFill>
              <a:srgbClr val="FF9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zh-TW">
                <a:solidFill>
                  <a:srgbClr val="000000"/>
                </a:solidFill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  <p:sp>
          <p:nvSpPr>
            <p:cNvPr id="15368" name="Rectangle 8"/>
            <p:cNvSpPr>
              <a:spLocks/>
            </p:cNvSpPr>
            <p:nvPr/>
          </p:nvSpPr>
          <p:spPr bwMode="black">
            <a:xfrm>
              <a:off x="0" y="0"/>
              <a:ext cx="4457700" cy="1443236"/>
            </a:xfrm>
            <a:prstGeom prst="rect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zh-TW">
                <a:solidFill>
                  <a:srgbClr val="000000"/>
                </a:solidFill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</p:grpSp>
      <p:sp>
        <p:nvSpPr>
          <p:cNvPr id="15369" name="Rectangle 9"/>
          <p:cNvSpPr>
            <a:spLocks/>
          </p:cNvSpPr>
          <p:nvPr/>
        </p:nvSpPr>
        <p:spPr bwMode="auto">
          <a:xfrm>
            <a:off x="7398586" y="5318421"/>
            <a:ext cx="420483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/>
          <a:p>
            <a:pPr defTabSz="457200">
              <a:spcBef>
                <a:spcPts val="400"/>
              </a:spcBef>
            </a:pPr>
            <a:r>
              <a:rPr lang="en-US" altLang="zh-TW" sz="2800" dirty="0">
                <a:solidFill>
                  <a:schemeClr val="bg1"/>
                </a:solidFill>
                <a:latin typeface="Helvetica Neue" charset="0"/>
                <a:sym typeface="Helvetica Neue" charset="0"/>
              </a:rPr>
              <a:t>Repeatability within ±0.1%</a:t>
            </a:r>
          </a:p>
        </p:txBody>
      </p:sp>
      <p:grpSp>
        <p:nvGrpSpPr>
          <p:cNvPr id="15372" name="Group 12"/>
          <p:cNvGrpSpPr>
            <a:grpSpLocks/>
          </p:cNvGrpSpPr>
          <p:nvPr/>
        </p:nvGrpSpPr>
        <p:grpSpPr bwMode="black">
          <a:xfrm>
            <a:off x="6815139" y="5181599"/>
            <a:ext cx="5027918" cy="1339851"/>
            <a:chOff x="0" y="0"/>
            <a:chExt cx="3284389" cy="1443236"/>
          </a:xfrm>
        </p:grpSpPr>
        <p:sp>
          <p:nvSpPr>
            <p:cNvPr id="15373" name="Rectangle 13"/>
            <p:cNvSpPr>
              <a:spLocks/>
            </p:cNvSpPr>
            <p:nvPr/>
          </p:nvSpPr>
          <p:spPr bwMode="black">
            <a:xfrm>
              <a:off x="137256" y="155223"/>
              <a:ext cx="106613" cy="1132790"/>
            </a:xfrm>
            <a:prstGeom prst="rect">
              <a:avLst/>
            </a:prstGeom>
            <a:solidFill>
              <a:srgbClr val="FF9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zh-TW">
                <a:solidFill>
                  <a:srgbClr val="000000"/>
                </a:solidFill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  <p:sp>
          <p:nvSpPr>
            <p:cNvPr id="15374" name="Rectangle 14"/>
            <p:cNvSpPr>
              <a:spLocks/>
            </p:cNvSpPr>
            <p:nvPr/>
          </p:nvSpPr>
          <p:spPr bwMode="black">
            <a:xfrm>
              <a:off x="0" y="0"/>
              <a:ext cx="3284389" cy="1443236"/>
            </a:xfrm>
            <a:prstGeom prst="rect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zh-TW">
                <a:solidFill>
                  <a:srgbClr val="000000"/>
                </a:solidFill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2E51A09-924E-4A4D-81A3-FC1B2D47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1CBAD750-F1C1-44AA-BDFD-7C79D31C96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741" y="2022477"/>
            <a:ext cx="3095108" cy="2654574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850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utoUpdateAnimBg="0"/>
      <p:bldP spid="15369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F93182F-B4AA-4A7C-82CA-5FB327CB1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Precision Hydraulics</a:t>
            </a:r>
            <a:r>
              <a:rPr lang="en-US" baseline="30000" dirty="0"/>
              <a:t>®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B09754-C49A-4F72-BF1D-4BA6642073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3563" y="2460625"/>
            <a:ext cx="5723725" cy="395909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Next-Gen computer control algorithms and hydraulics circuit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Developed by senior Japanese engineers with decades of technical expertise, using advanced hydraulics simulation software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Enhancement of 3</a:t>
            </a:r>
            <a:r>
              <a:rPr lang="en-US" baseline="30000" dirty="0">
                <a:solidFill>
                  <a:schemeClr val="bg1"/>
                </a:solidFill>
              </a:rPr>
              <a:t>rd</a:t>
            </a:r>
            <a:r>
              <a:rPr lang="en-US" dirty="0">
                <a:solidFill>
                  <a:schemeClr val="bg1"/>
                </a:solidFill>
              </a:rPr>
              <a:t> Gen Servo-Pump technology: from 3G to 4G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Eliminates unnecessary pressure drops for ultimate precision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6287AE-CD70-42D1-9388-EE89CCA814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 dirty="0"/>
              <a:t>Precision at HIGH SPEED</a:t>
            </a:r>
          </a:p>
          <a:p>
            <a:r>
              <a:rPr lang="en-US" dirty="0"/>
              <a:t>(sustainable fast platen movements and injection)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EC1F0AD-C351-4506-BAB2-B2F070C8A2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/>
              <a:t>Rock-Solid Stability</a:t>
            </a:r>
          </a:p>
          <a:p>
            <a:r>
              <a:rPr lang="en-US" dirty="0"/>
              <a:t>(minimal vibrations and shocks even running at max. speed)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351D7ED-DE17-47DD-9399-3CC195AB969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b="1" dirty="0"/>
              <a:t>High Repeatability</a:t>
            </a:r>
          </a:p>
          <a:p>
            <a:r>
              <a:rPr lang="en-US" dirty="0"/>
              <a:t>(tolerances within 0.05%)</a:t>
            </a:r>
          </a:p>
        </p:txBody>
      </p:sp>
    </p:spTree>
    <p:extLst>
      <p:ext uri="{BB962C8B-B14F-4D97-AF65-F5344CB8AC3E}">
        <p14:creationId xmlns:p14="http://schemas.microsoft.com/office/powerpoint/2010/main" val="4273937748"/>
      </p:ext>
    </p:extLst>
  </p:cSld>
  <p:clrMapOvr>
    <a:masterClrMapping/>
  </p:clrMapOvr>
  <p:transition spd="slow">
    <p:cover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>
            <a:extLst>
              <a:ext uri="{FF2B5EF4-FFF2-40B4-BE49-F238E27FC236}">
                <a16:creationId xmlns:a16="http://schemas.microsoft.com/office/drawing/2014/main" id="{1BB8D704-F168-4067-AC54-F0D86041DB4B}"/>
              </a:ext>
            </a:extLst>
          </p:cNvPr>
          <p:cNvSpPr>
            <a:spLocks/>
          </p:cNvSpPr>
          <p:nvPr/>
        </p:nvSpPr>
        <p:spPr bwMode="auto">
          <a:xfrm>
            <a:off x="687377" y="333375"/>
            <a:ext cx="10916043" cy="1243013"/>
          </a:xfrm>
          <a:prstGeom prst="rect">
            <a:avLst/>
          </a:pr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 sz="1800" b="0" i="0">
              <a:solidFill>
                <a:srgbClr val="000000"/>
              </a:solidFill>
              <a:effectLst/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139899D-4BCE-4490-B6BC-E52D72AA2E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Flexible Mix ‘n Match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4AF937A-36ED-44EA-92E8-F50002F17D7D}"/>
              </a:ext>
            </a:extLst>
          </p:cNvPr>
          <p:cNvSpPr txBox="1">
            <a:spLocks/>
          </p:cNvSpPr>
          <p:nvPr/>
        </p:nvSpPr>
        <p:spPr>
          <a:xfrm>
            <a:off x="68581" y="6446520"/>
            <a:ext cx="601980" cy="32540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8F5CA-2D6F-4E46-8737-979EC276B3C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792D3E6-D6C3-483D-8958-18689B2A6A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160" y="469900"/>
            <a:ext cx="925593" cy="935038"/>
          </a:xfrm>
        </p:spPr>
      </p:pic>
      <p:pic>
        <p:nvPicPr>
          <p:cNvPr id="14" name="Picture 7" descr="pasted-image.pdf">
            <a:extLst>
              <a:ext uri="{FF2B5EF4-FFF2-40B4-BE49-F238E27FC236}">
                <a16:creationId xmlns:a16="http://schemas.microsoft.com/office/drawing/2014/main" id="{2ECB844A-B71D-4F53-9D03-88462DB1C4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69" b="-5027"/>
          <a:stretch/>
        </p:blipFill>
        <p:spPr bwMode="auto">
          <a:xfrm>
            <a:off x="7858984" y="1872343"/>
            <a:ext cx="3612843" cy="4083698"/>
          </a:xfrm>
          <a:prstGeom prst="rect">
            <a:avLst/>
          </a:prstGeom>
          <a:ln>
            <a:noFill/>
          </a:ln>
          <a:effectLst>
            <a:outerShdw blurRad="63500" dist="50800" dir="5400000" sx="90000" sy="-19000" rotWithShape="0">
              <a:prstClr val="black">
                <a:alpha val="3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C536E89-0579-44A5-A0C9-0CC550091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Ultimate Modularity</a:t>
            </a:r>
          </a:p>
        </p:txBody>
      </p:sp>
    </p:spTree>
    <p:extLst>
      <p:ext uri="{BB962C8B-B14F-4D97-AF65-F5344CB8AC3E}">
        <p14:creationId xmlns:p14="http://schemas.microsoft.com/office/powerpoint/2010/main" val="3660690097"/>
      </p:ext>
    </p:extLst>
  </p:cSld>
  <p:clrMapOvr>
    <a:masterClrMapping/>
  </p:clrMapOvr>
  <p:transition spd="slow">
    <p:cover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132E9D9-E963-49AD-8D60-2856D2A46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619" y="2238702"/>
            <a:ext cx="3504828" cy="439542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14 Clamping Units</a:t>
            </a:r>
          </a:p>
          <a:p>
            <a:pPr marL="0" indent="0" algn="ctr">
              <a:buNone/>
            </a:pPr>
            <a:r>
              <a:rPr lang="en-US" dirty="0"/>
              <a:t>(700 – 6,500 tons)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F4023E0-8A32-48B6-AED8-39BA542BC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115" y="638174"/>
            <a:ext cx="9984137" cy="1157288"/>
          </a:xfrm>
        </p:spPr>
        <p:txBody>
          <a:bodyPr/>
          <a:lstStyle/>
          <a:p>
            <a:r>
              <a:rPr lang="en-US" dirty="0"/>
              <a:t>Mix ‘n Match the </a:t>
            </a:r>
            <a:r>
              <a:rPr lang="en-US" b="1" dirty="0"/>
              <a:t>PERFECT</a:t>
            </a:r>
            <a:r>
              <a:rPr lang="en-US" dirty="0"/>
              <a:t> Machine for </a:t>
            </a:r>
            <a:r>
              <a:rPr lang="en-US" b="1" dirty="0"/>
              <a:t>YOU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6C9CD2-AE40-4358-8809-90C1BF14E34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109927" y="2238702"/>
            <a:ext cx="4106712" cy="439542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29 Injection Units</a:t>
            </a:r>
          </a:p>
          <a:p>
            <a:pPr marL="0" indent="0" algn="ctr">
              <a:buNone/>
            </a:pPr>
            <a:r>
              <a:rPr lang="en-US" dirty="0"/>
              <a:t>(2 – 110kg shot weight)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11EC8B-168C-4F63-B49A-79F23AA133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55056" y="3761012"/>
            <a:ext cx="1197428" cy="119742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06EE935-F2E7-4020-9114-27290345A41B}"/>
              </a:ext>
            </a:extLst>
          </p:cNvPr>
          <p:cNvGrpSpPr/>
          <p:nvPr/>
        </p:nvGrpSpPr>
        <p:grpSpPr>
          <a:xfrm rot="16200000">
            <a:off x="2046203" y="3222172"/>
            <a:ext cx="2027853" cy="2625012"/>
            <a:chOff x="541175" y="2537927"/>
            <a:chExt cx="2027853" cy="262501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D0BD0F-F620-4720-A81A-E9798C34566B}"/>
                </a:ext>
              </a:extLst>
            </p:cNvPr>
            <p:cNvSpPr/>
            <p:nvPr/>
          </p:nvSpPr>
          <p:spPr>
            <a:xfrm>
              <a:off x="696685" y="2537927"/>
              <a:ext cx="292359" cy="2625012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35D1DB7-F827-4303-9256-5951D2474698}"/>
                </a:ext>
              </a:extLst>
            </p:cNvPr>
            <p:cNvSpPr/>
            <p:nvPr/>
          </p:nvSpPr>
          <p:spPr>
            <a:xfrm>
              <a:off x="2095259" y="2537927"/>
              <a:ext cx="292359" cy="2625012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B81969-27E7-4976-A3F4-FF9CBFF1C6DE}"/>
                </a:ext>
              </a:extLst>
            </p:cNvPr>
            <p:cNvSpPr/>
            <p:nvPr/>
          </p:nvSpPr>
          <p:spPr>
            <a:xfrm>
              <a:off x="541175" y="2649895"/>
              <a:ext cx="2027853" cy="398106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3E9ACB6-380F-4F66-97E6-567D310DFF3C}"/>
                </a:ext>
              </a:extLst>
            </p:cNvPr>
            <p:cNvSpPr/>
            <p:nvPr/>
          </p:nvSpPr>
          <p:spPr>
            <a:xfrm>
              <a:off x="541175" y="4624875"/>
              <a:ext cx="2027853" cy="398106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461845C-E47E-481B-86F1-619756686D3A}"/>
              </a:ext>
            </a:extLst>
          </p:cNvPr>
          <p:cNvGrpSpPr/>
          <p:nvPr/>
        </p:nvGrpSpPr>
        <p:grpSpPr>
          <a:xfrm>
            <a:off x="7003247" y="3635673"/>
            <a:ext cx="4294258" cy="1426866"/>
            <a:chOff x="6922381" y="3468057"/>
            <a:chExt cx="4612957" cy="1532761"/>
          </a:xfrm>
        </p:grpSpPr>
        <p:sp>
          <p:nvSpPr>
            <p:cNvPr id="16" name="Arrow: Pentagon 15">
              <a:extLst>
                <a:ext uri="{FF2B5EF4-FFF2-40B4-BE49-F238E27FC236}">
                  <a16:creationId xmlns:a16="http://schemas.microsoft.com/office/drawing/2014/main" id="{D75CA74A-5A72-4CAD-8D38-9F336C60E35F}"/>
                </a:ext>
              </a:extLst>
            </p:cNvPr>
            <p:cNvSpPr/>
            <p:nvPr/>
          </p:nvSpPr>
          <p:spPr>
            <a:xfrm rot="10800000">
              <a:off x="6922381" y="4118350"/>
              <a:ext cx="3819537" cy="552385"/>
            </a:xfrm>
            <a:prstGeom prst="homePlate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F0A6691-7683-41C5-B4CE-E245142949BC}"/>
                </a:ext>
              </a:extLst>
            </p:cNvPr>
            <p:cNvSpPr/>
            <p:nvPr/>
          </p:nvSpPr>
          <p:spPr>
            <a:xfrm>
              <a:off x="10741918" y="3843530"/>
              <a:ext cx="508390" cy="1032393"/>
            </a:xfrm>
            <a:prstGeom prst="roundRect">
              <a:avLst>
                <a:gd name="adj" fmla="val 9654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2C9A838-1850-4F05-9941-001AD90C0F3C}"/>
                </a:ext>
              </a:extLst>
            </p:cNvPr>
            <p:cNvSpPr/>
            <p:nvPr/>
          </p:nvSpPr>
          <p:spPr>
            <a:xfrm>
              <a:off x="11250309" y="4095044"/>
              <a:ext cx="285029" cy="575691"/>
            </a:xfrm>
            <a:prstGeom prst="roundRect">
              <a:avLst>
                <a:gd name="adj" fmla="val 9654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192402D-8436-48BB-82CA-5868B4C0CF5D}"/>
                </a:ext>
              </a:extLst>
            </p:cNvPr>
            <p:cNvSpPr/>
            <p:nvPr/>
          </p:nvSpPr>
          <p:spPr>
            <a:xfrm>
              <a:off x="7848845" y="4875923"/>
              <a:ext cx="3630919" cy="124895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solidFill>
                <a:schemeClr val="bg2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7485D11C-9D44-41F1-B31C-4C68035E0456}"/>
                </a:ext>
              </a:extLst>
            </p:cNvPr>
            <p:cNvSpPr/>
            <p:nvPr/>
          </p:nvSpPr>
          <p:spPr>
            <a:xfrm rot="10800000">
              <a:off x="9128836" y="3468057"/>
              <a:ext cx="731162" cy="585909"/>
            </a:xfrm>
            <a:prstGeom prst="triangle">
              <a:avLst/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A14A983-0116-490D-A463-651952C30528}"/>
                </a:ext>
              </a:extLst>
            </p:cNvPr>
            <p:cNvSpPr/>
            <p:nvPr/>
          </p:nvSpPr>
          <p:spPr>
            <a:xfrm>
              <a:off x="8839095" y="3927466"/>
              <a:ext cx="1347279" cy="948457"/>
            </a:xfrm>
            <a:prstGeom prst="roundRect">
              <a:avLst>
                <a:gd name="adj" fmla="val 9654"/>
              </a:avLst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923956"/>
      </p:ext>
    </p:extLst>
  </p:cSld>
  <p:clrMapOvr>
    <a:masterClrMapping/>
  </p:clrMapOvr>
  <p:transition spd="slow">
    <p:cover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9325EE3-F003-43B8-AAAC-F6DB3E050435}"/>
              </a:ext>
            </a:extLst>
          </p:cNvPr>
          <p:cNvGrpSpPr/>
          <p:nvPr/>
        </p:nvGrpSpPr>
        <p:grpSpPr>
          <a:xfrm>
            <a:off x="299202" y="2030598"/>
            <a:ext cx="5524500" cy="4543300"/>
            <a:chOff x="179388" y="2030598"/>
            <a:chExt cx="5524500" cy="454330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2775959-B045-4973-9E20-49544141E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9388" y="2030598"/>
              <a:ext cx="5524500" cy="4051115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20" name="Rectangle 7">
              <a:extLst>
                <a:ext uri="{FF2B5EF4-FFF2-40B4-BE49-F238E27FC236}">
                  <a16:creationId xmlns:a16="http://schemas.microsoft.com/office/drawing/2014/main" id="{EDEB8610-3537-4696-A053-335996722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388" y="6173788"/>
              <a:ext cx="552450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45720" rIns="45720">
              <a:spAutoFit/>
            </a:bodyPr>
            <a:lstStyle/>
            <a:p>
              <a:pPr algn="ctr" defTabSz="457200">
                <a:spcBef>
                  <a:spcPts val="400"/>
                </a:spcBef>
              </a:pPr>
              <a:r>
                <a:rPr lang="en-US" altLang="zh-TW" sz="2000" b="0" i="0" dirty="0">
                  <a:solidFill>
                    <a:schemeClr val="bg1"/>
                  </a:solidFill>
                  <a:effectLst/>
                  <a:latin typeface="Helvetica Neue" charset="0"/>
                  <a:sym typeface="Helvetica Neue" charset="0"/>
                </a:rPr>
                <a:t>LARGE clamp, SMALL injection</a:t>
              </a:r>
              <a:endParaRPr lang="zh-TW" altLang="zh-TW" sz="2000" b="0" i="0" dirty="0">
                <a:solidFill>
                  <a:schemeClr val="bg1"/>
                </a:solidFill>
                <a:effectLst/>
                <a:latin typeface="Helvetica Neue" charset="0"/>
                <a:sym typeface="Helvetica Neue" charset="0"/>
              </a:endParaRPr>
            </a:p>
          </p:txBody>
        </p:sp>
        <p:sp>
          <p:nvSpPr>
            <p:cNvPr id="24" name="Rectangle 10">
              <a:extLst>
                <a:ext uri="{FF2B5EF4-FFF2-40B4-BE49-F238E27FC236}">
                  <a16:creationId xmlns:a16="http://schemas.microsoft.com/office/drawing/2014/main" id="{411B736F-4708-4C26-9A37-268EFFC72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388" y="5227638"/>
              <a:ext cx="5524500" cy="854075"/>
            </a:xfrm>
            <a:prstGeom prst="rect">
              <a:avLst/>
            </a:prstGeom>
            <a:solidFill>
              <a:srgbClr val="000000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zh-TW" sz="1800" b="0" i="0">
                <a:solidFill>
                  <a:schemeClr val="bg1"/>
                </a:solidFill>
                <a:effectLst/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  <p:sp>
          <p:nvSpPr>
            <p:cNvPr id="25" name="Rectangle 11">
              <a:extLst>
                <a:ext uri="{FF2B5EF4-FFF2-40B4-BE49-F238E27FC236}">
                  <a16:creationId xmlns:a16="http://schemas.microsoft.com/office/drawing/2014/main" id="{C2BB2414-B0F5-42AD-A825-33F32AC2C0E5}"/>
                </a:ext>
              </a:extLst>
            </p:cNvPr>
            <p:cNvSpPr>
              <a:spLocks/>
            </p:cNvSpPr>
            <p:nvPr/>
          </p:nvSpPr>
          <p:spPr bwMode="white">
            <a:xfrm>
              <a:off x="239636" y="5418138"/>
              <a:ext cx="5379193" cy="473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45720" rIns="45720">
              <a:spAutoFit/>
            </a:bodyPr>
            <a:lstStyle/>
            <a:p>
              <a:pPr algn="ctr" defTabSz="457200"/>
              <a:r>
                <a:rPr lang="en-US" altLang="zh-TW" sz="2500" b="0" i="0" dirty="0">
                  <a:solidFill>
                    <a:schemeClr val="bg1"/>
                  </a:solidFill>
                  <a:effectLst/>
                  <a:latin typeface="Helvetica" pitchFamily="34" charset="0"/>
                  <a:sym typeface="Helvetica" pitchFamily="34" charset="0"/>
                </a:rPr>
                <a:t>Automotive</a:t>
              </a:r>
              <a:endParaRPr lang="zh-TW" altLang="zh-TW" sz="2500" b="0" i="0" dirty="0">
                <a:solidFill>
                  <a:schemeClr val="bg1"/>
                </a:solidFill>
                <a:effectLst/>
                <a:latin typeface="Helvetica" pitchFamily="34" charset="0"/>
                <a:sym typeface="Helvetica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E7368BF-EB83-45EB-9FB0-B2DCF633D3DC}"/>
              </a:ext>
            </a:extLst>
          </p:cNvPr>
          <p:cNvGrpSpPr/>
          <p:nvPr/>
        </p:nvGrpSpPr>
        <p:grpSpPr>
          <a:xfrm>
            <a:off x="6064126" y="2030597"/>
            <a:ext cx="2808703" cy="4543301"/>
            <a:chOff x="179388" y="2030597"/>
            <a:chExt cx="5524500" cy="4543301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D77F6B3-D22F-42C4-8C41-0777A3ACC8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9388" y="2030597"/>
              <a:ext cx="5439442" cy="4051115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41" name="Rectangle 7">
              <a:extLst>
                <a:ext uri="{FF2B5EF4-FFF2-40B4-BE49-F238E27FC236}">
                  <a16:creationId xmlns:a16="http://schemas.microsoft.com/office/drawing/2014/main" id="{6A375764-3BDF-4310-8582-1582C7A47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388" y="6173788"/>
              <a:ext cx="552450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45720" rIns="45720">
              <a:spAutoFit/>
            </a:bodyPr>
            <a:lstStyle/>
            <a:p>
              <a:pPr algn="ctr" defTabSz="457200">
                <a:spcBef>
                  <a:spcPts val="400"/>
                </a:spcBef>
              </a:pPr>
              <a:r>
                <a:rPr lang="en-US" altLang="zh-TW" sz="2000" b="0" i="0" dirty="0">
                  <a:solidFill>
                    <a:schemeClr val="bg1"/>
                  </a:solidFill>
                  <a:effectLst/>
                  <a:latin typeface="Helvetica Neue" charset="0"/>
                  <a:sym typeface="Helvetica Neue" charset="0"/>
                </a:rPr>
                <a:t>LARGE injection</a:t>
              </a:r>
              <a:endParaRPr lang="zh-TW" altLang="zh-TW" sz="2000" b="0" i="0" dirty="0">
                <a:solidFill>
                  <a:schemeClr val="bg1"/>
                </a:solidFill>
                <a:effectLst/>
                <a:latin typeface="Helvetica Neue" charset="0"/>
                <a:sym typeface="Helvetica Neue" charset="0"/>
              </a:endParaRPr>
            </a:p>
          </p:txBody>
        </p:sp>
        <p:sp>
          <p:nvSpPr>
            <p:cNvPr id="42" name="Rectangle 10">
              <a:extLst>
                <a:ext uri="{FF2B5EF4-FFF2-40B4-BE49-F238E27FC236}">
                  <a16:creationId xmlns:a16="http://schemas.microsoft.com/office/drawing/2014/main" id="{E85F5093-B911-4C40-9D4D-0B24B2F47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388" y="5227638"/>
              <a:ext cx="5524500" cy="854075"/>
            </a:xfrm>
            <a:prstGeom prst="rect">
              <a:avLst/>
            </a:prstGeom>
            <a:solidFill>
              <a:srgbClr val="000000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zh-TW" sz="1800" b="0" i="0">
                <a:solidFill>
                  <a:schemeClr val="bg1"/>
                </a:solidFill>
                <a:effectLst/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  <p:sp>
          <p:nvSpPr>
            <p:cNvPr id="43" name="Rectangle 11">
              <a:extLst>
                <a:ext uri="{FF2B5EF4-FFF2-40B4-BE49-F238E27FC236}">
                  <a16:creationId xmlns:a16="http://schemas.microsoft.com/office/drawing/2014/main" id="{E3F2696B-8FC9-4C36-951F-7225DECC641B}"/>
                </a:ext>
              </a:extLst>
            </p:cNvPr>
            <p:cNvSpPr>
              <a:spLocks/>
            </p:cNvSpPr>
            <p:nvPr/>
          </p:nvSpPr>
          <p:spPr bwMode="white">
            <a:xfrm>
              <a:off x="239637" y="5418138"/>
              <a:ext cx="5379194" cy="473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45720" rIns="45720">
              <a:spAutoFit/>
            </a:bodyPr>
            <a:lstStyle/>
            <a:p>
              <a:pPr algn="ctr" defTabSz="457200"/>
              <a:r>
                <a:rPr lang="en-US" altLang="zh-TW" sz="2500" b="0" i="0" dirty="0">
                  <a:solidFill>
                    <a:schemeClr val="bg1"/>
                  </a:solidFill>
                  <a:effectLst/>
                  <a:latin typeface="Helvetica" pitchFamily="34" charset="0"/>
                  <a:sym typeface="Helvetica" pitchFamily="34" charset="0"/>
                </a:rPr>
                <a:t>Pallets</a:t>
              </a:r>
              <a:endParaRPr lang="zh-TW" altLang="zh-TW" sz="2500" b="0" i="0" dirty="0">
                <a:solidFill>
                  <a:schemeClr val="bg1"/>
                </a:solidFill>
                <a:effectLst/>
                <a:latin typeface="Helvetica" pitchFamily="34" charset="0"/>
                <a:sym typeface="Helvetica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82BF23F-35BE-4019-B86B-823B5A6323B0}"/>
              </a:ext>
            </a:extLst>
          </p:cNvPr>
          <p:cNvGrpSpPr/>
          <p:nvPr/>
        </p:nvGrpSpPr>
        <p:grpSpPr>
          <a:xfrm>
            <a:off x="9086571" y="2030597"/>
            <a:ext cx="2847595" cy="4543301"/>
            <a:chOff x="126907" y="2030597"/>
            <a:chExt cx="5600997" cy="4543301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948035F-F140-4748-B620-9A3C1CB73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0921" y="2030597"/>
              <a:ext cx="5576983" cy="4051117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46" name="Rectangle 7">
              <a:extLst>
                <a:ext uri="{FF2B5EF4-FFF2-40B4-BE49-F238E27FC236}">
                  <a16:creationId xmlns:a16="http://schemas.microsoft.com/office/drawing/2014/main" id="{9132974A-AA6B-4DC1-B9EC-8FFA808F9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388" y="6173788"/>
              <a:ext cx="552450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45720" rIns="45720">
              <a:spAutoFit/>
            </a:bodyPr>
            <a:lstStyle/>
            <a:p>
              <a:pPr algn="ctr" defTabSz="457200">
                <a:spcBef>
                  <a:spcPts val="400"/>
                </a:spcBef>
              </a:pPr>
              <a:r>
                <a:rPr lang="en-US" altLang="zh-TW" sz="2000" dirty="0">
                  <a:solidFill>
                    <a:schemeClr val="bg1"/>
                  </a:solidFill>
                  <a:latin typeface="Helvetica Neue" charset="0"/>
                  <a:sym typeface="Helvetica Neue" charset="0"/>
                </a:rPr>
                <a:t>LARGE stroke</a:t>
              </a:r>
              <a:endParaRPr lang="zh-TW" altLang="zh-TW" sz="2000" b="0" i="0" dirty="0">
                <a:solidFill>
                  <a:schemeClr val="bg1"/>
                </a:solidFill>
                <a:effectLst/>
                <a:latin typeface="Helvetica Neue" charset="0"/>
                <a:sym typeface="Helvetica Neue" charset="0"/>
              </a:endParaRPr>
            </a:p>
          </p:txBody>
        </p:sp>
        <p:sp>
          <p:nvSpPr>
            <p:cNvPr id="47" name="Rectangle 10">
              <a:extLst>
                <a:ext uri="{FF2B5EF4-FFF2-40B4-BE49-F238E27FC236}">
                  <a16:creationId xmlns:a16="http://schemas.microsoft.com/office/drawing/2014/main" id="{2F521147-D3C0-4DA0-9B57-1EAAB2427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907" y="5227638"/>
              <a:ext cx="5600997" cy="854075"/>
            </a:xfrm>
            <a:prstGeom prst="rect">
              <a:avLst/>
            </a:prstGeom>
            <a:solidFill>
              <a:srgbClr val="000000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zh-TW" sz="1800" b="0" i="0">
                <a:solidFill>
                  <a:schemeClr val="bg1"/>
                </a:solidFill>
                <a:effectLst/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  <p:sp>
          <p:nvSpPr>
            <p:cNvPr id="48" name="Rectangle 11">
              <a:extLst>
                <a:ext uri="{FF2B5EF4-FFF2-40B4-BE49-F238E27FC236}">
                  <a16:creationId xmlns:a16="http://schemas.microsoft.com/office/drawing/2014/main" id="{A22E8D7F-6D50-40CB-8E50-B38D5859C49E}"/>
                </a:ext>
              </a:extLst>
            </p:cNvPr>
            <p:cNvSpPr>
              <a:spLocks/>
            </p:cNvSpPr>
            <p:nvPr/>
          </p:nvSpPr>
          <p:spPr bwMode="white">
            <a:xfrm>
              <a:off x="239636" y="5418138"/>
              <a:ext cx="5379193" cy="473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45720" rIns="45720">
              <a:spAutoFit/>
            </a:bodyPr>
            <a:lstStyle/>
            <a:p>
              <a:pPr algn="ctr" defTabSz="457200"/>
              <a:r>
                <a:rPr lang="en-US" altLang="zh-TW" sz="2500" b="0" i="0" dirty="0">
                  <a:solidFill>
                    <a:schemeClr val="bg1"/>
                  </a:solidFill>
                  <a:effectLst/>
                  <a:latin typeface="Helvetica" pitchFamily="34" charset="0"/>
                  <a:sym typeface="Helvetica" pitchFamily="34" charset="0"/>
                </a:rPr>
                <a:t>Waste Bin</a:t>
              </a:r>
              <a:endParaRPr lang="zh-TW" altLang="zh-TW" sz="2500" b="0" i="0" dirty="0">
                <a:solidFill>
                  <a:schemeClr val="bg1"/>
                </a:solidFill>
                <a:effectLst/>
                <a:latin typeface="Helvetica" pitchFamily="34" charset="0"/>
                <a:sym typeface="Helvetica" pitchFamily="34" charset="0"/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30D4401C-4221-468C-8D2D-6AA4D13F1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Right Machine for the Right Job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7CBE8E7-B6F5-43B1-906E-8DFC49F77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82194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B0348C-EFCD-4889-ADF0-3F02BBE45D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0" y="0"/>
            <a:ext cx="12175227" cy="6858000"/>
          </a:xfrm>
          <a:prstGeom prst="rect">
            <a:avLst/>
          </a:prstGeom>
        </p:spPr>
      </p:pic>
      <p:sp>
        <p:nvSpPr>
          <p:cNvPr id="14" name="AutoShape 2">
            <a:extLst>
              <a:ext uri="{FF2B5EF4-FFF2-40B4-BE49-F238E27FC236}">
                <a16:creationId xmlns:a16="http://schemas.microsoft.com/office/drawing/2014/main" id="{3B066BE7-569B-4B93-9185-EA064DEDA1DB}"/>
              </a:ext>
            </a:extLst>
          </p:cNvPr>
          <p:cNvSpPr>
            <a:spLocks/>
          </p:cNvSpPr>
          <p:nvPr/>
        </p:nvSpPr>
        <p:spPr bwMode="white">
          <a:xfrm>
            <a:off x="0" y="0"/>
            <a:ext cx="12192000" cy="6858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9300">
              <a:alpha val="80000"/>
            </a:srgbClr>
          </a:solidFill>
          <a:ln>
            <a:noFill/>
          </a:ln>
          <a:effectLst>
            <a:outerShdw blurRad="101600" dist="25400" dir="5400000" algn="ctr" rotWithShape="0">
              <a:srgbClr val="000000">
                <a:alpha val="75000"/>
              </a:srgbClr>
            </a:outerShdw>
          </a:effectLst>
          <a:extLst/>
        </p:spPr>
        <p:txBody>
          <a:bodyPr lIns="45720" rIns="45720"/>
          <a:lstStyle/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endParaRPr lang="zh-TW" altLang="zh-TW">
              <a:solidFill>
                <a:srgbClr val="F79646"/>
              </a:solidFill>
              <a:latin typeface="SimSun" pitchFamily="2" charset="-122"/>
              <a:ea typeface="SimSun" pitchFamily="2" charset="-122"/>
              <a:cs typeface="Calibri" pitchFamily="34" charset="0"/>
              <a:sym typeface="SimSun" pitchFamily="2" charset="-122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1BB8D704-F168-4067-AC54-F0D86041DB4B}"/>
              </a:ext>
            </a:extLst>
          </p:cNvPr>
          <p:cNvSpPr>
            <a:spLocks/>
          </p:cNvSpPr>
          <p:nvPr/>
        </p:nvSpPr>
        <p:spPr bwMode="auto">
          <a:xfrm>
            <a:off x="687377" y="333375"/>
            <a:ext cx="10916043" cy="1243013"/>
          </a:xfrm>
          <a:prstGeom prst="rect">
            <a:avLst/>
          </a:pr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 sz="1800" b="0" i="0">
              <a:solidFill>
                <a:srgbClr val="000000"/>
              </a:solidFill>
              <a:effectLst/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FB72E5E3-53A3-4365-90D8-A2303D62A60B}"/>
              </a:ext>
            </a:extLst>
          </p:cNvPr>
          <p:cNvSpPr>
            <a:spLocks/>
          </p:cNvSpPr>
          <p:nvPr/>
        </p:nvSpPr>
        <p:spPr bwMode="black">
          <a:xfrm rot="16200000">
            <a:off x="1803920" y="894557"/>
            <a:ext cx="969963" cy="1206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 sz="1800" b="0" i="0">
              <a:solidFill>
                <a:srgbClr val="000000"/>
              </a:solidFill>
              <a:effectLst/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pic>
        <p:nvPicPr>
          <p:cNvPr id="9" name="Picture 5" descr="psd-gold-world-award-icon.png">
            <a:extLst>
              <a:ext uri="{FF2B5EF4-FFF2-40B4-BE49-F238E27FC236}">
                <a16:creationId xmlns:a16="http://schemas.microsoft.com/office/drawing/2014/main" id="{3A716E11-810F-4BE9-98D5-46E045C84C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4107" y="1901984"/>
            <a:ext cx="4903787" cy="3922713"/>
          </a:xfrm>
          <a:prstGeom prst="rect">
            <a:avLst/>
          </a:prstGeom>
          <a:noFill/>
          <a:ln>
            <a:noFill/>
          </a:ln>
          <a:effectLst>
            <a:outerShdw dist="134281" dir="3864307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6DB42C-035A-4B7C-B11F-2210A776C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544" y="347471"/>
            <a:ext cx="9017875" cy="1228917"/>
          </a:xfrm>
        </p:spPr>
        <p:txBody>
          <a:bodyPr>
            <a:normAutofit/>
          </a:bodyPr>
          <a:lstStyle/>
          <a:p>
            <a:r>
              <a:rPr lang="en-US" sz="6000" dirty="0"/>
              <a:t>World-Class Design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7225563-6169-4A72-B648-F789BF921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40872C-75F3-4074-80CB-825B571562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145" y="406201"/>
            <a:ext cx="1033663" cy="103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5337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ABFC4DAA-4F66-49EB-8330-4B973F5F11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8055892"/>
              </p:ext>
            </p:extLst>
          </p:nvPr>
        </p:nvGraphicFramePr>
        <p:xfrm>
          <a:off x="1735494" y="2238374"/>
          <a:ext cx="8994710" cy="4199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7355">
                  <a:extLst>
                    <a:ext uri="{9D8B030D-6E8A-4147-A177-3AD203B41FA5}">
                      <a16:colId xmlns:a16="http://schemas.microsoft.com/office/drawing/2014/main" val="2106618810"/>
                    </a:ext>
                  </a:extLst>
                </a:gridCol>
                <a:gridCol w="4497355">
                  <a:extLst>
                    <a:ext uri="{9D8B030D-6E8A-4147-A177-3AD203B41FA5}">
                      <a16:colId xmlns:a16="http://schemas.microsoft.com/office/drawing/2014/main" val="4161692975"/>
                    </a:ext>
                  </a:extLst>
                </a:gridCol>
              </a:tblGrid>
              <a:tr h="599964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Example: SM1900-TP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6541885"/>
                  </a:ext>
                </a:extLst>
              </a:tr>
              <a:tr h="599964">
                <a:tc>
                  <a:txBody>
                    <a:bodyPr/>
                    <a:lstStyle/>
                    <a:p>
                      <a:r>
                        <a:rPr lang="en-US" sz="2800" dirty="0"/>
                        <a:t>Max Opening Speed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750mm/sec.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1023152"/>
                  </a:ext>
                </a:extLst>
              </a:tr>
              <a:tr h="599964">
                <a:tc>
                  <a:txBody>
                    <a:bodyPr/>
                    <a:lstStyle/>
                    <a:p>
                      <a:r>
                        <a:rPr lang="en-US" sz="2800" dirty="0"/>
                        <a:t>Clamp Open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2.8 sec.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1171503"/>
                  </a:ext>
                </a:extLst>
              </a:tr>
              <a:tr h="599964">
                <a:tc>
                  <a:txBody>
                    <a:bodyPr/>
                    <a:lstStyle/>
                    <a:p>
                      <a:r>
                        <a:rPr lang="en-US" sz="2800" dirty="0"/>
                        <a:t>Clamp Close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3.8 sec.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3665034"/>
                  </a:ext>
                </a:extLst>
              </a:tr>
              <a:tr h="599964">
                <a:tc>
                  <a:txBody>
                    <a:bodyPr/>
                    <a:lstStyle/>
                    <a:p>
                      <a:r>
                        <a:rPr lang="en-US" sz="2800" b="1" dirty="0"/>
                        <a:t>Dry Cycle (EU6)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6.6 sec.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483262"/>
                  </a:ext>
                </a:extLst>
              </a:tr>
              <a:tr h="599964">
                <a:tc>
                  <a:txBody>
                    <a:bodyPr/>
                    <a:lstStyle/>
                    <a:p>
                      <a:r>
                        <a:rPr lang="en-US" sz="2800" dirty="0"/>
                        <a:t>Opening Stroke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1,170mm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3076928"/>
                  </a:ext>
                </a:extLst>
              </a:tr>
              <a:tr h="599964">
                <a:tc>
                  <a:txBody>
                    <a:bodyPr/>
                    <a:lstStyle/>
                    <a:p>
                      <a:r>
                        <a:rPr lang="en-US" sz="2800" dirty="0" err="1"/>
                        <a:t>Mould</a:t>
                      </a:r>
                      <a:r>
                        <a:rPr lang="en-US" sz="2800" dirty="0"/>
                        <a:t> Open Position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</a:t>
                      </a:r>
                      <a:r>
                        <a:rPr lang="en-US" sz="2800" dirty="0"/>
                        <a:t>0.1mm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3529607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94FCBEA2-4110-4EBB-9AE2-3A08AC4D7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and Precise – Benefits of Advanced Japanese Mechanical Design</a:t>
            </a:r>
          </a:p>
        </p:txBody>
      </p:sp>
    </p:spTree>
    <p:extLst>
      <p:ext uri="{BB962C8B-B14F-4D97-AF65-F5344CB8AC3E}">
        <p14:creationId xmlns:p14="http://schemas.microsoft.com/office/powerpoint/2010/main" val="4185244353"/>
      </p:ext>
    </p:extLst>
  </p:cSld>
  <p:clrMapOvr>
    <a:masterClrMapping/>
  </p:clrMapOvr>
  <p:transition spd="slow">
    <p:cover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55E30D-1205-4D40-80B0-FF5C2AD25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7700" y="2238702"/>
            <a:ext cx="3558540" cy="4395427"/>
          </a:xfrm>
        </p:spPr>
        <p:txBody>
          <a:bodyPr>
            <a:normAutofit/>
          </a:bodyPr>
          <a:lstStyle/>
          <a:p>
            <a:r>
              <a:rPr lang="en-US" dirty="0"/>
              <a:t>Pure Mechanical </a:t>
            </a:r>
          </a:p>
          <a:p>
            <a:r>
              <a:rPr lang="en-US" dirty="0"/>
              <a:t>Fast</a:t>
            </a:r>
          </a:p>
          <a:p>
            <a:r>
              <a:rPr lang="en-US" dirty="0"/>
              <a:t>Smooth</a:t>
            </a:r>
          </a:p>
          <a:p>
            <a:r>
              <a:rPr lang="en-US" dirty="0"/>
              <a:t>Noiseless</a:t>
            </a:r>
          </a:p>
          <a:p>
            <a:r>
              <a:rPr lang="en-US" dirty="0"/>
              <a:t>Reliable</a:t>
            </a:r>
          </a:p>
          <a:p>
            <a:r>
              <a:rPr lang="en-US" dirty="0"/>
              <a:t>Synchronous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400" dirty="0"/>
              <a:t>Patent no.</a:t>
            </a:r>
            <a:br>
              <a:rPr lang="en-US" sz="2400" dirty="0"/>
            </a:br>
            <a:r>
              <a:rPr lang="en-GB" altLang="zh-CN" sz="2400" dirty="0"/>
              <a:t>ZL 2007201514065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40BEEE-8E40-4413-9472-D40D4720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320" y="638174"/>
            <a:ext cx="7726680" cy="1157288"/>
          </a:xfrm>
        </p:spPr>
        <p:txBody>
          <a:bodyPr/>
          <a:lstStyle/>
          <a:p>
            <a:r>
              <a:rPr lang="en-US" b="1" i="1" dirty="0"/>
              <a:t>Patented</a:t>
            </a:r>
            <a:r>
              <a:rPr lang="en-US" dirty="0"/>
              <a:t> Inter-Locking Mechanism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CAA913-22A7-4791-A308-7B41B7D08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4656CAC-C436-48F7-B3F9-B5C35EA336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95" y="769621"/>
            <a:ext cx="7857072" cy="6088380"/>
          </a:xfrm>
        </p:spPr>
      </p:pic>
    </p:spTree>
    <p:extLst>
      <p:ext uri="{BB962C8B-B14F-4D97-AF65-F5344CB8AC3E}">
        <p14:creationId xmlns:p14="http://schemas.microsoft.com/office/powerpoint/2010/main" val="2307104026"/>
      </p:ext>
    </p:extLst>
  </p:cSld>
  <p:clrMapOvr>
    <a:masterClrMapping/>
  </p:clrMapOvr>
  <p:transition spd="slow">
    <p:cover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55E30D-1205-4D40-80B0-FF5C2AD25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1419" y="2238702"/>
            <a:ext cx="4665307" cy="4395427"/>
          </a:xfrm>
        </p:spPr>
        <p:txBody>
          <a:bodyPr>
            <a:normAutofit/>
          </a:bodyPr>
          <a:lstStyle/>
          <a:p>
            <a:r>
              <a:rPr lang="en-US" dirty="0"/>
              <a:t>Pure Mechanical Design</a:t>
            </a:r>
          </a:p>
          <a:p>
            <a:r>
              <a:rPr lang="en-US" dirty="0"/>
              <a:t>Very Fast &amp; Very Reliable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2400" dirty="0"/>
              <a:t>Patent no.</a:t>
            </a:r>
            <a:br>
              <a:rPr lang="en-US" sz="2400" dirty="0"/>
            </a:br>
            <a:r>
              <a:rPr lang="en-GB" altLang="zh-CN" sz="2400" dirty="0"/>
              <a:t>ZL 200720151407X</a:t>
            </a: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40BEEE-8E40-4413-9472-D40D47208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Patented</a:t>
            </a:r>
            <a:r>
              <a:rPr lang="en-US" dirty="0"/>
              <a:t> Stopper Mechanism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CAA913-22A7-4791-A308-7B41B7D08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4656CAC-C436-48F7-B3F9-B5C35EA336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4" r="364"/>
          <a:stretch>
            <a:fillRect/>
          </a:stretch>
        </p:blipFill>
        <p:spPr>
          <a:xfrm>
            <a:off x="1102751" y="2185456"/>
            <a:ext cx="5714816" cy="4672544"/>
          </a:xfr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421E08E0-3C88-497A-9B7F-2D6B4E45A658}"/>
              </a:ext>
            </a:extLst>
          </p:cNvPr>
          <p:cNvGrpSpPr>
            <a:grpSpLocks/>
          </p:cNvGrpSpPr>
          <p:nvPr/>
        </p:nvGrpSpPr>
        <p:grpSpPr bwMode="auto">
          <a:xfrm>
            <a:off x="8084003" y="3429000"/>
            <a:ext cx="2727067" cy="2157182"/>
            <a:chOff x="2130" y="1450"/>
            <a:chExt cx="3254" cy="2574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C188FEA7-3164-44DA-9387-F8610AAB89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" y="1450"/>
              <a:ext cx="3254" cy="2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FA0D7F62-0EFA-461B-98A1-DE2D2B3E5B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0" y="1450"/>
              <a:ext cx="3254" cy="2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972872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E9CBCBC-9454-4391-B024-3E00FF3C2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" y="3520225"/>
            <a:ext cx="4999038" cy="2450388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6CDBCA4-9494-42FF-8137-F2A110434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Injection Unit Design Guarantees Alignment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3AC11CC-7E20-43F8-8E84-C0562DC21C8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969617"/>
            <a:ext cx="5977857" cy="3000996"/>
          </a:xfrm>
        </p:spPr>
      </p:pic>
      <p:sp>
        <p:nvSpPr>
          <p:cNvPr id="10" name="Arrow: Striped Right 9">
            <a:extLst>
              <a:ext uri="{FF2B5EF4-FFF2-40B4-BE49-F238E27FC236}">
                <a16:creationId xmlns:a16="http://schemas.microsoft.com/office/drawing/2014/main" id="{6BCACA36-3F1F-4481-B04A-E94133C8E5F6}"/>
              </a:ext>
            </a:extLst>
          </p:cNvPr>
          <p:cNvSpPr/>
          <p:nvPr/>
        </p:nvSpPr>
        <p:spPr bwMode="black">
          <a:xfrm rot="5400000">
            <a:off x="608330" y="3485738"/>
            <a:ext cx="552450" cy="504825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7A1F9A-5726-4174-843A-B22A31A3203E}"/>
              </a:ext>
            </a:extLst>
          </p:cNvPr>
          <p:cNvSpPr txBox="1"/>
          <p:nvPr/>
        </p:nvSpPr>
        <p:spPr>
          <a:xfrm>
            <a:off x="582930" y="306344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C.G.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0C5BF8C-9B4B-49AF-9372-B44A3AA87AC3}"/>
              </a:ext>
            </a:extLst>
          </p:cNvPr>
          <p:cNvSpPr/>
          <p:nvPr/>
        </p:nvSpPr>
        <p:spPr bwMode="ltGray">
          <a:xfrm>
            <a:off x="1778794" y="2239192"/>
            <a:ext cx="1866883" cy="54481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</a:rPr>
              <a:t>Others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FBF1FE2-04CB-43AD-8604-7A498448E4A1}"/>
              </a:ext>
            </a:extLst>
          </p:cNvPr>
          <p:cNvSpPr/>
          <p:nvPr/>
        </p:nvSpPr>
        <p:spPr bwMode="black">
          <a:xfrm>
            <a:off x="8814680" y="2235371"/>
            <a:ext cx="1713534" cy="544810"/>
          </a:xfrm>
          <a:prstGeom prst="roundRect">
            <a:avLst/>
          </a:prstGeom>
          <a:solidFill>
            <a:srgbClr val="FF7000">
              <a:alpha val="69804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</a:rPr>
              <a:t>SM-TP</a:t>
            </a:r>
          </a:p>
        </p:txBody>
      </p:sp>
      <p:sp>
        <p:nvSpPr>
          <p:cNvPr id="14" name="Arrow: Curved Up 13">
            <a:extLst>
              <a:ext uri="{FF2B5EF4-FFF2-40B4-BE49-F238E27FC236}">
                <a16:creationId xmlns:a16="http://schemas.microsoft.com/office/drawing/2014/main" id="{391646C4-1F42-41AD-97C4-F25EEFD17E7B}"/>
              </a:ext>
            </a:extLst>
          </p:cNvPr>
          <p:cNvSpPr/>
          <p:nvPr/>
        </p:nvSpPr>
        <p:spPr bwMode="black">
          <a:xfrm rot="11626710">
            <a:off x="2215831" y="3362230"/>
            <a:ext cx="992810" cy="392781"/>
          </a:xfrm>
          <a:prstGeom prst="curvedUpArrow">
            <a:avLst>
              <a:gd name="adj1" fmla="val 15379"/>
              <a:gd name="adj2" fmla="val 50000"/>
              <a:gd name="adj3" fmla="val 25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B1A049-9191-40FF-8C09-E3B145C68BC3}"/>
              </a:ext>
            </a:extLst>
          </p:cNvPr>
          <p:cNvSpPr txBox="1"/>
          <p:nvPr/>
        </p:nvSpPr>
        <p:spPr>
          <a:xfrm>
            <a:off x="2411006" y="292250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torque</a:t>
            </a:r>
          </a:p>
        </p:txBody>
      </p:sp>
      <p:sp>
        <p:nvSpPr>
          <p:cNvPr id="18" name="Arrow: Striped Right 17">
            <a:extLst>
              <a:ext uri="{FF2B5EF4-FFF2-40B4-BE49-F238E27FC236}">
                <a16:creationId xmlns:a16="http://schemas.microsoft.com/office/drawing/2014/main" id="{87E10328-6E4B-4206-B3D3-777814200855}"/>
              </a:ext>
            </a:extLst>
          </p:cNvPr>
          <p:cNvSpPr/>
          <p:nvPr/>
        </p:nvSpPr>
        <p:spPr bwMode="black">
          <a:xfrm rot="5400000">
            <a:off x="7031992" y="2951394"/>
            <a:ext cx="552450" cy="504825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910120-0D09-4429-890D-A4D952C2D0B2}"/>
              </a:ext>
            </a:extLst>
          </p:cNvPr>
          <p:cNvSpPr txBox="1"/>
          <p:nvPr/>
        </p:nvSpPr>
        <p:spPr>
          <a:xfrm>
            <a:off x="7006592" y="252909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C.G.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804DBF-E5CC-4305-B1C8-DB61B4383332}"/>
              </a:ext>
            </a:extLst>
          </p:cNvPr>
          <p:cNvSpPr txBox="1"/>
          <p:nvPr/>
        </p:nvSpPr>
        <p:spPr>
          <a:xfrm>
            <a:off x="7945548" y="5882499"/>
            <a:ext cx="2383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Guaranteed in-line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(tolerance = 0.07mm)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DBA8BE-72F9-4534-BF82-98DEE32B8582}"/>
              </a:ext>
            </a:extLst>
          </p:cNvPr>
          <p:cNvSpPr txBox="1"/>
          <p:nvPr/>
        </p:nvSpPr>
        <p:spPr>
          <a:xfrm>
            <a:off x="3865219" y="3335559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Not aligned</a:t>
            </a:r>
          </a:p>
        </p:txBody>
      </p:sp>
      <p:sp>
        <p:nvSpPr>
          <p:cNvPr id="24" name="Arrow: Striped Right 23">
            <a:extLst>
              <a:ext uri="{FF2B5EF4-FFF2-40B4-BE49-F238E27FC236}">
                <a16:creationId xmlns:a16="http://schemas.microsoft.com/office/drawing/2014/main" id="{1A97307D-7C6F-4D57-9173-B4E6D62D1928}"/>
              </a:ext>
            </a:extLst>
          </p:cNvPr>
          <p:cNvSpPr/>
          <p:nvPr/>
        </p:nvSpPr>
        <p:spPr bwMode="black">
          <a:xfrm rot="5400000">
            <a:off x="4557543" y="5441976"/>
            <a:ext cx="552450" cy="504825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Striped Right 24">
            <a:extLst>
              <a:ext uri="{FF2B5EF4-FFF2-40B4-BE49-F238E27FC236}">
                <a16:creationId xmlns:a16="http://schemas.microsoft.com/office/drawing/2014/main" id="{3E0BC0B3-5C79-4903-B7A9-DA44D2068801}"/>
              </a:ext>
            </a:extLst>
          </p:cNvPr>
          <p:cNvSpPr/>
          <p:nvPr/>
        </p:nvSpPr>
        <p:spPr bwMode="black">
          <a:xfrm rot="5400000">
            <a:off x="10639399" y="5903816"/>
            <a:ext cx="552450" cy="504825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Striped Right 25">
            <a:extLst>
              <a:ext uri="{FF2B5EF4-FFF2-40B4-BE49-F238E27FC236}">
                <a16:creationId xmlns:a16="http://schemas.microsoft.com/office/drawing/2014/main" id="{DF82AE64-F17D-49D5-897E-B63BCDE61486}"/>
              </a:ext>
            </a:extLst>
          </p:cNvPr>
          <p:cNvSpPr/>
          <p:nvPr/>
        </p:nvSpPr>
        <p:spPr bwMode="black">
          <a:xfrm rot="5400000">
            <a:off x="7031992" y="5903816"/>
            <a:ext cx="552450" cy="504825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88616"/>
      </p:ext>
    </p:extLst>
  </p:cSld>
  <p:clrMapOvr>
    <a:masterClrMapping/>
  </p:clrMapOvr>
  <p:transition spd="slow">
    <p:cover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34DF883-266E-42CC-A73C-658D1391D8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5203694"/>
              </p:ext>
            </p:extLst>
          </p:nvPr>
        </p:nvGraphicFramePr>
        <p:xfrm>
          <a:off x="1704388" y="2300578"/>
          <a:ext cx="8932506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7502">
                  <a:extLst>
                    <a:ext uri="{9D8B030D-6E8A-4147-A177-3AD203B41FA5}">
                      <a16:colId xmlns:a16="http://schemas.microsoft.com/office/drawing/2014/main" val="134662955"/>
                    </a:ext>
                  </a:extLst>
                </a:gridCol>
                <a:gridCol w="2977502">
                  <a:extLst>
                    <a:ext uri="{9D8B030D-6E8A-4147-A177-3AD203B41FA5}">
                      <a16:colId xmlns:a16="http://schemas.microsoft.com/office/drawing/2014/main" val="4150292135"/>
                    </a:ext>
                  </a:extLst>
                </a:gridCol>
                <a:gridCol w="2977502">
                  <a:extLst>
                    <a:ext uri="{9D8B030D-6E8A-4147-A177-3AD203B41FA5}">
                      <a16:colId xmlns:a16="http://schemas.microsoft.com/office/drawing/2014/main" val="688870562"/>
                    </a:ext>
                  </a:extLst>
                </a:gridCol>
              </a:tblGrid>
              <a:tr h="305999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Min. Stroke (m)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Max. Stroke (m)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3705739"/>
                  </a:ext>
                </a:extLst>
              </a:tr>
              <a:tr h="305999">
                <a:tc>
                  <a:txBody>
                    <a:bodyPr/>
                    <a:lstStyle/>
                    <a:p>
                      <a:r>
                        <a:rPr lang="en-US" sz="2400" b="1" dirty="0"/>
                        <a:t>SM2200-TP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1,600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2,500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0594110"/>
                  </a:ext>
                </a:extLst>
              </a:tr>
              <a:tr h="305999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2">
                              <a:lumMod val="65000"/>
                            </a:schemeClr>
                          </a:solidFill>
                        </a:rPr>
                        <a:t>XX</a:t>
                      </a:r>
                      <a:r>
                        <a:rPr lang="en-US" sz="2000" dirty="0"/>
                        <a:t>24000II</a:t>
                      </a:r>
                      <a:r>
                        <a:rPr lang="en-US" sz="2000" i="1" dirty="0"/>
                        <a:t> (toggle)</a:t>
                      </a:r>
                      <a:endParaRPr lang="en-US" sz="2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1,370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550034"/>
                  </a:ext>
                </a:extLst>
              </a:tr>
              <a:tr h="305999">
                <a:tc>
                  <a:txBody>
                    <a:bodyPr/>
                    <a:lstStyle/>
                    <a:p>
                      <a:r>
                        <a:rPr lang="en-US" sz="2400" b="1" dirty="0"/>
                        <a:t>SM2600-TP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1,900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2,800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6850541"/>
                  </a:ext>
                </a:extLst>
              </a:tr>
              <a:tr h="305999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2">
                              <a:lumMod val="65000"/>
                            </a:schemeClr>
                          </a:solidFill>
                        </a:rPr>
                        <a:t>XX</a:t>
                      </a:r>
                      <a:r>
                        <a:rPr lang="en-US" sz="2000" dirty="0"/>
                        <a:t>28000II</a:t>
                      </a:r>
                      <a:r>
                        <a:rPr lang="en-US" sz="2000" i="1" dirty="0"/>
                        <a:t> (toggle)</a:t>
                      </a:r>
                      <a:endParaRPr lang="en-US" sz="2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2,000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4281596"/>
                  </a:ext>
                </a:extLst>
              </a:tr>
              <a:tr h="305999">
                <a:tc>
                  <a:txBody>
                    <a:bodyPr/>
                    <a:lstStyle/>
                    <a:p>
                      <a:r>
                        <a:rPr lang="en-US" sz="2400" b="1" dirty="0"/>
                        <a:t>SM3000-TP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2,100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3,000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1040368"/>
                  </a:ext>
                </a:extLst>
              </a:tr>
              <a:tr h="305999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2">
                              <a:lumMod val="65000"/>
                            </a:schemeClr>
                          </a:solidFill>
                        </a:rPr>
                        <a:t>XX</a:t>
                      </a:r>
                      <a:r>
                        <a:rPr lang="en-US" sz="2000" dirty="0"/>
                        <a:t>33000II</a:t>
                      </a:r>
                      <a:r>
                        <a:rPr lang="en-US" sz="2000" i="1" dirty="0"/>
                        <a:t> (toggle)</a:t>
                      </a:r>
                      <a:endParaRPr lang="en-US" sz="2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2,150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6821772"/>
                  </a:ext>
                </a:extLst>
              </a:tr>
              <a:tr h="305999">
                <a:tc>
                  <a:txBody>
                    <a:bodyPr/>
                    <a:lstStyle/>
                    <a:p>
                      <a:r>
                        <a:rPr lang="en-US" sz="2400" b="1" dirty="0"/>
                        <a:t>SM3600-TP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2,200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3,200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1822903"/>
                  </a:ext>
                </a:extLst>
              </a:tr>
              <a:tr h="305999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2">
                              <a:lumMod val="65000"/>
                            </a:schemeClr>
                          </a:solidFill>
                        </a:rPr>
                        <a:t>XX</a:t>
                      </a:r>
                      <a:r>
                        <a:rPr lang="en-US" sz="2000" dirty="0"/>
                        <a:t>40000II</a:t>
                      </a:r>
                      <a:r>
                        <a:rPr lang="en-US" sz="2000" i="1" dirty="0"/>
                        <a:t> (toggle)</a:t>
                      </a:r>
                      <a:endParaRPr lang="en-US" sz="2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2,250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7788646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400F1F10-23BD-44E9-9FAB-5B387FAE6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Largest Opening Stroke</a:t>
            </a:r>
          </a:p>
        </p:txBody>
      </p:sp>
    </p:spTree>
    <p:extLst>
      <p:ext uri="{BB962C8B-B14F-4D97-AF65-F5344CB8AC3E}">
        <p14:creationId xmlns:p14="http://schemas.microsoft.com/office/powerpoint/2010/main" val="2245869800"/>
      </p:ext>
    </p:extLst>
  </p:cSld>
  <p:clrMapOvr>
    <a:masterClrMapping/>
  </p:clrMapOvr>
  <p:transition spd="slow">
    <p:cover dir="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06436B25-509A-4DA9-9364-6F830AA38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456" y="2673832"/>
            <a:ext cx="3969343" cy="299830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FF6ACA5-D2FE-483D-86C4-925D3A316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Guaranteed Alignment for Hydraulic Motor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A04D160-B3BC-4747-9198-DC5419A7FCE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626" y="2081209"/>
            <a:ext cx="3752516" cy="3590925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743AB16-59C7-42C0-9EB3-E01004CDE1CB}"/>
              </a:ext>
            </a:extLst>
          </p:cNvPr>
          <p:cNvSpPr/>
          <p:nvPr/>
        </p:nvSpPr>
        <p:spPr bwMode="ltGray">
          <a:xfrm>
            <a:off x="1066036" y="2291681"/>
            <a:ext cx="1866883" cy="54481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</a:rPr>
              <a:t>Others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F55924-1903-4CB1-A4DD-EFE153520477}"/>
              </a:ext>
            </a:extLst>
          </p:cNvPr>
          <p:cNvSpPr/>
          <p:nvPr/>
        </p:nvSpPr>
        <p:spPr bwMode="black">
          <a:xfrm>
            <a:off x="6842347" y="2291681"/>
            <a:ext cx="1713534" cy="544810"/>
          </a:xfrm>
          <a:prstGeom prst="roundRect">
            <a:avLst/>
          </a:prstGeom>
          <a:solidFill>
            <a:srgbClr val="FF7000">
              <a:alpha val="69804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</a:rPr>
              <a:t>SM-TP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245DD3-FAB8-41B0-87FD-54214AA758B7}"/>
              </a:ext>
            </a:extLst>
          </p:cNvPr>
          <p:cNvSpPr txBox="1"/>
          <p:nvPr/>
        </p:nvSpPr>
        <p:spPr>
          <a:xfrm>
            <a:off x="8363601" y="5816589"/>
            <a:ext cx="2287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Three bearings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guarantee alignment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7A918E-44E8-4E40-AF7D-DFC93D240E89}"/>
              </a:ext>
            </a:extLst>
          </p:cNvPr>
          <p:cNvSpPr txBox="1"/>
          <p:nvPr/>
        </p:nvSpPr>
        <p:spPr>
          <a:xfrm>
            <a:off x="1691874" y="5816590"/>
            <a:ext cx="2642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Traditional design easily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subject to distortion</a:t>
            </a:r>
          </a:p>
        </p:txBody>
      </p:sp>
    </p:spTree>
    <p:extLst>
      <p:ext uri="{BB962C8B-B14F-4D97-AF65-F5344CB8AC3E}">
        <p14:creationId xmlns:p14="http://schemas.microsoft.com/office/powerpoint/2010/main" val="2125413624"/>
      </p:ext>
    </p:extLst>
  </p:cSld>
  <p:clrMapOvr>
    <a:masterClrMapping/>
  </p:clrMapOvr>
  <p:transition spd="slow">
    <p:cover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5D01E51-2293-4BCE-B302-A99DE7230E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9635" y="2597003"/>
            <a:ext cx="11603422" cy="120950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370" name="AutoShape 10"/>
          <p:cNvSpPr>
            <a:spLocks/>
          </p:cNvSpPr>
          <p:nvPr/>
        </p:nvSpPr>
        <p:spPr bwMode="blackWhite">
          <a:xfrm>
            <a:off x="0" y="0"/>
            <a:ext cx="12192000" cy="20478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4684"/>
                </a:lnTo>
                <a:lnTo>
                  <a:pt x="10800" y="21600"/>
                </a:lnTo>
                <a:lnTo>
                  <a:pt x="0" y="14684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9300"/>
              </a:gs>
              <a:gs pos="100000">
                <a:srgbClr val="FF9300"/>
              </a:gs>
            </a:gsLst>
            <a:lin ang="5400000"/>
          </a:gradFill>
          <a:ln>
            <a:noFill/>
          </a:ln>
          <a:effectLst>
            <a:outerShdw blurRad="101600" dist="25400" dir="54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1048196" y="4884738"/>
            <a:ext cx="5291644" cy="1439862"/>
          </a:xfrm>
        </p:spPr>
        <p:txBody>
          <a:bodyPr>
            <a:normAutofit/>
          </a:bodyPr>
          <a:lstStyle/>
          <a:p>
            <a:pPr marL="0" indent="0" defTabSz="457200">
              <a:spcBef>
                <a:spcPts val="400"/>
              </a:spcBef>
              <a:buNone/>
            </a:pPr>
            <a:r>
              <a:rPr lang="en-US" altLang="zh-TW" dirty="0">
                <a:solidFill>
                  <a:srgbClr val="FFFFFF"/>
                </a:solidFill>
              </a:rPr>
              <a:t>Japanese barrier screw design for wide applications window and superior melt quality</a:t>
            </a:r>
            <a:endParaRPr lang="zh-TW" altLang="zh-TW" dirty="0">
              <a:solidFill>
                <a:srgbClr val="FFFFFF"/>
              </a:solidFill>
            </a:endParaRPr>
          </a:p>
        </p:txBody>
      </p:sp>
      <p:sp>
        <p:nvSpPr>
          <p:cNvPr id="15371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2102116" y="493713"/>
            <a:ext cx="7986186" cy="886457"/>
          </a:xfrm>
        </p:spPr>
        <p:txBody>
          <a:bodyPr>
            <a:normAutofit/>
          </a:bodyPr>
          <a:lstStyle/>
          <a:p>
            <a:pPr algn="ctr" defTabSz="457200"/>
            <a:r>
              <a:rPr lang="en-US" altLang="zh-TW" sz="3500" dirty="0"/>
              <a:t>All-Purpose Barrier Screw Design</a:t>
            </a:r>
          </a:p>
        </p:txBody>
      </p:sp>
      <p:sp>
        <p:nvSpPr>
          <p:cNvPr id="15375" name="AutoShape 15"/>
          <p:cNvSpPr>
            <a:spLocks/>
          </p:cNvSpPr>
          <p:nvPr/>
        </p:nvSpPr>
        <p:spPr bwMode="auto">
          <a:xfrm>
            <a:off x="1746516" y="250826"/>
            <a:ext cx="8697383" cy="1520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4227"/>
                </a:lnTo>
                <a:lnTo>
                  <a:pt x="10826" y="21600"/>
                </a:lnTo>
                <a:lnTo>
                  <a:pt x="0" y="14227"/>
                </a:lnTo>
                <a:lnTo>
                  <a:pt x="0" y="0"/>
                </a:lnTo>
                <a:close/>
              </a:path>
            </a:pathLst>
          </a:cu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376" name="Rectangle 16"/>
          <p:cNvSpPr>
            <a:spLocks/>
          </p:cNvSpPr>
          <p:nvPr/>
        </p:nvSpPr>
        <p:spPr bwMode="black">
          <a:xfrm rot="16200000">
            <a:off x="6043615" y="-3550974"/>
            <a:ext cx="103188" cy="798618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grpSp>
        <p:nvGrpSpPr>
          <p:cNvPr id="15366" name="Group 6"/>
          <p:cNvGrpSpPr>
            <a:grpSpLocks/>
          </p:cNvGrpSpPr>
          <p:nvPr/>
        </p:nvGrpSpPr>
        <p:grpSpPr bwMode="black">
          <a:xfrm>
            <a:off x="447741" y="4687889"/>
            <a:ext cx="6100697" cy="1833562"/>
            <a:chOff x="0" y="0"/>
            <a:chExt cx="4457700" cy="1443236"/>
          </a:xfrm>
        </p:grpSpPr>
        <p:sp>
          <p:nvSpPr>
            <p:cNvPr id="15367" name="Rectangle 7"/>
            <p:cNvSpPr>
              <a:spLocks/>
            </p:cNvSpPr>
            <p:nvPr/>
          </p:nvSpPr>
          <p:spPr bwMode="black">
            <a:xfrm>
              <a:off x="137256" y="155223"/>
              <a:ext cx="106614" cy="1132790"/>
            </a:xfrm>
            <a:prstGeom prst="rect">
              <a:avLst/>
            </a:prstGeom>
            <a:solidFill>
              <a:srgbClr val="FF9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zh-TW">
                <a:solidFill>
                  <a:srgbClr val="000000"/>
                </a:solidFill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  <p:sp>
          <p:nvSpPr>
            <p:cNvPr id="15368" name="Rectangle 8"/>
            <p:cNvSpPr>
              <a:spLocks/>
            </p:cNvSpPr>
            <p:nvPr/>
          </p:nvSpPr>
          <p:spPr bwMode="black">
            <a:xfrm>
              <a:off x="0" y="0"/>
              <a:ext cx="4457700" cy="1443236"/>
            </a:xfrm>
            <a:prstGeom prst="rect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zh-TW">
                <a:solidFill>
                  <a:srgbClr val="000000"/>
                </a:solidFill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</p:grpSp>
      <p:sp>
        <p:nvSpPr>
          <p:cNvPr id="15369" name="Rectangle 9"/>
          <p:cNvSpPr>
            <a:spLocks/>
          </p:cNvSpPr>
          <p:nvPr/>
        </p:nvSpPr>
        <p:spPr bwMode="auto">
          <a:xfrm>
            <a:off x="7398586" y="4888472"/>
            <a:ext cx="420483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/>
          <a:p>
            <a:pPr defTabSz="457200">
              <a:spcBef>
                <a:spcPts val="400"/>
              </a:spcBef>
            </a:pPr>
            <a:r>
              <a:rPr lang="en-US" altLang="zh-TW" sz="2800" dirty="0">
                <a:solidFill>
                  <a:schemeClr val="bg1"/>
                </a:solidFill>
                <a:latin typeface="Helvetica Neue" charset="0"/>
                <a:sym typeface="Helvetica Neue" charset="0"/>
              </a:rPr>
              <a:t>Very high precision for wide range of resins</a:t>
            </a:r>
            <a:br>
              <a:rPr lang="en-US" altLang="zh-TW" sz="2800" dirty="0">
                <a:solidFill>
                  <a:schemeClr val="bg1"/>
                </a:solidFill>
                <a:latin typeface="Helvetica Neue" charset="0"/>
                <a:sym typeface="Helvetica Neue" charset="0"/>
              </a:rPr>
            </a:br>
            <a:r>
              <a:rPr lang="en-US" altLang="zh-TW" sz="2800" dirty="0">
                <a:solidFill>
                  <a:schemeClr val="bg1"/>
                </a:solidFill>
                <a:latin typeface="Helvetica Neue" charset="0"/>
                <a:sym typeface="Helvetica Neue" charset="0"/>
              </a:rPr>
              <a:t>(up to </a:t>
            </a:r>
            <a:r>
              <a:rPr lang="en-US" altLang="zh-TW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 charset="0"/>
              </a:rPr>
              <a:t>±</a:t>
            </a:r>
            <a:r>
              <a:rPr lang="en-US" altLang="zh-TW" sz="2800" dirty="0">
                <a:solidFill>
                  <a:schemeClr val="bg1"/>
                </a:solidFill>
                <a:latin typeface="Helvetica Neue" charset="0"/>
                <a:sym typeface="Helvetica Neue" charset="0"/>
              </a:rPr>
              <a:t>0.3%)</a:t>
            </a:r>
            <a:endParaRPr lang="zh-TW" altLang="zh-TW" sz="2800" dirty="0">
              <a:solidFill>
                <a:schemeClr val="bg1"/>
              </a:solidFill>
              <a:latin typeface="Helvetica Neue" charset="0"/>
              <a:sym typeface="Helvetica Neue" charset="0"/>
            </a:endParaRPr>
          </a:p>
        </p:txBody>
      </p:sp>
      <p:grpSp>
        <p:nvGrpSpPr>
          <p:cNvPr id="15372" name="Group 12"/>
          <p:cNvGrpSpPr>
            <a:grpSpLocks/>
          </p:cNvGrpSpPr>
          <p:nvPr/>
        </p:nvGrpSpPr>
        <p:grpSpPr bwMode="black">
          <a:xfrm>
            <a:off x="6815139" y="4687889"/>
            <a:ext cx="5027918" cy="1833562"/>
            <a:chOff x="0" y="0"/>
            <a:chExt cx="3284389" cy="1443236"/>
          </a:xfrm>
        </p:grpSpPr>
        <p:sp>
          <p:nvSpPr>
            <p:cNvPr id="15373" name="Rectangle 13"/>
            <p:cNvSpPr>
              <a:spLocks/>
            </p:cNvSpPr>
            <p:nvPr/>
          </p:nvSpPr>
          <p:spPr bwMode="black">
            <a:xfrm>
              <a:off x="137256" y="155223"/>
              <a:ext cx="106613" cy="1132790"/>
            </a:xfrm>
            <a:prstGeom prst="rect">
              <a:avLst/>
            </a:prstGeom>
            <a:solidFill>
              <a:srgbClr val="FF9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zh-TW">
                <a:solidFill>
                  <a:srgbClr val="000000"/>
                </a:solidFill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  <p:sp>
          <p:nvSpPr>
            <p:cNvPr id="15374" name="Rectangle 14"/>
            <p:cNvSpPr>
              <a:spLocks/>
            </p:cNvSpPr>
            <p:nvPr/>
          </p:nvSpPr>
          <p:spPr bwMode="black">
            <a:xfrm>
              <a:off x="0" y="0"/>
              <a:ext cx="3284389" cy="1443236"/>
            </a:xfrm>
            <a:prstGeom prst="rect">
              <a:avLst/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zh-TW">
                <a:solidFill>
                  <a:srgbClr val="000000"/>
                </a:solidFill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2E51A09-924E-4A4D-81A3-FC1B2D47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16927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utoUpdateAnimBg="0"/>
      <p:bldP spid="15369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307D0A-6BB1-4B94-8DE9-ECD77EA017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9676" y="1380170"/>
            <a:ext cx="4422324" cy="54778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D01E51-2293-4BCE-B302-A99DE7230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1380170"/>
            <a:ext cx="7769677" cy="547782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370" name="AutoShape 10"/>
          <p:cNvSpPr>
            <a:spLocks/>
          </p:cNvSpPr>
          <p:nvPr/>
        </p:nvSpPr>
        <p:spPr bwMode="blackWhite">
          <a:xfrm>
            <a:off x="0" y="0"/>
            <a:ext cx="12192000" cy="20478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4684"/>
                </a:lnTo>
                <a:lnTo>
                  <a:pt x="10800" y="21600"/>
                </a:lnTo>
                <a:lnTo>
                  <a:pt x="0" y="14684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9300"/>
              </a:gs>
              <a:gs pos="100000">
                <a:srgbClr val="FF9300"/>
              </a:gs>
            </a:gsLst>
            <a:lin ang="5400000"/>
          </a:gradFill>
          <a:ln>
            <a:noFill/>
          </a:ln>
          <a:effectLst>
            <a:outerShdw blurRad="101600" dist="25400" dir="540000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371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2102116" y="493713"/>
            <a:ext cx="7986186" cy="886457"/>
          </a:xfrm>
        </p:spPr>
        <p:txBody>
          <a:bodyPr>
            <a:normAutofit/>
          </a:bodyPr>
          <a:lstStyle/>
          <a:p>
            <a:pPr algn="ctr" defTabSz="457200"/>
            <a:r>
              <a:rPr lang="en-US" altLang="zh-TW" sz="3500" dirty="0"/>
              <a:t>50</a:t>
            </a:r>
            <a:r>
              <a:rPr lang="en-US" altLang="zh-TW" sz="3500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altLang="zh-TW" sz="3500" dirty="0"/>
              <a:t>C High Heat Stress Test</a:t>
            </a:r>
          </a:p>
        </p:txBody>
      </p:sp>
      <p:sp>
        <p:nvSpPr>
          <p:cNvPr id="15375" name="AutoShape 15"/>
          <p:cNvSpPr>
            <a:spLocks/>
          </p:cNvSpPr>
          <p:nvPr/>
        </p:nvSpPr>
        <p:spPr bwMode="auto">
          <a:xfrm>
            <a:off x="1746516" y="250826"/>
            <a:ext cx="8697383" cy="1520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14227"/>
                </a:lnTo>
                <a:lnTo>
                  <a:pt x="10826" y="21600"/>
                </a:lnTo>
                <a:lnTo>
                  <a:pt x="0" y="14227"/>
                </a:lnTo>
                <a:lnTo>
                  <a:pt x="0" y="0"/>
                </a:lnTo>
                <a:close/>
              </a:path>
            </a:pathLst>
          </a:cu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376" name="Rectangle 16"/>
          <p:cNvSpPr>
            <a:spLocks/>
          </p:cNvSpPr>
          <p:nvPr/>
        </p:nvSpPr>
        <p:spPr bwMode="black">
          <a:xfrm rot="16200000">
            <a:off x="6043615" y="-3550974"/>
            <a:ext cx="103188" cy="798618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2E51A09-924E-4A4D-81A3-FC1B2D47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41601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73BA0C2-D507-4627-BBC5-EC3D6C24E8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4" name="AutoShape 2">
            <a:extLst>
              <a:ext uri="{FF2B5EF4-FFF2-40B4-BE49-F238E27FC236}">
                <a16:creationId xmlns:a16="http://schemas.microsoft.com/office/drawing/2014/main" id="{3B066BE7-569B-4B93-9185-EA064DEDA1DB}"/>
              </a:ext>
            </a:extLst>
          </p:cNvPr>
          <p:cNvSpPr>
            <a:spLocks/>
          </p:cNvSpPr>
          <p:nvPr/>
        </p:nvSpPr>
        <p:spPr bwMode="white">
          <a:xfrm>
            <a:off x="0" y="0"/>
            <a:ext cx="12192000" cy="6858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9300">
              <a:alpha val="80000"/>
            </a:srgbClr>
          </a:solidFill>
          <a:ln>
            <a:noFill/>
          </a:ln>
          <a:effectLst>
            <a:outerShdw blurRad="101600" dist="25400" dir="5400000" algn="ctr" rotWithShape="0">
              <a:srgbClr val="000000">
                <a:alpha val="75000"/>
              </a:srgbClr>
            </a:outerShdw>
          </a:effectLst>
          <a:extLst/>
        </p:spPr>
        <p:txBody>
          <a:bodyPr lIns="45720" rIns="45720"/>
          <a:lstStyle/>
          <a:p>
            <a:pPr fontAlgn="base" hangingPunct="0">
              <a:spcBef>
                <a:spcPct val="0"/>
              </a:spcBef>
              <a:spcAft>
                <a:spcPct val="0"/>
              </a:spcAft>
            </a:pPr>
            <a:endParaRPr lang="zh-TW" altLang="zh-TW" dirty="0">
              <a:solidFill>
                <a:srgbClr val="F79646"/>
              </a:solidFill>
              <a:latin typeface="SimSun" pitchFamily="2" charset="-122"/>
              <a:ea typeface="SimSun" pitchFamily="2" charset="-122"/>
              <a:cs typeface="Calibri" pitchFamily="34" charset="0"/>
              <a:sym typeface="SimSun" pitchFamily="2" charset="-122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61FA64C-13FD-4332-8DD0-854E23BBE8A0}"/>
              </a:ext>
            </a:extLst>
          </p:cNvPr>
          <p:cNvSpPr txBox="1">
            <a:spLocks/>
          </p:cNvSpPr>
          <p:nvPr/>
        </p:nvSpPr>
        <p:spPr bwMode="auto">
          <a:xfrm>
            <a:off x="687377" y="2111126"/>
            <a:ext cx="10916043" cy="103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b="0" i="0" kern="1200" smtClean="0">
                <a:solidFill>
                  <a:srgbClr val="FFFFFF"/>
                </a:solidFill>
                <a:effectLst/>
                <a:latin typeface="Helvetica Neue" charset="0"/>
                <a:ea typeface="+mn-ea"/>
                <a:cs typeface="Calibri" pitchFamily="34" charset="0"/>
                <a:sym typeface="Calibri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fontAlgn="base" hangingPunct="0">
              <a:spcBef>
                <a:spcPts val="400"/>
              </a:spcBef>
              <a:spcAft>
                <a:spcPct val="0"/>
              </a:spcAft>
            </a:pPr>
            <a:r>
              <a:rPr lang="en-US" dirty="0"/>
              <a:t>Special Solutions</a:t>
            </a:r>
          </a:p>
          <a:p>
            <a:pPr defTabSz="457200" fontAlgn="base" hangingPunct="0">
              <a:spcBef>
                <a:spcPts val="400"/>
              </a:spcBef>
              <a:spcAft>
                <a:spcPct val="0"/>
              </a:spcAft>
            </a:pPr>
            <a:r>
              <a:rPr lang="en-US" dirty="0"/>
              <a:t>for Special Applications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1BB8D704-F168-4067-AC54-F0D86041DB4B}"/>
              </a:ext>
            </a:extLst>
          </p:cNvPr>
          <p:cNvSpPr>
            <a:spLocks/>
          </p:cNvSpPr>
          <p:nvPr/>
        </p:nvSpPr>
        <p:spPr bwMode="auto">
          <a:xfrm>
            <a:off x="687377" y="333375"/>
            <a:ext cx="10916043" cy="1243013"/>
          </a:xfrm>
          <a:prstGeom prst="rect">
            <a:avLst/>
          </a:pr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 sz="1800" b="0" i="0">
              <a:solidFill>
                <a:srgbClr val="000000"/>
              </a:solidFill>
              <a:effectLst/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FB72E5E3-53A3-4365-90D8-A2303D62A60B}"/>
              </a:ext>
            </a:extLst>
          </p:cNvPr>
          <p:cNvSpPr>
            <a:spLocks/>
          </p:cNvSpPr>
          <p:nvPr/>
        </p:nvSpPr>
        <p:spPr bwMode="black">
          <a:xfrm rot="16200000">
            <a:off x="1803920" y="894557"/>
            <a:ext cx="969963" cy="1206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 sz="1800" b="0" i="0">
              <a:solidFill>
                <a:srgbClr val="000000"/>
              </a:solidFill>
              <a:effectLst/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8FB7CF9B-EC35-4396-BAC6-4AC91BD47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59" y="333375"/>
            <a:ext cx="9119662" cy="1243013"/>
          </a:xfrm>
        </p:spPr>
        <p:txBody>
          <a:bodyPr>
            <a:normAutofit/>
          </a:bodyPr>
          <a:lstStyle/>
          <a:p>
            <a:r>
              <a:rPr lang="en-US" sz="6000" dirty="0"/>
              <a:t>Advanced Options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A252006-CCBC-4ACC-8702-12E3E9EFF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7ADCA2-7C53-4646-9A6F-CF3FA72F3C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151" y="469900"/>
            <a:ext cx="969964" cy="96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6636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9078BA-91EC-40C1-A2E0-D5F198F115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-1" y="0"/>
            <a:ext cx="12224657" cy="6858000"/>
          </a:xfrm>
          <a:prstGeom prst="rect">
            <a:avLst/>
          </a:prstGeom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118BD9C2-B486-4523-A61D-1B18EABFD2F4}"/>
              </a:ext>
            </a:extLst>
          </p:cNvPr>
          <p:cNvSpPr>
            <a:spLocks/>
          </p:cNvSpPr>
          <p:nvPr/>
        </p:nvSpPr>
        <p:spPr bwMode="auto">
          <a:xfrm>
            <a:off x="1141550" y="0"/>
            <a:ext cx="5186965" cy="684841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 sz="1800" b="0" i="0">
              <a:solidFill>
                <a:srgbClr val="000000"/>
              </a:solidFill>
              <a:effectLst/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70663" name="Rectangle 7"/>
          <p:cNvSpPr>
            <a:spLocks/>
          </p:cNvSpPr>
          <p:nvPr/>
        </p:nvSpPr>
        <p:spPr bwMode="white">
          <a:xfrm>
            <a:off x="1421586" y="598489"/>
            <a:ext cx="4632325" cy="5659437"/>
          </a:xfrm>
          <a:prstGeom prst="rect">
            <a:avLst/>
          </a:pr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grpSp>
        <p:nvGrpSpPr>
          <p:cNvPr id="70664" name="Group 8"/>
          <p:cNvGrpSpPr>
            <a:grpSpLocks/>
          </p:cNvGrpSpPr>
          <p:nvPr/>
        </p:nvGrpSpPr>
        <p:grpSpPr bwMode="white">
          <a:xfrm>
            <a:off x="3012261" y="225426"/>
            <a:ext cx="1450975" cy="1547813"/>
            <a:chOff x="-1" y="-1"/>
            <a:chExt cx="1451099" cy="1547388"/>
          </a:xfrm>
        </p:grpSpPr>
        <p:sp>
          <p:nvSpPr>
            <p:cNvPr id="70665" name="AutoShape 9"/>
            <p:cNvSpPr>
              <a:spLocks/>
            </p:cNvSpPr>
            <p:nvPr/>
          </p:nvSpPr>
          <p:spPr bwMode="white">
            <a:xfrm rot="10800000" flipH="1">
              <a:off x="64215" y="134617"/>
              <a:ext cx="1322668" cy="141277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lnTo>
                    <a:pt x="21600" y="5324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324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9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zh-TW">
                <a:solidFill>
                  <a:srgbClr val="000000"/>
                </a:solidFill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  <p:sp>
          <p:nvSpPr>
            <p:cNvPr id="70666" name="AutoShape 10"/>
            <p:cNvSpPr>
              <a:spLocks/>
            </p:cNvSpPr>
            <p:nvPr/>
          </p:nvSpPr>
          <p:spPr bwMode="white">
            <a:xfrm rot="10800000" flipH="1">
              <a:off x="0" y="0"/>
              <a:ext cx="1451098" cy="141277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lnTo>
                    <a:pt x="21600" y="5324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324"/>
                  </a:lnTo>
                  <a:lnTo>
                    <a:pt x="10800" y="0"/>
                  </a:lnTo>
                  <a:close/>
                </a:path>
              </a:pathLst>
            </a:cu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zh-TW">
                <a:solidFill>
                  <a:srgbClr val="000000"/>
                </a:solidFill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</p:grpSp>
      <p:sp>
        <p:nvSpPr>
          <p:cNvPr id="70667" name="Rectangle 11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2674582" y="602455"/>
            <a:ext cx="2120900" cy="709613"/>
          </a:xfrm>
        </p:spPr>
        <p:txBody>
          <a:bodyPr/>
          <a:lstStyle/>
          <a:p>
            <a:pPr marL="0" indent="0" algn="ctr" defTabSz="457200">
              <a:spcBef>
                <a:spcPct val="0"/>
              </a:spcBef>
              <a:buNone/>
            </a:pPr>
            <a:r>
              <a:rPr lang="en-US" altLang="zh-TW" sz="2400">
                <a:solidFill>
                  <a:srgbClr val="FFFFFF"/>
                </a:solidFill>
                <a:latin typeface="Helvetica" pitchFamily="34" charset="0"/>
                <a:ea typeface="Helvetica" pitchFamily="34" charset="0"/>
                <a:cs typeface="Helvetica" pitchFamily="34" charset="0"/>
                <a:sym typeface="Helvetica" pitchFamily="34" charset="0"/>
              </a:rPr>
              <a:t>Option</a:t>
            </a:r>
            <a:endParaRPr lang="zh-TW" altLang="zh-TW" sz="2400" dirty="0">
              <a:solidFill>
                <a:srgbClr val="FFFFFF"/>
              </a:solidFill>
              <a:latin typeface="Helvetica" pitchFamily="34" charset="0"/>
              <a:ea typeface="Helvetica" pitchFamily="34" charset="0"/>
              <a:cs typeface="Helvetica" pitchFamily="34" charset="0"/>
              <a:sym typeface="Helvetica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FA326B-AE63-45D4-8566-6625CD0647F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1598334" y="1708845"/>
            <a:ext cx="4305300" cy="430629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Extendable Stroke</a:t>
            </a:r>
            <a:endParaRPr lang="en-US" sz="3600" i="1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D70A946-FDCC-4622-B769-7CFA276D7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54706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7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727B3-3640-4DA6-9A15-CF314A27C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Stroke Can Be Lengthened in</a:t>
            </a:r>
            <a:br>
              <a:rPr lang="en-US" dirty="0"/>
            </a:br>
            <a:r>
              <a:rPr lang="en-US" dirty="0"/>
              <a:t>Standard Steps of 300mm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7CCEBC-D4AC-48F7-B0E9-094E1D22DC6F}"/>
              </a:ext>
            </a:extLst>
          </p:cNvPr>
          <p:cNvSpPr/>
          <p:nvPr/>
        </p:nvSpPr>
        <p:spPr>
          <a:xfrm>
            <a:off x="696685" y="2537927"/>
            <a:ext cx="292359" cy="262501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31776C-FF94-43FF-B5C0-4E01E28B2ACC}"/>
              </a:ext>
            </a:extLst>
          </p:cNvPr>
          <p:cNvSpPr/>
          <p:nvPr/>
        </p:nvSpPr>
        <p:spPr>
          <a:xfrm>
            <a:off x="2095259" y="2537927"/>
            <a:ext cx="292359" cy="262501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98535F-8C0F-45CC-9F63-111C48592738}"/>
              </a:ext>
            </a:extLst>
          </p:cNvPr>
          <p:cNvSpPr/>
          <p:nvPr/>
        </p:nvSpPr>
        <p:spPr>
          <a:xfrm>
            <a:off x="541175" y="2649895"/>
            <a:ext cx="2027853" cy="39810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79B042-F91A-43CA-B05A-885292E1AA76}"/>
              </a:ext>
            </a:extLst>
          </p:cNvPr>
          <p:cNvSpPr/>
          <p:nvPr/>
        </p:nvSpPr>
        <p:spPr>
          <a:xfrm>
            <a:off x="541175" y="4624875"/>
            <a:ext cx="2027853" cy="39810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1DA689-DE93-4147-B461-CB59B7D411C4}"/>
              </a:ext>
            </a:extLst>
          </p:cNvPr>
          <p:cNvSpPr/>
          <p:nvPr/>
        </p:nvSpPr>
        <p:spPr>
          <a:xfrm>
            <a:off x="3755034" y="2537927"/>
            <a:ext cx="302710" cy="292981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841618-56DA-4151-B950-57654BBC9400}"/>
              </a:ext>
            </a:extLst>
          </p:cNvPr>
          <p:cNvSpPr/>
          <p:nvPr/>
        </p:nvSpPr>
        <p:spPr>
          <a:xfrm>
            <a:off x="5127708" y="2537927"/>
            <a:ext cx="302710" cy="292981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0AD10E-D1C8-4BA9-85A9-CE6575C6364D}"/>
              </a:ext>
            </a:extLst>
          </p:cNvPr>
          <p:cNvSpPr/>
          <p:nvPr/>
        </p:nvSpPr>
        <p:spPr>
          <a:xfrm>
            <a:off x="3573624" y="2649895"/>
            <a:ext cx="2027853" cy="39810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E71AD1-66B6-4064-901D-96E123ECC8F4}"/>
              </a:ext>
            </a:extLst>
          </p:cNvPr>
          <p:cNvSpPr/>
          <p:nvPr/>
        </p:nvSpPr>
        <p:spPr>
          <a:xfrm>
            <a:off x="3573624" y="4963886"/>
            <a:ext cx="2027853" cy="39810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6A8A10-7A5D-4066-872E-108F677B03BC}"/>
              </a:ext>
            </a:extLst>
          </p:cNvPr>
          <p:cNvSpPr/>
          <p:nvPr/>
        </p:nvSpPr>
        <p:spPr>
          <a:xfrm>
            <a:off x="6761583" y="2537926"/>
            <a:ext cx="302710" cy="332169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B9DF92-E500-412C-AF26-AAB2D0B37534}"/>
              </a:ext>
            </a:extLst>
          </p:cNvPr>
          <p:cNvSpPr/>
          <p:nvPr/>
        </p:nvSpPr>
        <p:spPr>
          <a:xfrm>
            <a:off x="8160157" y="2537926"/>
            <a:ext cx="302710" cy="332169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ECCF82-A5DF-4A74-B582-35D4D267ECE0}"/>
              </a:ext>
            </a:extLst>
          </p:cNvPr>
          <p:cNvSpPr/>
          <p:nvPr/>
        </p:nvSpPr>
        <p:spPr>
          <a:xfrm>
            <a:off x="6606073" y="2649895"/>
            <a:ext cx="2027853" cy="39810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CF9A37-59D4-4FCA-87C3-FB899D5803A4}"/>
              </a:ext>
            </a:extLst>
          </p:cNvPr>
          <p:cNvSpPr/>
          <p:nvPr/>
        </p:nvSpPr>
        <p:spPr>
          <a:xfrm>
            <a:off x="6606073" y="5361992"/>
            <a:ext cx="2027853" cy="39810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EBE1A1-ADF1-43AC-933B-D65C9FC2554D}"/>
              </a:ext>
            </a:extLst>
          </p:cNvPr>
          <p:cNvSpPr/>
          <p:nvPr/>
        </p:nvSpPr>
        <p:spPr>
          <a:xfrm>
            <a:off x="9783682" y="2544146"/>
            <a:ext cx="302710" cy="37882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1C42A-7C74-4597-A1D7-D19AC94EDAA8}"/>
              </a:ext>
            </a:extLst>
          </p:cNvPr>
          <p:cNvSpPr/>
          <p:nvPr/>
        </p:nvSpPr>
        <p:spPr>
          <a:xfrm>
            <a:off x="11182256" y="2544146"/>
            <a:ext cx="302710" cy="37882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26A9D8-10B4-462B-9532-6590BF116229}"/>
              </a:ext>
            </a:extLst>
          </p:cNvPr>
          <p:cNvSpPr/>
          <p:nvPr/>
        </p:nvSpPr>
        <p:spPr>
          <a:xfrm>
            <a:off x="9638522" y="2656114"/>
            <a:ext cx="2027853" cy="39810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B689B8-05C2-4D9A-8609-BE7E0CFF03C2}"/>
              </a:ext>
            </a:extLst>
          </p:cNvPr>
          <p:cNvSpPr/>
          <p:nvPr/>
        </p:nvSpPr>
        <p:spPr>
          <a:xfrm>
            <a:off x="9638522" y="5828521"/>
            <a:ext cx="2027853" cy="39810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48CB98-77FD-454F-BC21-3F9C53061932}"/>
              </a:ext>
            </a:extLst>
          </p:cNvPr>
          <p:cNvSpPr txBox="1"/>
          <p:nvPr/>
        </p:nvSpPr>
        <p:spPr>
          <a:xfrm>
            <a:off x="616130" y="5467739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Standard Stroke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F64AFF-64A3-4CB5-A6B8-9CC323A9932F}"/>
              </a:ext>
            </a:extLst>
          </p:cNvPr>
          <p:cNvSpPr txBox="1"/>
          <p:nvPr/>
        </p:nvSpPr>
        <p:spPr>
          <a:xfrm>
            <a:off x="3510972" y="5738326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Standard + 300mm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C3DEA7-FAB8-41FF-8455-430A6EB39213}"/>
              </a:ext>
            </a:extLst>
          </p:cNvPr>
          <p:cNvSpPr txBox="1"/>
          <p:nvPr/>
        </p:nvSpPr>
        <p:spPr>
          <a:xfrm>
            <a:off x="6543422" y="6035742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Standard + 600mm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DAD858-2FE4-4FFE-8B82-15748CC9DED5}"/>
              </a:ext>
            </a:extLst>
          </p:cNvPr>
          <p:cNvSpPr txBox="1"/>
          <p:nvPr/>
        </p:nvSpPr>
        <p:spPr>
          <a:xfrm>
            <a:off x="9591425" y="6467280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Standard + 900mm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A93A668-6334-4EE5-9DEC-6A0BDDE0B5FE}"/>
              </a:ext>
            </a:extLst>
          </p:cNvPr>
          <p:cNvCxnSpPr>
            <a:cxnSpLocks/>
          </p:cNvCxnSpPr>
          <p:nvPr/>
        </p:nvCxnSpPr>
        <p:spPr>
          <a:xfrm>
            <a:off x="1536441" y="3813110"/>
            <a:ext cx="0" cy="811765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C9C3E6E-CC4F-4DE1-A3B5-A3916B0E3682}"/>
              </a:ext>
            </a:extLst>
          </p:cNvPr>
          <p:cNvCxnSpPr>
            <a:cxnSpLocks/>
          </p:cNvCxnSpPr>
          <p:nvPr/>
        </p:nvCxnSpPr>
        <p:spPr>
          <a:xfrm>
            <a:off x="4612433" y="3813110"/>
            <a:ext cx="0" cy="1150776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5C2C536-703F-4D3C-8941-D81D0E25927D}"/>
              </a:ext>
            </a:extLst>
          </p:cNvPr>
          <p:cNvCxnSpPr>
            <a:cxnSpLocks/>
          </p:cNvCxnSpPr>
          <p:nvPr/>
        </p:nvCxnSpPr>
        <p:spPr>
          <a:xfrm>
            <a:off x="7644882" y="3813110"/>
            <a:ext cx="0" cy="1548882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982B8B6-0D03-43C5-9AC1-E6E2CCADDD89}"/>
              </a:ext>
            </a:extLst>
          </p:cNvPr>
          <p:cNvCxnSpPr>
            <a:cxnSpLocks/>
          </p:cNvCxnSpPr>
          <p:nvPr/>
        </p:nvCxnSpPr>
        <p:spPr>
          <a:xfrm>
            <a:off x="10677331" y="3813110"/>
            <a:ext cx="0" cy="2015411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FFD5A38F-D7DC-4C6E-A0C9-A056202C12BB}"/>
              </a:ext>
            </a:extLst>
          </p:cNvPr>
          <p:cNvSpPr/>
          <p:nvPr/>
        </p:nvSpPr>
        <p:spPr>
          <a:xfrm>
            <a:off x="541174" y="3813113"/>
            <a:ext cx="2027853" cy="398106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B302F6C-D566-4827-9276-E8B2D60DF749}"/>
              </a:ext>
            </a:extLst>
          </p:cNvPr>
          <p:cNvCxnSpPr/>
          <p:nvPr/>
        </p:nvCxnSpPr>
        <p:spPr>
          <a:xfrm>
            <a:off x="304800" y="3813110"/>
            <a:ext cx="11507755" cy="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41900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622D057-E9FD-41C7-948C-1651FAF3F1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93698" cy="6858001"/>
          </a:xfrm>
          <a:prstGeom prst="rect">
            <a:avLst/>
          </a:prstGeom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118BD9C2-B486-4523-A61D-1B18EABFD2F4}"/>
              </a:ext>
            </a:extLst>
          </p:cNvPr>
          <p:cNvSpPr>
            <a:spLocks/>
          </p:cNvSpPr>
          <p:nvPr/>
        </p:nvSpPr>
        <p:spPr bwMode="auto">
          <a:xfrm>
            <a:off x="6273386" y="0"/>
            <a:ext cx="5186965" cy="684841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 sz="1800" b="0" i="0">
              <a:solidFill>
                <a:srgbClr val="000000"/>
              </a:solidFill>
              <a:effectLst/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70663" name="Rectangle 7"/>
          <p:cNvSpPr>
            <a:spLocks/>
          </p:cNvSpPr>
          <p:nvPr/>
        </p:nvSpPr>
        <p:spPr bwMode="white">
          <a:xfrm>
            <a:off x="6553422" y="598489"/>
            <a:ext cx="4632325" cy="5659437"/>
          </a:xfrm>
          <a:prstGeom prst="rect">
            <a:avLst/>
          </a:pr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grpSp>
        <p:nvGrpSpPr>
          <p:cNvPr id="70664" name="Group 8"/>
          <p:cNvGrpSpPr>
            <a:grpSpLocks/>
          </p:cNvGrpSpPr>
          <p:nvPr/>
        </p:nvGrpSpPr>
        <p:grpSpPr bwMode="white">
          <a:xfrm>
            <a:off x="8144097" y="225426"/>
            <a:ext cx="1450975" cy="1547813"/>
            <a:chOff x="-1" y="-1"/>
            <a:chExt cx="1451099" cy="1547388"/>
          </a:xfrm>
        </p:grpSpPr>
        <p:sp>
          <p:nvSpPr>
            <p:cNvPr id="70665" name="AutoShape 9"/>
            <p:cNvSpPr>
              <a:spLocks/>
            </p:cNvSpPr>
            <p:nvPr/>
          </p:nvSpPr>
          <p:spPr bwMode="white">
            <a:xfrm rot="10800000" flipH="1">
              <a:off x="64215" y="134617"/>
              <a:ext cx="1322668" cy="141277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lnTo>
                    <a:pt x="21600" y="5324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324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9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zh-TW">
                <a:solidFill>
                  <a:srgbClr val="000000"/>
                </a:solidFill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  <p:sp>
          <p:nvSpPr>
            <p:cNvPr id="70666" name="AutoShape 10"/>
            <p:cNvSpPr>
              <a:spLocks/>
            </p:cNvSpPr>
            <p:nvPr/>
          </p:nvSpPr>
          <p:spPr bwMode="white">
            <a:xfrm rot="10800000" flipH="1">
              <a:off x="0" y="0"/>
              <a:ext cx="1451098" cy="141277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lnTo>
                    <a:pt x="21600" y="5324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324"/>
                  </a:lnTo>
                  <a:lnTo>
                    <a:pt x="10800" y="0"/>
                  </a:lnTo>
                  <a:close/>
                </a:path>
              </a:pathLst>
            </a:cu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zh-TW">
                <a:solidFill>
                  <a:srgbClr val="000000"/>
                </a:solidFill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</p:grpSp>
      <p:sp>
        <p:nvSpPr>
          <p:cNvPr id="70667" name="Rectangle 11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7806418" y="602455"/>
            <a:ext cx="2120900" cy="709613"/>
          </a:xfrm>
        </p:spPr>
        <p:txBody>
          <a:bodyPr/>
          <a:lstStyle/>
          <a:p>
            <a:pPr marL="0" indent="0" algn="ctr" defTabSz="457200">
              <a:spcBef>
                <a:spcPct val="0"/>
              </a:spcBef>
              <a:buNone/>
            </a:pPr>
            <a:r>
              <a:rPr lang="en-US" altLang="zh-TW" sz="2400">
                <a:solidFill>
                  <a:srgbClr val="FFFFFF"/>
                </a:solidFill>
                <a:latin typeface="Helvetica" pitchFamily="34" charset="0"/>
                <a:ea typeface="Helvetica" pitchFamily="34" charset="0"/>
                <a:cs typeface="Helvetica" pitchFamily="34" charset="0"/>
                <a:sym typeface="Helvetica" pitchFamily="34" charset="0"/>
              </a:rPr>
              <a:t>Option</a:t>
            </a:r>
            <a:endParaRPr lang="zh-TW" altLang="zh-TW" sz="2400" dirty="0">
              <a:solidFill>
                <a:srgbClr val="FFFFFF"/>
              </a:solidFill>
              <a:latin typeface="Helvetica" pitchFamily="34" charset="0"/>
              <a:ea typeface="Helvetica" pitchFamily="34" charset="0"/>
              <a:cs typeface="Helvetica" pitchFamily="34" charset="0"/>
              <a:sym typeface="Helvetica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FA326B-AE63-45D4-8566-6625CD0647F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6730170" y="1708845"/>
            <a:ext cx="4305300" cy="2987567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e-Drive</a:t>
            </a:r>
            <a:br>
              <a:rPr lang="en-US" sz="5400" dirty="0">
                <a:solidFill>
                  <a:schemeClr val="bg1"/>
                </a:solidFill>
              </a:rPr>
            </a:br>
            <a:br>
              <a:rPr lang="en-US" sz="54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Servomotor parallel plasticizing</a:t>
            </a:r>
            <a:endParaRPr lang="en-US" sz="4000" i="1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D70A946-FDCC-4622-B769-7CFA276D7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F76150-2C72-450C-A5E9-EE2D8780C833}"/>
              </a:ext>
            </a:extLst>
          </p:cNvPr>
          <p:cNvSpPr/>
          <p:nvPr/>
        </p:nvSpPr>
        <p:spPr>
          <a:xfrm>
            <a:off x="7184571" y="4729685"/>
            <a:ext cx="37446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saves cycle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saves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silent operation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6872466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7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FFD4A-EF42-4A39-BD12-96FA44DD3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Efficiency Comparisons – </a:t>
            </a:r>
            <a:r>
              <a:rPr lang="en-US" b="1" dirty="0"/>
              <a:t>e-Drive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568D82-7BBF-4EFC-A65C-1C953483D9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080" y="2307772"/>
            <a:ext cx="1391823" cy="12433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BC923A-76AB-479B-8935-D4227BD1C008}"/>
              </a:ext>
            </a:extLst>
          </p:cNvPr>
          <p:cNvSpPr txBox="1"/>
          <p:nvPr/>
        </p:nvSpPr>
        <p:spPr>
          <a:xfrm>
            <a:off x="110480" y="212310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servomotor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1B2F26-79F5-4B4A-81A4-41D7C598E5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666" y="2307772"/>
            <a:ext cx="1314851" cy="12823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E861BE-E397-482F-A1EE-93768AF6E9E8}"/>
              </a:ext>
            </a:extLst>
          </p:cNvPr>
          <p:cNvSpPr txBox="1"/>
          <p:nvPr/>
        </p:nvSpPr>
        <p:spPr>
          <a:xfrm>
            <a:off x="4601478" y="225280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hoses</a:t>
            </a:r>
          </a:p>
        </p:txBody>
      </p:sp>
      <p:sp>
        <p:nvSpPr>
          <p:cNvPr id="18" name="Arrow: Striped Right 17">
            <a:extLst>
              <a:ext uri="{FF2B5EF4-FFF2-40B4-BE49-F238E27FC236}">
                <a16:creationId xmlns:a16="http://schemas.microsoft.com/office/drawing/2014/main" id="{D4619E37-9657-4BB8-98EC-1B2C7209D2D5}"/>
              </a:ext>
            </a:extLst>
          </p:cNvPr>
          <p:cNvSpPr/>
          <p:nvPr/>
        </p:nvSpPr>
        <p:spPr>
          <a:xfrm>
            <a:off x="2208590" y="2693437"/>
            <a:ext cx="873943" cy="491412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F6E1936-F10C-4006-B64F-615ABC64A3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3220" y="2380469"/>
            <a:ext cx="1536239" cy="1281158"/>
          </a:xfrm>
          <a:prstGeom prst="rect">
            <a:avLst/>
          </a:prstGeom>
        </p:spPr>
      </p:pic>
      <p:sp>
        <p:nvSpPr>
          <p:cNvPr id="22" name="Arrow: Striped Right 21">
            <a:extLst>
              <a:ext uri="{FF2B5EF4-FFF2-40B4-BE49-F238E27FC236}">
                <a16:creationId xmlns:a16="http://schemas.microsoft.com/office/drawing/2014/main" id="{67300760-74D0-4206-8130-7F1B3F985D83}"/>
              </a:ext>
            </a:extLst>
          </p:cNvPr>
          <p:cNvSpPr/>
          <p:nvPr/>
        </p:nvSpPr>
        <p:spPr>
          <a:xfrm>
            <a:off x="4619277" y="2703247"/>
            <a:ext cx="873943" cy="491412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9D9AD4-8B21-4FE2-9DD9-5EC82E82EB52}"/>
              </a:ext>
            </a:extLst>
          </p:cNvPr>
          <p:cNvSpPr txBox="1"/>
          <p:nvPr/>
        </p:nvSpPr>
        <p:spPr>
          <a:xfrm>
            <a:off x="5666920" y="2011137"/>
            <a:ext cx="1223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hydraulics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A79E06E-EE00-4C39-9911-EC6D342E3D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391" y="2359025"/>
            <a:ext cx="1314851" cy="1324046"/>
          </a:xfrm>
          <a:prstGeom prst="rect">
            <a:avLst/>
          </a:prstGeom>
        </p:spPr>
      </p:pic>
      <p:sp>
        <p:nvSpPr>
          <p:cNvPr id="27" name="Arrow: Striped Right 26">
            <a:extLst>
              <a:ext uri="{FF2B5EF4-FFF2-40B4-BE49-F238E27FC236}">
                <a16:creationId xmlns:a16="http://schemas.microsoft.com/office/drawing/2014/main" id="{67BB1F21-692A-421B-8A5A-FA02F33FEA93}"/>
              </a:ext>
            </a:extLst>
          </p:cNvPr>
          <p:cNvSpPr/>
          <p:nvPr/>
        </p:nvSpPr>
        <p:spPr>
          <a:xfrm>
            <a:off x="7140219" y="2703247"/>
            <a:ext cx="873943" cy="491412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47EF17-047B-430D-AE4C-CDF8B2EE99A9}"/>
              </a:ext>
            </a:extLst>
          </p:cNvPr>
          <p:cNvSpPr txBox="1"/>
          <p:nvPr/>
        </p:nvSpPr>
        <p:spPr>
          <a:xfrm>
            <a:off x="8318761" y="193844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motor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7ABF9D-FBEB-49F6-8194-5B1A389A3F83}"/>
              </a:ext>
            </a:extLst>
          </p:cNvPr>
          <p:cNvSpPr txBox="1"/>
          <p:nvPr/>
        </p:nvSpPr>
        <p:spPr>
          <a:xfrm>
            <a:off x="2378973" y="3719313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9EA2EA-035F-4B8E-89C8-E26B56CCB67B}"/>
              </a:ext>
            </a:extLst>
          </p:cNvPr>
          <p:cNvSpPr txBox="1"/>
          <p:nvPr/>
        </p:nvSpPr>
        <p:spPr>
          <a:xfrm>
            <a:off x="1051183" y="3769073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95%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EAA864-D8EB-41A6-920C-92328A272DBE}"/>
              </a:ext>
            </a:extLst>
          </p:cNvPr>
          <p:cNvSpPr txBox="1"/>
          <p:nvPr/>
        </p:nvSpPr>
        <p:spPr>
          <a:xfrm>
            <a:off x="4478637" y="3802490"/>
            <a:ext cx="1095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x 98% 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1D7A41-FDC2-4A75-83DA-B7F952DB5FF3}"/>
              </a:ext>
            </a:extLst>
          </p:cNvPr>
          <p:cNvSpPr txBox="1"/>
          <p:nvPr/>
        </p:nvSpPr>
        <p:spPr>
          <a:xfrm>
            <a:off x="3423024" y="3774436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93%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FB1774-AC7C-48BB-86D3-DD842D609135}"/>
              </a:ext>
            </a:extLst>
          </p:cNvPr>
          <p:cNvSpPr txBox="1"/>
          <p:nvPr/>
        </p:nvSpPr>
        <p:spPr>
          <a:xfrm>
            <a:off x="7062687" y="3836971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 98% x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B228032-6BF0-4B16-8755-46DD7433C5D4}"/>
              </a:ext>
            </a:extLst>
          </p:cNvPr>
          <p:cNvSpPr txBox="1"/>
          <p:nvPr/>
        </p:nvSpPr>
        <p:spPr>
          <a:xfrm>
            <a:off x="5924873" y="3774436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98%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E2C9C8-39D0-41A4-AE2A-C898EAF3A160}"/>
              </a:ext>
            </a:extLst>
          </p:cNvPr>
          <p:cNvSpPr txBox="1"/>
          <p:nvPr/>
        </p:nvSpPr>
        <p:spPr>
          <a:xfrm>
            <a:off x="8318761" y="3769073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92%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6FA0FEF-4A1B-4A53-BADC-26FB5667A66C}"/>
              </a:ext>
            </a:extLst>
          </p:cNvPr>
          <p:cNvSpPr txBox="1"/>
          <p:nvPr/>
        </p:nvSpPr>
        <p:spPr>
          <a:xfrm>
            <a:off x="3575424" y="195826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pump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ED6049-B994-4044-A907-70EC51FFAC92}"/>
              </a:ext>
            </a:extLst>
          </p:cNvPr>
          <p:cNvSpPr txBox="1"/>
          <p:nvPr/>
        </p:nvSpPr>
        <p:spPr>
          <a:xfrm>
            <a:off x="7122789" y="225810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hoses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88E157A-9F2D-4DBB-A3DB-0365D9D9AB90}"/>
              </a:ext>
            </a:extLst>
          </p:cNvPr>
          <p:cNvSpPr txBox="1"/>
          <p:nvPr/>
        </p:nvSpPr>
        <p:spPr>
          <a:xfrm>
            <a:off x="9639802" y="3645962"/>
            <a:ext cx="18020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= 77%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BD8C35E-BE4D-446F-940E-935BAE3D3E29}"/>
              </a:ext>
            </a:extLst>
          </p:cNvPr>
          <p:cNvSpPr/>
          <p:nvPr/>
        </p:nvSpPr>
        <p:spPr bwMode="ltGray">
          <a:xfrm>
            <a:off x="10012759" y="2693437"/>
            <a:ext cx="1429139" cy="54481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</a:rPr>
              <a:t>Normal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FA56973-9179-4957-B99B-D51FAB9445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0490" y="4832803"/>
            <a:ext cx="1391823" cy="124331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C1A761B-6BB6-43C6-9D0B-7C2F5D521BE9}"/>
              </a:ext>
            </a:extLst>
          </p:cNvPr>
          <p:cNvSpPr txBox="1"/>
          <p:nvPr/>
        </p:nvSpPr>
        <p:spPr>
          <a:xfrm>
            <a:off x="4784915" y="467426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servomotor</a:t>
            </a:r>
          </a:p>
        </p:txBody>
      </p:sp>
      <p:sp>
        <p:nvSpPr>
          <p:cNvPr id="44" name="Arrow: Striped Right 43">
            <a:extLst>
              <a:ext uri="{FF2B5EF4-FFF2-40B4-BE49-F238E27FC236}">
                <a16:creationId xmlns:a16="http://schemas.microsoft.com/office/drawing/2014/main" id="{ECA208AD-7222-40EC-AF02-7E25D776A2CF}"/>
              </a:ext>
            </a:extLst>
          </p:cNvPr>
          <p:cNvSpPr/>
          <p:nvPr/>
        </p:nvSpPr>
        <p:spPr>
          <a:xfrm>
            <a:off x="6874000" y="5218468"/>
            <a:ext cx="873943" cy="491412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BCCC67E-6228-41D8-AFE2-2F4C1E29EE61}"/>
              </a:ext>
            </a:extLst>
          </p:cNvPr>
          <p:cNvSpPr txBox="1"/>
          <p:nvPr/>
        </p:nvSpPr>
        <p:spPr>
          <a:xfrm>
            <a:off x="7058722" y="603970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8700137-9BD5-4111-BF78-31A0E062529D}"/>
              </a:ext>
            </a:extLst>
          </p:cNvPr>
          <p:cNvSpPr txBox="1"/>
          <p:nvPr/>
        </p:nvSpPr>
        <p:spPr>
          <a:xfrm>
            <a:off x="5662510" y="6089469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95%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A9B5ABC-F89C-46CB-BA17-71985FED925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094852" y="4911338"/>
            <a:ext cx="1091855" cy="120780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7B4C36A-A2AE-437D-8E64-87AB79B1A8F7}"/>
              </a:ext>
            </a:extLst>
          </p:cNvPr>
          <p:cNvSpPr txBox="1"/>
          <p:nvPr/>
        </p:nvSpPr>
        <p:spPr>
          <a:xfrm>
            <a:off x="7668865" y="4674269"/>
            <a:ext cx="719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gear-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box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8BAD98C-D8A7-459E-98CE-B01F4CAE6AEE}"/>
              </a:ext>
            </a:extLst>
          </p:cNvPr>
          <p:cNvSpPr txBox="1"/>
          <p:nvPr/>
        </p:nvSpPr>
        <p:spPr>
          <a:xfrm>
            <a:off x="8238644" y="6089469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95%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FE735F6-5131-46BD-9D42-596014ECEBE3}"/>
              </a:ext>
            </a:extLst>
          </p:cNvPr>
          <p:cNvSpPr txBox="1"/>
          <p:nvPr/>
        </p:nvSpPr>
        <p:spPr>
          <a:xfrm>
            <a:off x="9639802" y="5966358"/>
            <a:ext cx="18020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= 90%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08CCFA51-BE1F-4D74-8A68-AC8E72664C17}"/>
              </a:ext>
            </a:extLst>
          </p:cNvPr>
          <p:cNvSpPr/>
          <p:nvPr/>
        </p:nvSpPr>
        <p:spPr bwMode="black">
          <a:xfrm>
            <a:off x="9933095" y="5143435"/>
            <a:ext cx="1582000" cy="544810"/>
          </a:xfrm>
          <a:prstGeom prst="roundRect">
            <a:avLst/>
          </a:prstGeom>
          <a:solidFill>
            <a:srgbClr val="FF7000">
              <a:alpha val="69804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</a:rPr>
              <a:t>e-Drive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CBE78BE-0DC0-4CB2-9B22-9BD8D11C6622}"/>
              </a:ext>
            </a:extLst>
          </p:cNvPr>
          <p:cNvCxnSpPr/>
          <p:nvPr/>
        </p:nvCxnSpPr>
        <p:spPr>
          <a:xfrm>
            <a:off x="298580" y="4534678"/>
            <a:ext cx="114393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A8BC2CA0-6B34-4EEA-BD5A-A452268B2C58}"/>
              </a:ext>
            </a:extLst>
          </p:cNvPr>
          <p:cNvSpPr txBox="1"/>
          <p:nvPr/>
        </p:nvSpPr>
        <p:spPr>
          <a:xfrm>
            <a:off x="248434" y="5615757"/>
            <a:ext cx="3707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Note: Plasticizing typically consumes the most energy in an injection moulding machine</a:t>
            </a:r>
          </a:p>
        </p:txBody>
      </p:sp>
    </p:spTree>
    <p:extLst>
      <p:ext uri="{BB962C8B-B14F-4D97-AF65-F5344CB8AC3E}">
        <p14:creationId xmlns:p14="http://schemas.microsoft.com/office/powerpoint/2010/main" val="2589273197"/>
      </p:ext>
    </p:extLst>
  </p:cSld>
  <p:clrMapOvr>
    <a:masterClrMapping/>
  </p:clrMapOvr>
  <p:transition spd="slow">
    <p:cover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D34EE4-5E43-4862-9054-74DC0757A7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0" y="1"/>
            <a:ext cx="12192000" cy="6848410"/>
          </a:xfrm>
          <a:prstGeom prst="rect">
            <a:avLst/>
          </a:prstGeom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118BD9C2-B486-4523-A61D-1B18EABFD2F4}"/>
              </a:ext>
            </a:extLst>
          </p:cNvPr>
          <p:cNvSpPr>
            <a:spLocks/>
          </p:cNvSpPr>
          <p:nvPr/>
        </p:nvSpPr>
        <p:spPr bwMode="auto">
          <a:xfrm>
            <a:off x="930056" y="0"/>
            <a:ext cx="5186965" cy="684841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 sz="1800" b="0" i="0">
              <a:solidFill>
                <a:srgbClr val="000000"/>
              </a:solidFill>
              <a:effectLst/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70663" name="Rectangle 7"/>
          <p:cNvSpPr>
            <a:spLocks/>
          </p:cNvSpPr>
          <p:nvPr/>
        </p:nvSpPr>
        <p:spPr bwMode="white">
          <a:xfrm>
            <a:off x="1210092" y="598489"/>
            <a:ext cx="4632325" cy="5659437"/>
          </a:xfrm>
          <a:prstGeom prst="rect">
            <a:avLst/>
          </a:pr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grpSp>
        <p:nvGrpSpPr>
          <p:cNvPr id="70664" name="Group 8"/>
          <p:cNvGrpSpPr>
            <a:grpSpLocks/>
          </p:cNvGrpSpPr>
          <p:nvPr/>
        </p:nvGrpSpPr>
        <p:grpSpPr bwMode="white">
          <a:xfrm>
            <a:off x="2800767" y="225426"/>
            <a:ext cx="1450975" cy="1547813"/>
            <a:chOff x="-1" y="-1"/>
            <a:chExt cx="1451099" cy="1547388"/>
          </a:xfrm>
        </p:grpSpPr>
        <p:sp>
          <p:nvSpPr>
            <p:cNvPr id="70665" name="AutoShape 9"/>
            <p:cNvSpPr>
              <a:spLocks/>
            </p:cNvSpPr>
            <p:nvPr/>
          </p:nvSpPr>
          <p:spPr bwMode="white">
            <a:xfrm rot="10800000" flipH="1">
              <a:off x="64215" y="134617"/>
              <a:ext cx="1322668" cy="141277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lnTo>
                    <a:pt x="21600" y="5324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324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9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zh-TW">
                <a:solidFill>
                  <a:srgbClr val="000000"/>
                </a:solidFill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  <p:sp>
          <p:nvSpPr>
            <p:cNvPr id="70666" name="AutoShape 10"/>
            <p:cNvSpPr>
              <a:spLocks/>
            </p:cNvSpPr>
            <p:nvPr/>
          </p:nvSpPr>
          <p:spPr bwMode="white">
            <a:xfrm rot="10800000" flipH="1">
              <a:off x="0" y="0"/>
              <a:ext cx="1451098" cy="141277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lnTo>
                    <a:pt x="21600" y="5324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324"/>
                  </a:lnTo>
                  <a:lnTo>
                    <a:pt x="10800" y="0"/>
                  </a:lnTo>
                  <a:close/>
                </a:path>
              </a:pathLst>
            </a:cu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zh-TW">
                <a:solidFill>
                  <a:srgbClr val="000000"/>
                </a:solidFill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</p:grpSp>
      <p:sp>
        <p:nvSpPr>
          <p:cNvPr id="70667" name="Rectangle 11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2463088" y="602455"/>
            <a:ext cx="2120900" cy="709613"/>
          </a:xfrm>
        </p:spPr>
        <p:txBody>
          <a:bodyPr/>
          <a:lstStyle/>
          <a:p>
            <a:pPr marL="0" indent="0" algn="ctr" defTabSz="457200">
              <a:spcBef>
                <a:spcPct val="0"/>
              </a:spcBef>
              <a:buNone/>
            </a:pPr>
            <a:r>
              <a:rPr lang="en-US" altLang="zh-TW" sz="2400" dirty="0">
                <a:solidFill>
                  <a:srgbClr val="FFFFFF"/>
                </a:solidFill>
                <a:latin typeface="Helvetica" pitchFamily="34" charset="0"/>
                <a:ea typeface="Helvetica" pitchFamily="34" charset="0"/>
                <a:cs typeface="Helvetica" pitchFamily="34" charset="0"/>
                <a:sym typeface="Helvetica" pitchFamily="34" charset="0"/>
              </a:rPr>
              <a:t>Option</a:t>
            </a:r>
            <a:endParaRPr lang="zh-TW" altLang="zh-TW" sz="2400" dirty="0">
              <a:solidFill>
                <a:srgbClr val="FFFFFF"/>
              </a:solidFill>
              <a:latin typeface="Helvetica" pitchFamily="34" charset="0"/>
              <a:ea typeface="Helvetica" pitchFamily="34" charset="0"/>
              <a:cs typeface="Helvetica" pitchFamily="34" charset="0"/>
              <a:sym typeface="Helvetica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FA326B-AE63-45D4-8566-6625CD0647F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1386840" y="2944813"/>
            <a:ext cx="4305300" cy="132556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Compressive Moulding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D70A946-FDCC-4622-B769-7CFA276D7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53309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7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C10EA-9ED0-4C6E-9E55-089598F25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Two-Stage Clamp Closing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000FE040-1FE3-4C51-9429-D4C6F23B9314}"/>
              </a:ext>
            </a:extLst>
          </p:cNvPr>
          <p:cNvSpPr/>
          <p:nvPr/>
        </p:nvSpPr>
        <p:spPr>
          <a:xfrm>
            <a:off x="1069910" y="2774302"/>
            <a:ext cx="1032206" cy="1157288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9596CEA2-5C7D-402E-B4F0-015DDFAD5314}"/>
              </a:ext>
            </a:extLst>
          </p:cNvPr>
          <p:cNvSpPr/>
          <p:nvPr/>
        </p:nvSpPr>
        <p:spPr>
          <a:xfrm>
            <a:off x="2590800" y="2774302"/>
            <a:ext cx="1032206" cy="1157288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F65BB584-F23E-46DC-A5C1-ED2F62B931C9}"/>
              </a:ext>
            </a:extLst>
          </p:cNvPr>
          <p:cNvSpPr/>
          <p:nvPr/>
        </p:nvSpPr>
        <p:spPr>
          <a:xfrm>
            <a:off x="4111690" y="2774302"/>
            <a:ext cx="1032206" cy="1157288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8481C614-0705-4CC4-9FD6-8106B46B56DA}"/>
              </a:ext>
            </a:extLst>
          </p:cNvPr>
          <p:cNvSpPr/>
          <p:nvPr/>
        </p:nvSpPr>
        <p:spPr>
          <a:xfrm>
            <a:off x="5632580" y="2774302"/>
            <a:ext cx="1032206" cy="1157288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F3380F8E-6014-4B8A-829E-0409A0FE940A}"/>
              </a:ext>
            </a:extLst>
          </p:cNvPr>
          <p:cNvSpPr/>
          <p:nvPr/>
        </p:nvSpPr>
        <p:spPr>
          <a:xfrm>
            <a:off x="7153470" y="2774302"/>
            <a:ext cx="1032206" cy="1157288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D09B2A38-080A-4CD8-8120-BD2C39EAE40C}"/>
              </a:ext>
            </a:extLst>
          </p:cNvPr>
          <p:cNvSpPr/>
          <p:nvPr/>
        </p:nvSpPr>
        <p:spPr>
          <a:xfrm>
            <a:off x="8674360" y="2774302"/>
            <a:ext cx="1032206" cy="1157288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0BC2E120-D328-41F2-B7E9-47C8E32F9C1A}"/>
              </a:ext>
            </a:extLst>
          </p:cNvPr>
          <p:cNvSpPr/>
          <p:nvPr/>
        </p:nvSpPr>
        <p:spPr>
          <a:xfrm>
            <a:off x="10195250" y="2774302"/>
            <a:ext cx="1032206" cy="1157288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9C2986-7A9D-48FE-877C-42E93CDC77BF}"/>
              </a:ext>
            </a:extLst>
          </p:cNvPr>
          <p:cNvSpPr txBox="1"/>
          <p:nvPr/>
        </p:nvSpPr>
        <p:spPr>
          <a:xfrm>
            <a:off x="938900" y="2069220"/>
            <a:ext cx="1163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clamp close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8B3486-D20C-48B6-B5D3-897CCDAE891A}"/>
              </a:ext>
            </a:extLst>
          </p:cNvPr>
          <p:cNvSpPr txBox="1"/>
          <p:nvPr/>
        </p:nvSpPr>
        <p:spPr>
          <a:xfrm>
            <a:off x="2459790" y="2069220"/>
            <a:ext cx="1163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lock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C53A04-E44A-4FDA-8C60-7562E02024A8}"/>
              </a:ext>
            </a:extLst>
          </p:cNvPr>
          <p:cNvSpPr txBox="1"/>
          <p:nvPr/>
        </p:nvSpPr>
        <p:spPr>
          <a:xfrm>
            <a:off x="3980680" y="2069219"/>
            <a:ext cx="1163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injection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8422CC-8D74-45DD-B231-8313E2FB5D18}"/>
              </a:ext>
            </a:extLst>
          </p:cNvPr>
          <p:cNvSpPr txBox="1"/>
          <p:nvPr/>
        </p:nvSpPr>
        <p:spPr>
          <a:xfrm>
            <a:off x="5501570" y="2069218"/>
            <a:ext cx="1163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holding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346CAD-88D3-41A0-AE0B-EB15ACC7913A}"/>
              </a:ext>
            </a:extLst>
          </p:cNvPr>
          <p:cNvSpPr txBox="1"/>
          <p:nvPr/>
        </p:nvSpPr>
        <p:spPr>
          <a:xfrm>
            <a:off x="7022460" y="2069217"/>
            <a:ext cx="1163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recovery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3AE0ED-64FB-420F-853D-6250B814EDA5}"/>
              </a:ext>
            </a:extLst>
          </p:cNvPr>
          <p:cNvSpPr txBox="1"/>
          <p:nvPr/>
        </p:nvSpPr>
        <p:spPr>
          <a:xfrm>
            <a:off x="8543350" y="2069216"/>
            <a:ext cx="1163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release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0C7E53-CD9C-4903-BF1D-EFEC8CF9B9D2}"/>
              </a:ext>
            </a:extLst>
          </p:cNvPr>
          <p:cNvSpPr txBox="1"/>
          <p:nvPr/>
        </p:nvSpPr>
        <p:spPr>
          <a:xfrm>
            <a:off x="10064240" y="2069215"/>
            <a:ext cx="1163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clamp open</a:t>
            </a: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6853615B-69B4-49B1-82C3-48DEF9AA1514}"/>
              </a:ext>
            </a:extLst>
          </p:cNvPr>
          <p:cNvSpPr/>
          <p:nvPr/>
        </p:nvSpPr>
        <p:spPr>
          <a:xfrm>
            <a:off x="4204997" y="5847184"/>
            <a:ext cx="2948473" cy="737410"/>
          </a:xfrm>
          <a:prstGeom prst="homePlate">
            <a:avLst/>
          </a:prstGeom>
          <a:solidFill>
            <a:srgbClr val="FF79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DE3F9B-10F8-4B0B-B000-35FE52A2E354}"/>
              </a:ext>
            </a:extLst>
          </p:cNvPr>
          <p:cNvSpPr txBox="1"/>
          <p:nvPr/>
        </p:nvSpPr>
        <p:spPr>
          <a:xfrm>
            <a:off x="4204997" y="6031223"/>
            <a:ext cx="2948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2"/>
                </a:solidFill>
              </a:rPr>
              <a:t>sequential injection</a:t>
            </a: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A1121965-319C-4F03-AB19-D9A8B9F765CD}"/>
              </a:ext>
            </a:extLst>
          </p:cNvPr>
          <p:cNvSpPr/>
          <p:nvPr/>
        </p:nvSpPr>
        <p:spPr>
          <a:xfrm>
            <a:off x="4521475" y="4430764"/>
            <a:ext cx="1307047" cy="917246"/>
          </a:xfrm>
          <a:prstGeom prst="homePlat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B4F313-8E8A-46CE-8A28-F638D0E99F0A}"/>
              </a:ext>
            </a:extLst>
          </p:cNvPr>
          <p:cNvSpPr txBox="1"/>
          <p:nvPr/>
        </p:nvSpPr>
        <p:spPr>
          <a:xfrm>
            <a:off x="5946329" y="4557765"/>
            <a:ext cx="3315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Stage 2 clamp closing</a:t>
            </a:r>
          </a:p>
          <a:p>
            <a:r>
              <a:rPr lang="en-US" i="1" dirty="0">
                <a:solidFill>
                  <a:schemeClr val="bg1"/>
                </a:solidFill>
              </a:rPr>
              <a:t>= Compressive Moulding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22BAFB-81AA-437F-B7FF-846F082646FF}"/>
              </a:ext>
            </a:extLst>
          </p:cNvPr>
          <p:cNvSpPr txBox="1"/>
          <p:nvPr/>
        </p:nvSpPr>
        <p:spPr>
          <a:xfrm>
            <a:off x="997994" y="4556144"/>
            <a:ext cx="3315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Stage 1 closing</a:t>
            </a:r>
          </a:p>
          <a:p>
            <a:r>
              <a:rPr lang="en-US" i="1" dirty="0">
                <a:solidFill>
                  <a:schemeClr val="bg1"/>
                </a:solidFill>
              </a:rPr>
              <a:t>leaves gap</a:t>
            </a:r>
          </a:p>
          <a:p>
            <a:r>
              <a:rPr lang="en-US" i="1" dirty="0">
                <a:solidFill>
                  <a:schemeClr val="bg1"/>
                </a:solidFill>
              </a:rPr>
              <a:t>tolerance &lt; </a:t>
            </a:r>
            <a:r>
              <a:rPr lang="en-US" altLang="zh-TW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 charset="0"/>
              </a:rPr>
              <a:t>±</a:t>
            </a:r>
            <a:r>
              <a:rPr lang="en-US" altLang="zh-TW" dirty="0">
                <a:solidFill>
                  <a:schemeClr val="bg1"/>
                </a:solidFill>
                <a:latin typeface="Helvetica Neue" charset="0"/>
                <a:sym typeface="Helvetica Neue" charset="0"/>
              </a:rPr>
              <a:t>0.1mm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F16E73-2BC8-4A6F-B16F-4FA37A5AD49F}"/>
              </a:ext>
            </a:extLst>
          </p:cNvPr>
          <p:cNvSpPr/>
          <p:nvPr/>
        </p:nvSpPr>
        <p:spPr>
          <a:xfrm>
            <a:off x="8223000" y="6138945"/>
            <a:ext cx="38026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800" i="1" dirty="0">
                <a:solidFill>
                  <a:schemeClr val="bg2"/>
                </a:solidFill>
              </a:rPr>
              <a:t>Precision </a:t>
            </a:r>
            <a:r>
              <a:rPr lang="en-US" altLang="zh-CN" sz="2800" i="1" dirty="0">
                <a:solidFill>
                  <a:schemeClr val="bg2"/>
                </a:solidFill>
                <a:latin typeface="+mn-lt"/>
              </a:rPr>
              <a:t>Hydraulics</a:t>
            </a:r>
            <a:r>
              <a:rPr lang="en-US" sz="2800" i="1" dirty="0">
                <a:solidFill>
                  <a:schemeClr val="bg2"/>
                </a:solidFill>
              </a:rPr>
              <a:t>™</a:t>
            </a:r>
          </a:p>
        </p:txBody>
      </p:sp>
    </p:spTree>
    <p:extLst>
      <p:ext uri="{BB962C8B-B14F-4D97-AF65-F5344CB8AC3E}">
        <p14:creationId xmlns:p14="http://schemas.microsoft.com/office/powerpoint/2010/main" val="3391414456"/>
      </p:ext>
    </p:extLst>
  </p:cSld>
  <p:clrMapOvr>
    <a:masterClrMapping/>
  </p:clrMapOvr>
  <p:transition spd="slow">
    <p:cover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34DF883-266E-42CC-A73C-658D1391D8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2740272"/>
              </p:ext>
            </p:extLst>
          </p:nvPr>
        </p:nvGraphicFramePr>
        <p:xfrm>
          <a:off x="1716828" y="2443647"/>
          <a:ext cx="8932506" cy="3600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7502">
                  <a:extLst>
                    <a:ext uri="{9D8B030D-6E8A-4147-A177-3AD203B41FA5}">
                      <a16:colId xmlns:a16="http://schemas.microsoft.com/office/drawing/2014/main" val="134662955"/>
                    </a:ext>
                  </a:extLst>
                </a:gridCol>
                <a:gridCol w="2977502">
                  <a:extLst>
                    <a:ext uri="{9D8B030D-6E8A-4147-A177-3AD203B41FA5}">
                      <a16:colId xmlns:a16="http://schemas.microsoft.com/office/drawing/2014/main" val="4150292135"/>
                    </a:ext>
                  </a:extLst>
                </a:gridCol>
                <a:gridCol w="2977502">
                  <a:extLst>
                    <a:ext uri="{9D8B030D-6E8A-4147-A177-3AD203B41FA5}">
                      <a16:colId xmlns:a16="http://schemas.microsoft.com/office/drawing/2014/main" val="688870562"/>
                    </a:ext>
                  </a:extLst>
                </a:gridCol>
              </a:tblGrid>
              <a:tr h="694392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Machine</a:t>
                      </a:r>
                    </a:p>
                    <a:p>
                      <a:pPr algn="ctr"/>
                      <a:r>
                        <a:rPr lang="en-US" sz="2400" dirty="0"/>
                        <a:t>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Footprint</a:t>
                      </a:r>
                    </a:p>
                    <a:p>
                      <a:pPr algn="ctr"/>
                      <a:r>
                        <a:rPr lang="en-US" sz="2400" dirty="0"/>
                        <a:t>Reduction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3705739"/>
                  </a:ext>
                </a:extLst>
              </a:tr>
              <a:tr h="694392">
                <a:tc>
                  <a:txBody>
                    <a:bodyPr/>
                    <a:lstStyle/>
                    <a:p>
                      <a:r>
                        <a:rPr lang="en-US" sz="2400" b="1" dirty="0"/>
                        <a:t>SM2200-TP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12.3m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0594110"/>
                  </a:ext>
                </a:extLst>
              </a:tr>
              <a:tr h="694392">
                <a:tc>
                  <a:txBody>
                    <a:bodyPr/>
                    <a:lstStyle/>
                    <a:p>
                      <a:r>
                        <a:rPr lang="en-US" sz="2400" dirty="0"/>
                        <a:t>JM1850-C3</a:t>
                      </a:r>
                      <a:r>
                        <a:rPr lang="en-US" sz="2400" i="1" dirty="0"/>
                        <a:t> (toggle)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14.8m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-16.9%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550034"/>
                  </a:ext>
                </a:extLst>
              </a:tr>
              <a:tr h="694392">
                <a:tc>
                  <a:txBody>
                    <a:bodyPr/>
                    <a:lstStyle/>
                    <a:p>
                      <a:r>
                        <a:rPr lang="en-US" sz="2400" dirty="0"/>
                        <a:t>JM2000-C3</a:t>
                      </a:r>
                      <a:r>
                        <a:rPr lang="en-US" sz="2400" i="1" dirty="0"/>
                        <a:t> (toggle)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17.4m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-29.3%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6850541"/>
                  </a:ext>
                </a:extLst>
              </a:tr>
              <a:tr h="694392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2">
                              <a:lumMod val="65000"/>
                            </a:schemeClr>
                          </a:solidFill>
                        </a:rPr>
                        <a:t>XX</a:t>
                      </a:r>
                      <a:r>
                        <a:rPr lang="en-US" sz="2400" dirty="0"/>
                        <a:t>20000II</a:t>
                      </a:r>
                      <a:r>
                        <a:rPr lang="en-US" sz="2400" i="1" dirty="0"/>
                        <a:t> (toggle)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15.8m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-22.2%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4281596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400F1F10-23BD-44E9-9FAB-5B387FAE6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Smallest Footprint</a:t>
            </a:r>
          </a:p>
        </p:txBody>
      </p:sp>
    </p:spTree>
    <p:extLst>
      <p:ext uri="{BB962C8B-B14F-4D97-AF65-F5344CB8AC3E}">
        <p14:creationId xmlns:p14="http://schemas.microsoft.com/office/powerpoint/2010/main" val="4046062664"/>
      </p:ext>
    </p:extLst>
  </p:cSld>
  <p:clrMapOvr>
    <a:masterClrMapping/>
  </p:clrMapOvr>
  <p:transition spd="slow">
    <p:cover dir="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7EFE1A-99DC-4CF9-9606-1D5E33E44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dimensional stability, especially for large, thin products</a:t>
            </a:r>
          </a:p>
          <a:p>
            <a:r>
              <a:rPr lang="en-US" dirty="0"/>
              <a:t>Reduce injection pressure</a:t>
            </a:r>
          </a:p>
          <a:p>
            <a:r>
              <a:rPr lang="en-US" dirty="0"/>
              <a:t>Reduce clamping force required</a:t>
            </a:r>
          </a:p>
          <a:p>
            <a:r>
              <a:rPr lang="en-US" dirty="0"/>
              <a:t>High product quality – low internal and residual stress</a:t>
            </a:r>
          </a:p>
          <a:p>
            <a:r>
              <a:rPr lang="en-US" dirty="0"/>
              <a:t>High good-part yield</a:t>
            </a:r>
          </a:p>
          <a:p>
            <a:r>
              <a:rPr lang="en-US" dirty="0"/>
              <a:t>High precision control on injection process</a:t>
            </a:r>
          </a:p>
          <a:p>
            <a:r>
              <a:rPr lang="en-US" dirty="0"/>
              <a:t>Enables over-moulding of sensitive materials (e.g. fabric)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A9C098-BE69-4802-845D-C29CABC3D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Compressive Moulding</a:t>
            </a:r>
          </a:p>
        </p:txBody>
      </p:sp>
    </p:spTree>
    <p:extLst>
      <p:ext uri="{BB962C8B-B14F-4D97-AF65-F5344CB8AC3E}">
        <p14:creationId xmlns:p14="http://schemas.microsoft.com/office/powerpoint/2010/main" val="2389375144"/>
      </p:ext>
    </p:extLst>
  </p:cSld>
  <p:clrMapOvr>
    <a:masterClrMapping/>
  </p:clrMapOvr>
  <p:transition spd="slow">
    <p:cover dir="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96CE41-BF18-4826-8FF9-AECAC6A21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3332" y="2238702"/>
            <a:ext cx="3611880" cy="4395427"/>
          </a:xfrm>
        </p:spPr>
        <p:txBody>
          <a:bodyPr>
            <a:normAutofit/>
          </a:bodyPr>
          <a:lstStyle/>
          <a:p>
            <a:r>
              <a:rPr lang="en-US" sz="2400" dirty="0"/>
              <a:t>Audi Q5 seating part</a:t>
            </a:r>
          </a:p>
          <a:p>
            <a:r>
              <a:rPr lang="en-US" sz="2400" dirty="0"/>
              <a:t>Yield improved from 93% to 99% due to reduced internal stress</a:t>
            </a:r>
          </a:p>
          <a:p>
            <a:r>
              <a:rPr lang="en-US" sz="2400" dirty="0"/>
              <a:t>Cycle time reduced from 120s to 70s</a:t>
            </a:r>
          </a:p>
          <a:p>
            <a:r>
              <a:rPr lang="en-US" sz="2400" dirty="0"/>
              <a:t>No post-processing step necessary</a:t>
            </a:r>
          </a:p>
          <a:p>
            <a:endParaRPr lang="en-US" sz="2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0B2884-260E-4625-A9D4-437CA70FD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Automotive Fabric Over-</a:t>
            </a:r>
            <a:r>
              <a:rPr lang="en-US" dirty="0" err="1"/>
              <a:t>Mould</a:t>
            </a:r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B64812D-D877-427B-A960-62053B0BFF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593" y="2203909"/>
            <a:ext cx="7707085" cy="4405313"/>
          </a:xfrm>
        </p:spPr>
      </p:pic>
    </p:spTree>
    <p:extLst>
      <p:ext uri="{BB962C8B-B14F-4D97-AF65-F5344CB8AC3E}">
        <p14:creationId xmlns:p14="http://schemas.microsoft.com/office/powerpoint/2010/main" val="546552904"/>
      </p:ext>
    </p:extLst>
  </p:cSld>
  <p:clrMapOvr>
    <a:masterClrMapping/>
  </p:clrMapOvr>
  <p:transition spd="slow">
    <p:cover dir="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622D057-E9FD-41C7-948C-1651FAF3F1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908" y="-1"/>
            <a:ext cx="12195732" cy="6858001"/>
          </a:xfrm>
          <a:prstGeom prst="rect">
            <a:avLst/>
          </a:prstGeom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118BD9C2-B486-4523-A61D-1B18EABFD2F4}"/>
              </a:ext>
            </a:extLst>
          </p:cNvPr>
          <p:cNvSpPr>
            <a:spLocks/>
          </p:cNvSpPr>
          <p:nvPr/>
        </p:nvSpPr>
        <p:spPr bwMode="auto">
          <a:xfrm>
            <a:off x="930056" y="0"/>
            <a:ext cx="5186965" cy="684841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 sz="1800" b="0" i="0">
              <a:solidFill>
                <a:srgbClr val="000000"/>
              </a:solidFill>
              <a:effectLst/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70663" name="Rectangle 7"/>
          <p:cNvSpPr>
            <a:spLocks/>
          </p:cNvSpPr>
          <p:nvPr/>
        </p:nvSpPr>
        <p:spPr bwMode="white">
          <a:xfrm>
            <a:off x="1210092" y="598489"/>
            <a:ext cx="4632325" cy="5659437"/>
          </a:xfrm>
          <a:prstGeom prst="rect">
            <a:avLst/>
          </a:pr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grpSp>
        <p:nvGrpSpPr>
          <p:cNvPr id="70664" name="Group 8"/>
          <p:cNvGrpSpPr>
            <a:grpSpLocks/>
          </p:cNvGrpSpPr>
          <p:nvPr/>
        </p:nvGrpSpPr>
        <p:grpSpPr bwMode="white">
          <a:xfrm>
            <a:off x="2800767" y="225426"/>
            <a:ext cx="1450975" cy="1547813"/>
            <a:chOff x="-1" y="-1"/>
            <a:chExt cx="1451099" cy="1547388"/>
          </a:xfrm>
        </p:grpSpPr>
        <p:sp>
          <p:nvSpPr>
            <p:cNvPr id="70665" name="AutoShape 9"/>
            <p:cNvSpPr>
              <a:spLocks/>
            </p:cNvSpPr>
            <p:nvPr/>
          </p:nvSpPr>
          <p:spPr bwMode="white">
            <a:xfrm rot="10800000" flipH="1">
              <a:off x="64215" y="134617"/>
              <a:ext cx="1322668" cy="141277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lnTo>
                    <a:pt x="21600" y="5324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324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9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zh-TW">
                <a:solidFill>
                  <a:srgbClr val="000000"/>
                </a:solidFill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  <p:sp>
          <p:nvSpPr>
            <p:cNvPr id="70666" name="AutoShape 10"/>
            <p:cNvSpPr>
              <a:spLocks/>
            </p:cNvSpPr>
            <p:nvPr/>
          </p:nvSpPr>
          <p:spPr bwMode="white">
            <a:xfrm rot="10800000" flipH="1">
              <a:off x="0" y="0"/>
              <a:ext cx="1451098" cy="141277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lnTo>
                    <a:pt x="21600" y="5324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324"/>
                  </a:lnTo>
                  <a:lnTo>
                    <a:pt x="10800" y="0"/>
                  </a:lnTo>
                  <a:close/>
                </a:path>
              </a:pathLst>
            </a:cu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zh-TW">
                <a:solidFill>
                  <a:srgbClr val="000000"/>
                </a:solidFill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</p:grpSp>
      <p:sp>
        <p:nvSpPr>
          <p:cNvPr id="70667" name="Rectangle 11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2463088" y="602455"/>
            <a:ext cx="2120900" cy="709613"/>
          </a:xfrm>
        </p:spPr>
        <p:txBody>
          <a:bodyPr/>
          <a:lstStyle/>
          <a:p>
            <a:pPr marL="0" indent="0" algn="ctr" defTabSz="457200">
              <a:spcBef>
                <a:spcPct val="0"/>
              </a:spcBef>
              <a:buNone/>
            </a:pPr>
            <a:r>
              <a:rPr lang="en-US" altLang="zh-TW" sz="2400" dirty="0">
                <a:solidFill>
                  <a:srgbClr val="FFFFFF"/>
                </a:solidFill>
                <a:latin typeface="Helvetica" pitchFamily="34" charset="0"/>
                <a:ea typeface="Helvetica" pitchFamily="34" charset="0"/>
                <a:cs typeface="Helvetica" pitchFamily="34" charset="0"/>
                <a:sym typeface="Helvetica" pitchFamily="34" charset="0"/>
              </a:rPr>
              <a:t>Option</a:t>
            </a:r>
            <a:endParaRPr lang="zh-TW" altLang="zh-TW" sz="2400" dirty="0">
              <a:solidFill>
                <a:srgbClr val="FFFFFF"/>
              </a:solidFill>
              <a:latin typeface="Helvetica" pitchFamily="34" charset="0"/>
              <a:ea typeface="Helvetica" pitchFamily="34" charset="0"/>
              <a:cs typeface="Helvetica" pitchFamily="34" charset="0"/>
              <a:sym typeface="Helvetica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FA326B-AE63-45D4-8566-6625CD0647F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1386840" y="2237074"/>
            <a:ext cx="4305300" cy="356034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Extractable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Tie-bar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D70A946-FDCC-4622-B769-7CFA276D7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25803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7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4F11483A-E91F-4EA7-9251-3586319DBD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703" y="2203909"/>
            <a:ext cx="5036792" cy="4118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C0AAAB-A743-4FF7-A972-549B66CF5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Extractable Tie-Bar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A8917-2122-4D42-B381-0612DFB3E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Perfect for low ceiling clearance</a:t>
            </a:r>
          </a:p>
          <a:p>
            <a:r>
              <a:rPr lang="en-US" dirty="0"/>
              <a:t>Faster </a:t>
            </a:r>
            <a:r>
              <a:rPr lang="en-US" dirty="0" err="1"/>
              <a:t>mould</a:t>
            </a:r>
            <a:r>
              <a:rPr lang="en-US" dirty="0"/>
              <a:t> changes</a:t>
            </a:r>
          </a:p>
          <a:p>
            <a:r>
              <a:rPr lang="en-US" dirty="0"/>
              <a:t>Tie-bar is only extracted during </a:t>
            </a:r>
            <a:r>
              <a:rPr lang="en-US" dirty="0" err="1"/>
              <a:t>mould</a:t>
            </a:r>
            <a:r>
              <a:rPr lang="en-US" dirty="0"/>
              <a:t> change – not during normal operations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003649F-07D5-4540-9A42-E9E9E309BABE}"/>
              </a:ext>
            </a:extLst>
          </p:cNvPr>
          <p:cNvSpPr/>
          <p:nvPr/>
        </p:nvSpPr>
        <p:spPr>
          <a:xfrm>
            <a:off x="4275106" y="3260694"/>
            <a:ext cx="1748998" cy="1752955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5653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id="{E7282717-F362-4C4D-8309-EC9F9E2543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118BD9C2-B486-4523-A61D-1B18EABFD2F4}"/>
              </a:ext>
            </a:extLst>
          </p:cNvPr>
          <p:cNvSpPr>
            <a:spLocks/>
          </p:cNvSpPr>
          <p:nvPr/>
        </p:nvSpPr>
        <p:spPr bwMode="auto">
          <a:xfrm>
            <a:off x="5993468" y="0"/>
            <a:ext cx="5186965" cy="684841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 sz="1800" b="0" i="0">
              <a:solidFill>
                <a:srgbClr val="000000"/>
              </a:solidFill>
              <a:effectLst/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70663" name="Rectangle 7"/>
          <p:cNvSpPr>
            <a:spLocks/>
          </p:cNvSpPr>
          <p:nvPr/>
        </p:nvSpPr>
        <p:spPr bwMode="white">
          <a:xfrm>
            <a:off x="6273504" y="598489"/>
            <a:ext cx="4632325" cy="5659437"/>
          </a:xfrm>
          <a:prstGeom prst="rect">
            <a:avLst/>
          </a:pr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grpSp>
        <p:nvGrpSpPr>
          <p:cNvPr id="70664" name="Group 8"/>
          <p:cNvGrpSpPr>
            <a:grpSpLocks/>
          </p:cNvGrpSpPr>
          <p:nvPr/>
        </p:nvGrpSpPr>
        <p:grpSpPr bwMode="white">
          <a:xfrm>
            <a:off x="7864179" y="225426"/>
            <a:ext cx="1450975" cy="1547813"/>
            <a:chOff x="-1" y="-1"/>
            <a:chExt cx="1451099" cy="1547388"/>
          </a:xfrm>
        </p:grpSpPr>
        <p:sp>
          <p:nvSpPr>
            <p:cNvPr id="70665" name="AutoShape 9"/>
            <p:cNvSpPr>
              <a:spLocks/>
            </p:cNvSpPr>
            <p:nvPr/>
          </p:nvSpPr>
          <p:spPr bwMode="white">
            <a:xfrm rot="10800000" flipH="1">
              <a:off x="64215" y="134617"/>
              <a:ext cx="1322668" cy="141277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lnTo>
                    <a:pt x="21600" y="5324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324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9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zh-TW">
                <a:solidFill>
                  <a:srgbClr val="000000"/>
                </a:solidFill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  <p:sp>
          <p:nvSpPr>
            <p:cNvPr id="70666" name="AutoShape 10"/>
            <p:cNvSpPr>
              <a:spLocks/>
            </p:cNvSpPr>
            <p:nvPr/>
          </p:nvSpPr>
          <p:spPr bwMode="white">
            <a:xfrm rot="10800000" flipH="1">
              <a:off x="0" y="0"/>
              <a:ext cx="1451098" cy="141277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lnTo>
                    <a:pt x="21600" y="5324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324"/>
                  </a:lnTo>
                  <a:lnTo>
                    <a:pt x="10800" y="0"/>
                  </a:lnTo>
                  <a:close/>
                </a:path>
              </a:pathLst>
            </a:cu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zh-TW">
                <a:solidFill>
                  <a:srgbClr val="000000"/>
                </a:solidFill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</p:grpSp>
      <p:sp>
        <p:nvSpPr>
          <p:cNvPr id="70667" name="Rectangle 11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7526500" y="602455"/>
            <a:ext cx="2120900" cy="709613"/>
          </a:xfrm>
        </p:spPr>
        <p:txBody>
          <a:bodyPr/>
          <a:lstStyle/>
          <a:p>
            <a:pPr marL="0" indent="0" algn="ctr" defTabSz="457200">
              <a:spcBef>
                <a:spcPct val="0"/>
              </a:spcBef>
              <a:buNone/>
            </a:pPr>
            <a:r>
              <a:rPr lang="en-US" altLang="zh-TW" sz="2400" dirty="0">
                <a:solidFill>
                  <a:srgbClr val="FFFFFF"/>
                </a:solidFill>
                <a:latin typeface="Helvetica" pitchFamily="34" charset="0"/>
                <a:ea typeface="Helvetica" pitchFamily="34" charset="0"/>
                <a:cs typeface="Helvetica" pitchFamily="34" charset="0"/>
                <a:sym typeface="Helvetica" pitchFamily="34" charset="0"/>
              </a:rPr>
              <a:t>Option</a:t>
            </a:r>
            <a:endParaRPr lang="zh-TW" altLang="zh-TW" sz="2400" dirty="0">
              <a:solidFill>
                <a:srgbClr val="FFFFFF"/>
              </a:solidFill>
              <a:latin typeface="Helvetica" pitchFamily="34" charset="0"/>
              <a:ea typeface="Helvetica" pitchFamily="34" charset="0"/>
              <a:cs typeface="Helvetica" pitchFamily="34" charset="0"/>
              <a:sym typeface="Helvetica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FA326B-AE63-45D4-8566-6625CD0647F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6450252" y="2944813"/>
            <a:ext cx="4305300" cy="13255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Y-Injectors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sz="3600" i="1" dirty="0">
                <a:solidFill>
                  <a:schemeClr val="bg1"/>
                </a:solidFill>
              </a:rPr>
              <a:t>or…</a:t>
            </a:r>
            <a:br>
              <a:rPr lang="en-US" sz="3600" i="1" dirty="0">
                <a:solidFill>
                  <a:schemeClr val="bg1"/>
                </a:solidFill>
              </a:rPr>
            </a:br>
            <a:br>
              <a:rPr lang="en-US" sz="3600" i="1" dirty="0">
                <a:solidFill>
                  <a:schemeClr val="bg1"/>
                </a:solidFill>
              </a:rPr>
            </a:br>
            <a:r>
              <a:rPr lang="en-US" sz="3600" i="1" dirty="0">
                <a:solidFill>
                  <a:schemeClr val="bg1"/>
                </a:solidFill>
              </a:rPr>
              <a:t>Two is better than one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D70A946-FDCC-4622-B769-7CFA276D7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27537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7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4FD6A85-F36C-4547-9385-1964F39706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70" y="1062625"/>
            <a:ext cx="11913130" cy="583160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1F9BEED4-F68B-44E4-AFB0-1EBC12C472BC}"/>
              </a:ext>
            </a:extLst>
          </p:cNvPr>
          <p:cNvSpPr/>
          <p:nvPr/>
        </p:nvSpPr>
        <p:spPr>
          <a:xfrm>
            <a:off x="5289274" y="2236327"/>
            <a:ext cx="2159671" cy="2161502"/>
          </a:xfrm>
          <a:prstGeom prst="ellipse">
            <a:avLst/>
          </a:prstGeom>
          <a:noFill/>
          <a:ln w="7620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118BD9C2-B486-4523-A61D-1B18EABFD2F4}"/>
              </a:ext>
            </a:extLst>
          </p:cNvPr>
          <p:cNvSpPr>
            <a:spLocks/>
          </p:cNvSpPr>
          <p:nvPr/>
        </p:nvSpPr>
        <p:spPr bwMode="white">
          <a:xfrm>
            <a:off x="0" y="0"/>
            <a:ext cx="12192000" cy="1305386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 sz="1800" b="0" i="0">
              <a:solidFill>
                <a:srgbClr val="000000"/>
              </a:solidFill>
              <a:effectLst/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FA326B-AE63-45D4-8566-6625CD0647F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black">
          <a:xfrm>
            <a:off x="0" y="9590"/>
            <a:ext cx="12192000" cy="130538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For very </a:t>
            </a:r>
            <a:r>
              <a:rPr lang="en-US" sz="2800" dirty="0">
                <a:solidFill>
                  <a:schemeClr val="accent1"/>
                </a:solidFill>
              </a:rPr>
              <a:t>SMALL</a:t>
            </a:r>
            <a:r>
              <a:rPr lang="en-US" dirty="0">
                <a:solidFill>
                  <a:schemeClr val="bg1"/>
                </a:solidFill>
              </a:rPr>
              <a:t> and very </a:t>
            </a:r>
            <a:r>
              <a:rPr lang="en-US" sz="6000" dirty="0">
                <a:solidFill>
                  <a:schemeClr val="accent1"/>
                </a:solidFill>
              </a:rPr>
              <a:t>LARGE</a:t>
            </a:r>
            <a:r>
              <a:rPr lang="en-US" dirty="0">
                <a:solidFill>
                  <a:schemeClr val="bg1"/>
                </a:solidFill>
              </a:rPr>
              <a:t> parts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F24C828-2225-49CC-9CA8-DB4055FE2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356878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 animBg="1"/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487D5-B8B9-4C0E-924B-533B0B5D8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Unparalleled Flexibility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56ACA-C085-45E7-993F-ADF613BDB3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3563" y="5661660"/>
            <a:ext cx="5607082" cy="602614"/>
          </a:xfrm>
        </p:spPr>
        <p:txBody>
          <a:bodyPr/>
          <a:lstStyle/>
          <a:p>
            <a:pPr algn="ctr"/>
            <a:r>
              <a:rPr lang="en-US" b="1" dirty="0"/>
              <a:t>Two Injection Units, One Shot!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B9BEF1-FB7F-4492-9B4A-CC7B710E55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Shoot on one injection unit for </a:t>
            </a:r>
            <a:r>
              <a:rPr lang="en-US" b="1" dirty="0">
                <a:solidFill>
                  <a:schemeClr val="tx2"/>
                </a:solidFill>
              </a:rPr>
              <a:t>smallest</a:t>
            </a:r>
            <a:r>
              <a:rPr lang="en-US" dirty="0"/>
              <a:t> shot weight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Shoot on both for </a:t>
            </a:r>
            <a:r>
              <a:rPr lang="en-US" b="1" dirty="0">
                <a:solidFill>
                  <a:schemeClr val="tx2"/>
                </a:solidFill>
              </a:rPr>
              <a:t>largest</a:t>
            </a:r>
            <a:r>
              <a:rPr lang="en-US" dirty="0"/>
              <a:t> shot weight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1934BA-4338-43D3-84C1-29FCCC9C08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36009" y="2824066"/>
            <a:ext cx="4863631" cy="202785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Shoot one barrel, then the second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Shoot both together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Shoot both, staggered, with different profiles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5CAFEA-822D-4B19-808E-970C288BBB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Two different colors and/or materials…, more than two injectors…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89A33E-18AD-44AF-BA00-1F65B698F3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ltGray">
          <a:xfrm>
            <a:off x="1119042" y="2295331"/>
            <a:ext cx="4495327" cy="308380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E88E36F-4AA3-42E9-8ABF-1CB30A115B48}"/>
              </a:ext>
            </a:extLst>
          </p:cNvPr>
          <p:cNvCxnSpPr>
            <a:cxnSpLocks/>
          </p:cNvCxnSpPr>
          <p:nvPr/>
        </p:nvCxnSpPr>
        <p:spPr>
          <a:xfrm flipH="1">
            <a:off x="2536371" y="3433666"/>
            <a:ext cx="1461796" cy="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9C3DB9-6F89-4A7A-8504-B786BA721FBF}"/>
              </a:ext>
            </a:extLst>
          </p:cNvPr>
          <p:cNvCxnSpPr>
            <a:cxnSpLocks/>
          </p:cNvCxnSpPr>
          <p:nvPr/>
        </p:nvCxnSpPr>
        <p:spPr>
          <a:xfrm flipH="1">
            <a:off x="2559698" y="4239209"/>
            <a:ext cx="1415143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AD01AC2-3DA7-418B-9727-166689EF1ABF}"/>
              </a:ext>
            </a:extLst>
          </p:cNvPr>
          <p:cNvCxnSpPr>
            <a:cxnSpLocks/>
          </p:cNvCxnSpPr>
          <p:nvPr/>
        </p:nvCxnSpPr>
        <p:spPr>
          <a:xfrm>
            <a:off x="2559698" y="3433666"/>
            <a:ext cx="0" cy="6686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381A6F1-CE44-48CB-818C-C576F36F9131}"/>
              </a:ext>
            </a:extLst>
          </p:cNvPr>
          <p:cNvCxnSpPr>
            <a:cxnSpLocks/>
          </p:cNvCxnSpPr>
          <p:nvPr/>
        </p:nvCxnSpPr>
        <p:spPr>
          <a:xfrm flipH="1">
            <a:off x="710526" y="4249162"/>
            <a:ext cx="1679356" cy="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34035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97AC56E-C08C-4643-91EA-3A43CDCDF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12kg Part on a 120kg Injection Unit!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DF4C5781-21EA-484E-83FB-CE63A60A9C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127" y="2112408"/>
            <a:ext cx="5923094" cy="447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AFD17A10-7908-4D39-BADC-2470AA33FFF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3903" y="2112408"/>
            <a:ext cx="5329778" cy="447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4C7DAE-D40A-42A6-BB6A-9018CB93CBBF}"/>
              </a:ext>
            </a:extLst>
          </p:cNvPr>
          <p:cNvSpPr txBox="1"/>
          <p:nvPr/>
        </p:nvSpPr>
        <p:spPr>
          <a:xfrm>
            <a:off x="6603903" y="2062645"/>
            <a:ext cx="2420937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Siemens MRI</a:t>
            </a:r>
          </a:p>
        </p:txBody>
      </p:sp>
    </p:spTree>
    <p:extLst>
      <p:ext uri="{BB962C8B-B14F-4D97-AF65-F5344CB8AC3E}">
        <p14:creationId xmlns:p14="http://schemas.microsoft.com/office/powerpoint/2010/main" val="4019101301"/>
      </p:ext>
    </p:extLst>
  </p:cSld>
  <p:clrMapOvr>
    <a:masterClrMapping/>
  </p:clrMapOvr>
  <p:transition spd="slow">
    <p:cover dir="d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AF8E8-DFBE-4D83-B615-57C0E14AC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0" y="9589"/>
            <a:ext cx="12192000" cy="6838821"/>
          </a:xfrm>
          <a:prstGeom prst="rect">
            <a:avLst/>
          </a:prstGeom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118BD9C2-B486-4523-A61D-1B18EABFD2F4}"/>
              </a:ext>
            </a:extLst>
          </p:cNvPr>
          <p:cNvSpPr>
            <a:spLocks/>
          </p:cNvSpPr>
          <p:nvPr/>
        </p:nvSpPr>
        <p:spPr bwMode="auto">
          <a:xfrm>
            <a:off x="6416456" y="0"/>
            <a:ext cx="5186965" cy="684841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 sz="1800" b="0" i="0">
              <a:solidFill>
                <a:srgbClr val="000000"/>
              </a:solidFill>
              <a:effectLst/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70663" name="Rectangle 7"/>
          <p:cNvSpPr>
            <a:spLocks/>
          </p:cNvSpPr>
          <p:nvPr/>
        </p:nvSpPr>
        <p:spPr bwMode="white">
          <a:xfrm>
            <a:off x="6696492" y="598489"/>
            <a:ext cx="4632325" cy="5659437"/>
          </a:xfrm>
          <a:prstGeom prst="rect">
            <a:avLst/>
          </a:pr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grpSp>
        <p:nvGrpSpPr>
          <p:cNvPr id="70664" name="Group 8"/>
          <p:cNvGrpSpPr>
            <a:grpSpLocks/>
          </p:cNvGrpSpPr>
          <p:nvPr/>
        </p:nvGrpSpPr>
        <p:grpSpPr bwMode="white">
          <a:xfrm>
            <a:off x="8287167" y="225426"/>
            <a:ext cx="1450975" cy="1547813"/>
            <a:chOff x="-1" y="-1"/>
            <a:chExt cx="1451099" cy="1547388"/>
          </a:xfrm>
        </p:grpSpPr>
        <p:sp>
          <p:nvSpPr>
            <p:cNvPr id="70665" name="AutoShape 9"/>
            <p:cNvSpPr>
              <a:spLocks/>
            </p:cNvSpPr>
            <p:nvPr/>
          </p:nvSpPr>
          <p:spPr bwMode="white">
            <a:xfrm rot="10800000" flipH="1">
              <a:off x="64215" y="134617"/>
              <a:ext cx="1322668" cy="141277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lnTo>
                    <a:pt x="21600" y="5324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324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9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zh-TW">
                <a:solidFill>
                  <a:srgbClr val="000000"/>
                </a:solidFill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  <p:sp>
          <p:nvSpPr>
            <p:cNvPr id="70666" name="AutoShape 10"/>
            <p:cNvSpPr>
              <a:spLocks/>
            </p:cNvSpPr>
            <p:nvPr/>
          </p:nvSpPr>
          <p:spPr bwMode="white">
            <a:xfrm rot="10800000" flipH="1">
              <a:off x="0" y="0"/>
              <a:ext cx="1451098" cy="141277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lnTo>
                    <a:pt x="21600" y="5324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5324"/>
                  </a:lnTo>
                  <a:lnTo>
                    <a:pt x="10800" y="0"/>
                  </a:lnTo>
                  <a:close/>
                </a:path>
              </a:pathLst>
            </a:custGeom>
            <a:noFill/>
            <a:ln w="508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/>
            <a:lstStyle/>
            <a:p>
              <a:pPr algn="l"/>
              <a:endParaRPr lang="zh-TW" altLang="zh-TW">
                <a:solidFill>
                  <a:srgbClr val="000000"/>
                </a:solidFill>
                <a:latin typeface="SimSun" pitchFamily="2" charset="-122"/>
                <a:ea typeface="SimSun" pitchFamily="2" charset="-122"/>
                <a:sym typeface="SimSun" pitchFamily="2" charset="-122"/>
              </a:endParaRPr>
            </a:p>
          </p:txBody>
        </p:sp>
      </p:grpSp>
      <p:sp>
        <p:nvSpPr>
          <p:cNvPr id="70667" name="Rectangle 11"/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7949488" y="602455"/>
            <a:ext cx="2120900" cy="709613"/>
          </a:xfrm>
        </p:spPr>
        <p:txBody>
          <a:bodyPr/>
          <a:lstStyle/>
          <a:p>
            <a:pPr marL="0" indent="0" algn="ctr" defTabSz="457200">
              <a:spcBef>
                <a:spcPct val="0"/>
              </a:spcBef>
              <a:buNone/>
            </a:pPr>
            <a:r>
              <a:rPr lang="en-US" altLang="zh-TW" sz="2400" dirty="0">
                <a:solidFill>
                  <a:srgbClr val="FFFFFF"/>
                </a:solidFill>
                <a:latin typeface="Helvetica" pitchFamily="34" charset="0"/>
                <a:ea typeface="Helvetica" pitchFamily="34" charset="0"/>
                <a:cs typeface="Helvetica" pitchFamily="34" charset="0"/>
                <a:sym typeface="Helvetica" pitchFamily="34" charset="0"/>
              </a:rPr>
              <a:t>Option</a:t>
            </a:r>
            <a:endParaRPr lang="zh-TW" altLang="zh-TW" sz="2400" dirty="0">
              <a:solidFill>
                <a:srgbClr val="FFFFFF"/>
              </a:solidFill>
              <a:latin typeface="Helvetica" pitchFamily="34" charset="0"/>
              <a:ea typeface="Helvetica" pitchFamily="34" charset="0"/>
              <a:cs typeface="Helvetica" pitchFamily="34" charset="0"/>
              <a:sym typeface="Helvetica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FA326B-AE63-45D4-8566-6625CD0647F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white">
          <a:xfrm>
            <a:off x="6873240" y="2944813"/>
            <a:ext cx="4305300" cy="13255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MuCell</a:t>
            </a:r>
            <a:r>
              <a:rPr lang="en-US" baseline="30000" dirty="0">
                <a:solidFill>
                  <a:schemeClr val="bg1"/>
                </a:solidFill>
              </a:rPr>
              <a:t>®</a:t>
            </a:r>
            <a:br>
              <a:rPr lang="en-US" baseline="30000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Physical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microce</a:t>
            </a:r>
            <a:r>
              <a:rPr lang="en-US" sz="3600" dirty="0"/>
              <a:t>llular</a:t>
            </a:r>
            <a:br>
              <a:rPr lang="en-US" sz="3600" dirty="0"/>
            </a:br>
            <a:r>
              <a:rPr lang="en-US" sz="3600" dirty="0">
                <a:solidFill>
                  <a:schemeClr val="bg1"/>
                </a:solidFill>
              </a:rPr>
              <a:t>foaming</a:t>
            </a:r>
            <a:endParaRPr lang="en-US" sz="3600" baseline="3000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D70A946-FDCC-4622-B769-7CFA276D7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26449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7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9F7DE239-ADE9-45D8-B2AA-E9E529B02E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478019"/>
      </p:ext>
    </p:extLst>
  </p:cSld>
  <p:clrMapOvr>
    <a:masterClrMapping/>
  </p:clrMapOvr>
  <p:transition spd="slow">
    <p:cover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00552D-A5A1-47FC-8BC2-508B2F4C8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/>
              <a:t>Uniform Clamping Force Distribution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19B061-F646-41F5-B9EB-E90984599A9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491308" y="2194560"/>
            <a:ext cx="3439435" cy="4585685"/>
          </a:xfrm>
        </p:spPr>
        <p:txBody>
          <a:bodyPr>
            <a:normAutofit lnSpcReduction="10000"/>
          </a:bodyPr>
          <a:lstStyle/>
          <a:p>
            <a:r>
              <a:rPr lang="en-US" altLang="zh-CN" sz="2400" dirty="0"/>
              <a:t>All four tie-bars must convey the same clamping force for best part quality without flashes and internal stresses</a:t>
            </a:r>
          </a:p>
          <a:p>
            <a:r>
              <a:rPr lang="en-US" sz="2400" dirty="0"/>
              <a:t>Two platen machines guarantee absolute clamping force uniformity</a:t>
            </a:r>
          </a:p>
          <a:p>
            <a:r>
              <a:rPr lang="en-US" sz="2400" dirty="0"/>
              <a:t>Uniform clamping force is difficult to achieve in a toggle machine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D6A6685-0E8E-45F4-8BCD-A62C81F69C01}"/>
              </a:ext>
            </a:extLst>
          </p:cNvPr>
          <p:cNvGrpSpPr/>
          <p:nvPr/>
        </p:nvGrpSpPr>
        <p:grpSpPr>
          <a:xfrm>
            <a:off x="775663" y="2982831"/>
            <a:ext cx="2144109" cy="2144109"/>
            <a:chOff x="1381059" y="2913468"/>
            <a:chExt cx="2509871" cy="250987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B980E53-863B-4CE4-8F88-3F2C974308B0}"/>
                </a:ext>
              </a:extLst>
            </p:cNvPr>
            <p:cNvSpPr/>
            <p:nvPr/>
          </p:nvSpPr>
          <p:spPr>
            <a:xfrm>
              <a:off x="1381059" y="2913468"/>
              <a:ext cx="2509871" cy="2509871"/>
            </a:xfrm>
            <a:prstGeom prst="roundRect">
              <a:avLst>
                <a:gd name="adj" fmla="val 3350"/>
              </a:avLst>
            </a:prstGeom>
            <a:solidFill>
              <a:schemeClr val="bg1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8B2CF19-5E98-4E02-8E8C-DB80F90EF2B5}"/>
                </a:ext>
              </a:extLst>
            </p:cNvPr>
            <p:cNvSpPr/>
            <p:nvPr/>
          </p:nvSpPr>
          <p:spPr>
            <a:xfrm>
              <a:off x="1519797" y="3064817"/>
              <a:ext cx="523415" cy="52341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9497098-5FB4-4DA9-8584-A749DC99747A}"/>
                </a:ext>
              </a:extLst>
            </p:cNvPr>
            <p:cNvSpPr/>
            <p:nvPr/>
          </p:nvSpPr>
          <p:spPr>
            <a:xfrm>
              <a:off x="3210912" y="3064817"/>
              <a:ext cx="523415" cy="523415"/>
            </a:xfrm>
            <a:prstGeom prst="ellipse">
              <a:avLst/>
            </a:prstGeom>
            <a:solidFill>
              <a:srgbClr val="92D050"/>
            </a:solidFill>
            <a:ln w="28575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BB9305D-544B-41A9-86CF-80BC9D0B8605}"/>
                </a:ext>
              </a:extLst>
            </p:cNvPr>
            <p:cNvSpPr/>
            <p:nvPr/>
          </p:nvSpPr>
          <p:spPr>
            <a:xfrm>
              <a:off x="1505346" y="4749625"/>
              <a:ext cx="523415" cy="523415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DF507A3-8B21-4C3B-A4A1-15E2D7A78A57}"/>
                </a:ext>
              </a:extLst>
            </p:cNvPr>
            <p:cNvSpPr/>
            <p:nvPr/>
          </p:nvSpPr>
          <p:spPr>
            <a:xfrm>
              <a:off x="3196461" y="4749625"/>
              <a:ext cx="523415" cy="523415"/>
            </a:xfrm>
            <a:prstGeom prst="ellipse">
              <a:avLst/>
            </a:prstGeom>
            <a:solidFill>
              <a:srgbClr val="92D050"/>
            </a:solidFill>
            <a:ln w="28575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F53CD66-5649-4FEF-8B78-3A9B80787704}"/>
              </a:ext>
            </a:extLst>
          </p:cNvPr>
          <p:cNvGrpSpPr/>
          <p:nvPr/>
        </p:nvGrpSpPr>
        <p:grpSpPr>
          <a:xfrm>
            <a:off x="3260309" y="2982830"/>
            <a:ext cx="2144109" cy="2144109"/>
            <a:chOff x="1381059" y="2913468"/>
            <a:chExt cx="2509871" cy="2509871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867055C-FD56-4F75-8E15-C02BB28019C5}"/>
                </a:ext>
              </a:extLst>
            </p:cNvPr>
            <p:cNvSpPr/>
            <p:nvPr/>
          </p:nvSpPr>
          <p:spPr>
            <a:xfrm>
              <a:off x="1381059" y="2913468"/>
              <a:ext cx="2509871" cy="2509871"/>
            </a:xfrm>
            <a:prstGeom prst="roundRect">
              <a:avLst>
                <a:gd name="adj" fmla="val 3350"/>
              </a:avLst>
            </a:prstGeom>
            <a:solidFill>
              <a:schemeClr val="bg1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4BAE318-9DBF-4147-B0D9-3F1A8FBE82CB}"/>
                </a:ext>
              </a:extLst>
            </p:cNvPr>
            <p:cNvSpPr/>
            <p:nvPr/>
          </p:nvSpPr>
          <p:spPr>
            <a:xfrm>
              <a:off x="1519797" y="3064817"/>
              <a:ext cx="523415" cy="523415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DA2C7DD-3E62-4F05-A121-499AF951F058}"/>
                </a:ext>
              </a:extLst>
            </p:cNvPr>
            <p:cNvSpPr/>
            <p:nvPr/>
          </p:nvSpPr>
          <p:spPr>
            <a:xfrm>
              <a:off x="3210912" y="3064817"/>
              <a:ext cx="523415" cy="523415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1AA59BF-609B-460C-9BE7-BF15B725A671}"/>
                </a:ext>
              </a:extLst>
            </p:cNvPr>
            <p:cNvSpPr/>
            <p:nvPr/>
          </p:nvSpPr>
          <p:spPr>
            <a:xfrm>
              <a:off x="1505346" y="4749625"/>
              <a:ext cx="523415" cy="523415"/>
            </a:xfrm>
            <a:prstGeom prst="ellipse">
              <a:avLst/>
            </a:prstGeom>
            <a:solidFill>
              <a:srgbClr val="92D050"/>
            </a:solidFill>
            <a:ln w="28575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6A3D199-82FE-46A5-BFEC-4A51C83A60D0}"/>
                </a:ext>
              </a:extLst>
            </p:cNvPr>
            <p:cNvSpPr/>
            <p:nvPr/>
          </p:nvSpPr>
          <p:spPr>
            <a:xfrm>
              <a:off x="3196461" y="4749625"/>
              <a:ext cx="523415" cy="523415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FC81449-B7A9-4E3B-BB7C-8EBB15A697FB}"/>
              </a:ext>
            </a:extLst>
          </p:cNvPr>
          <p:cNvGrpSpPr/>
          <p:nvPr/>
        </p:nvGrpSpPr>
        <p:grpSpPr>
          <a:xfrm>
            <a:off x="5744955" y="2982829"/>
            <a:ext cx="2144109" cy="2144109"/>
            <a:chOff x="1381059" y="2913468"/>
            <a:chExt cx="2509871" cy="2509871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61C6CD6-B249-4CE0-9941-EECD44B622C0}"/>
                </a:ext>
              </a:extLst>
            </p:cNvPr>
            <p:cNvSpPr/>
            <p:nvPr/>
          </p:nvSpPr>
          <p:spPr>
            <a:xfrm>
              <a:off x="1381059" y="2913468"/>
              <a:ext cx="2509871" cy="2509871"/>
            </a:xfrm>
            <a:prstGeom prst="roundRect">
              <a:avLst>
                <a:gd name="adj" fmla="val 3350"/>
              </a:avLst>
            </a:prstGeom>
            <a:solidFill>
              <a:schemeClr val="bg1"/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5031015-A865-4598-8B55-2592671285E4}"/>
                </a:ext>
              </a:extLst>
            </p:cNvPr>
            <p:cNvSpPr/>
            <p:nvPr/>
          </p:nvSpPr>
          <p:spPr>
            <a:xfrm>
              <a:off x="1519797" y="3064817"/>
              <a:ext cx="523415" cy="523415"/>
            </a:xfrm>
            <a:prstGeom prst="ellipse">
              <a:avLst/>
            </a:prstGeom>
            <a:solidFill>
              <a:srgbClr val="92D050"/>
            </a:solidFill>
            <a:ln w="28575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A5B014B-4D5C-418C-8F28-21D152B1AAA1}"/>
                </a:ext>
              </a:extLst>
            </p:cNvPr>
            <p:cNvSpPr/>
            <p:nvPr/>
          </p:nvSpPr>
          <p:spPr>
            <a:xfrm>
              <a:off x="3210912" y="3064817"/>
              <a:ext cx="523415" cy="523415"/>
            </a:xfrm>
            <a:prstGeom prst="ellipse">
              <a:avLst/>
            </a:prstGeom>
            <a:solidFill>
              <a:srgbClr val="92D050"/>
            </a:solidFill>
            <a:ln w="28575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F138371-B046-40FB-8AF0-93EFD9F1CEFE}"/>
                </a:ext>
              </a:extLst>
            </p:cNvPr>
            <p:cNvSpPr/>
            <p:nvPr/>
          </p:nvSpPr>
          <p:spPr>
            <a:xfrm>
              <a:off x="1505346" y="4749625"/>
              <a:ext cx="523415" cy="523415"/>
            </a:xfrm>
            <a:prstGeom prst="ellipse">
              <a:avLst/>
            </a:prstGeom>
            <a:solidFill>
              <a:srgbClr val="92D050"/>
            </a:solidFill>
            <a:ln w="28575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B053F3B-6F85-4134-8C74-3E3F1F4E295B}"/>
                </a:ext>
              </a:extLst>
            </p:cNvPr>
            <p:cNvSpPr/>
            <p:nvPr/>
          </p:nvSpPr>
          <p:spPr>
            <a:xfrm>
              <a:off x="3196461" y="4749625"/>
              <a:ext cx="523415" cy="523415"/>
            </a:xfrm>
            <a:prstGeom prst="ellipse">
              <a:avLst/>
            </a:prstGeom>
            <a:solidFill>
              <a:srgbClr val="92D050"/>
            </a:solidFill>
            <a:ln w="28575"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9388FC1-758C-4C47-BC5C-07AB8ABFEEDB}"/>
              </a:ext>
            </a:extLst>
          </p:cNvPr>
          <p:cNvSpPr/>
          <p:nvPr/>
        </p:nvSpPr>
        <p:spPr bwMode="ltGray">
          <a:xfrm>
            <a:off x="1037370" y="5387656"/>
            <a:ext cx="1620694" cy="472965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</a:rPr>
              <a:t>Toggle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BE187AA-9193-4E9D-896C-C1999DCE4D64}"/>
              </a:ext>
            </a:extLst>
          </p:cNvPr>
          <p:cNvSpPr/>
          <p:nvPr/>
        </p:nvSpPr>
        <p:spPr bwMode="ltGray">
          <a:xfrm>
            <a:off x="3522016" y="5386528"/>
            <a:ext cx="1620694" cy="472965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</a:rPr>
              <a:t>Toggle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0EFC98F-FA23-4C79-9D35-52EA4A7EA424}"/>
              </a:ext>
            </a:extLst>
          </p:cNvPr>
          <p:cNvSpPr/>
          <p:nvPr/>
        </p:nvSpPr>
        <p:spPr bwMode="black">
          <a:xfrm>
            <a:off x="6006662" y="5386528"/>
            <a:ext cx="1620694" cy="472965"/>
          </a:xfrm>
          <a:prstGeom prst="roundRect">
            <a:avLst/>
          </a:prstGeom>
          <a:solidFill>
            <a:srgbClr val="FF7000">
              <a:alpha val="50196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</a:rPr>
              <a:t>Two-Platen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314240A-238B-4CF6-85A0-9CA7C662773D}"/>
              </a:ext>
            </a:extLst>
          </p:cNvPr>
          <p:cNvGrpSpPr/>
          <p:nvPr/>
        </p:nvGrpSpPr>
        <p:grpSpPr>
          <a:xfrm>
            <a:off x="2244928" y="6098792"/>
            <a:ext cx="4238990" cy="378604"/>
            <a:chOff x="504497" y="6094528"/>
            <a:chExt cx="4238990" cy="378604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6B7A54A-6AB0-4803-9284-765934876CEE}"/>
                </a:ext>
              </a:extLst>
            </p:cNvPr>
            <p:cNvSpPr/>
            <p:nvPr/>
          </p:nvSpPr>
          <p:spPr>
            <a:xfrm>
              <a:off x="504497" y="6143611"/>
              <a:ext cx="271166" cy="27116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35B1C04-92B3-4D59-ADB6-B498B00953BB}"/>
                </a:ext>
              </a:extLst>
            </p:cNvPr>
            <p:cNvSpPr txBox="1"/>
            <p:nvPr/>
          </p:nvSpPr>
          <p:spPr>
            <a:xfrm>
              <a:off x="844000" y="6094528"/>
              <a:ext cx="845103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&gt; 10%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E2D029E-433E-4AAD-8A1E-3C18D750A3FA}"/>
                </a:ext>
              </a:extLst>
            </p:cNvPr>
            <p:cNvSpPr/>
            <p:nvPr/>
          </p:nvSpPr>
          <p:spPr>
            <a:xfrm>
              <a:off x="2095809" y="6148247"/>
              <a:ext cx="271166" cy="27116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8F7116E-A481-4981-A2AA-135412C86C99}"/>
                </a:ext>
              </a:extLst>
            </p:cNvPr>
            <p:cNvSpPr txBox="1"/>
            <p:nvPr/>
          </p:nvSpPr>
          <p:spPr>
            <a:xfrm>
              <a:off x="2435312" y="6099164"/>
              <a:ext cx="851515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1-10%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B3BC5A3-BCA9-4297-8EDC-023678F24C52}"/>
                </a:ext>
              </a:extLst>
            </p:cNvPr>
            <p:cNvSpPr/>
            <p:nvPr/>
          </p:nvSpPr>
          <p:spPr>
            <a:xfrm>
              <a:off x="3687121" y="6152883"/>
              <a:ext cx="271166" cy="27116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D8025DD-F940-4BA0-BC9E-52DDCD29439E}"/>
                </a:ext>
              </a:extLst>
            </p:cNvPr>
            <p:cNvSpPr txBox="1"/>
            <p:nvPr/>
          </p:nvSpPr>
          <p:spPr>
            <a:xfrm>
              <a:off x="4026624" y="6103800"/>
              <a:ext cx="716863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</a:rPr>
                <a:t>&lt; 1%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9EB7DD40-6892-4FE2-8E2A-317D2B0E98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57162" y="3616509"/>
            <a:ext cx="946131" cy="87674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75A26AA-4644-471B-A379-23D3EE3CAB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396" y="3574042"/>
            <a:ext cx="928643" cy="92864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B86C3B3-CFA1-4B12-B16C-A84521BAA9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5709" y="3558759"/>
            <a:ext cx="928643" cy="92864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6347146"/>
      </p:ext>
    </p:extLst>
  </p:cSld>
  <p:clrMapOvr>
    <a:masterClrMapping/>
  </p:clrMapOvr>
  <p:transition spd="slow">
    <p:cover dir="d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1F164DFA-DC62-414B-B33C-766DB99FE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18"/>
          <a:stretch>
            <a:fillRect/>
          </a:stretch>
        </p:blipFill>
        <p:spPr bwMode="auto">
          <a:xfrm>
            <a:off x="119062" y="91006"/>
            <a:ext cx="11953875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118BD9C2-B486-4523-A61D-1B18EABFD2F4}"/>
              </a:ext>
            </a:extLst>
          </p:cNvPr>
          <p:cNvSpPr>
            <a:spLocks/>
          </p:cNvSpPr>
          <p:nvPr/>
        </p:nvSpPr>
        <p:spPr bwMode="white">
          <a:xfrm>
            <a:off x="0" y="5556616"/>
            <a:ext cx="12192000" cy="1305386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 sz="1800" b="0" i="0">
              <a:solidFill>
                <a:srgbClr val="000000"/>
              </a:solidFill>
              <a:effectLst/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FA326B-AE63-45D4-8566-6625CD0647F7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black">
          <a:xfrm>
            <a:off x="0" y="5556615"/>
            <a:ext cx="12192000" cy="130538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 Typical </a:t>
            </a:r>
            <a:r>
              <a:rPr lang="en-US" dirty="0" err="1">
                <a:solidFill>
                  <a:schemeClr val="bg1"/>
                </a:solidFill>
              </a:rPr>
              <a:t>MuCell</a:t>
            </a:r>
            <a:r>
              <a:rPr lang="en-US" baseline="30000" dirty="0">
                <a:solidFill>
                  <a:schemeClr val="bg1"/>
                </a:solidFill>
              </a:rPr>
              <a:t>®</a:t>
            </a:r>
            <a:r>
              <a:rPr lang="en-US" dirty="0">
                <a:solidFill>
                  <a:schemeClr val="bg1"/>
                </a:solidFill>
              </a:rPr>
              <a:t> Setup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F24C828-2225-49CC-9CA8-DB4055FE2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42318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87EE3-B4DD-46CA-AB06-977889DAA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Microcellular Foaming Principle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B0BC2F1-2088-4CE8-B149-0E7C7708A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7776" y="1920357"/>
            <a:ext cx="2519363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613E14B-F4B0-4B0D-9980-A7270847D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3751" y="2720457"/>
            <a:ext cx="3841750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89DD9BB0-5ADD-48B4-84D7-253C28311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14" y="2639495"/>
            <a:ext cx="3886200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039502"/>
      </p:ext>
    </p:extLst>
  </p:cSld>
  <p:clrMapOvr>
    <a:masterClrMapping/>
  </p:clrMapOvr>
  <p:transition spd="slow">
    <p:cover dir="d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87EE3-B4DD-46CA-AB06-977889DAA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</a:t>
            </a:r>
            <a:r>
              <a:rPr lang="en-US" dirty="0" err="1"/>
              <a:t>MuCell</a:t>
            </a:r>
            <a:r>
              <a:rPr lang="en-US" baseline="30000" dirty="0"/>
              <a:t>®</a:t>
            </a:r>
            <a:r>
              <a:rPr lang="en-US" dirty="0"/>
              <a:t> Do?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86C40D58-3E8C-4D6C-A44F-F8107039C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45" r="18040"/>
          <a:stretch/>
        </p:blipFill>
        <p:spPr bwMode="auto">
          <a:xfrm>
            <a:off x="1723053" y="2244596"/>
            <a:ext cx="406192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94BB42-4A8B-484E-B358-DAA16CD3C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039" y="3539996"/>
            <a:ext cx="50818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zh-CN" sz="2400" dirty="0">
                <a:solidFill>
                  <a:schemeClr val="bg2"/>
                </a:solidFill>
                <a:latin typeface="+mn-lt"/>
                <a:ea typeface="Microsoft JhengHei" panose="020B0604030504040204" pitchFamily="34" charset="-120"/>
              </a:rPr>
              <a:t>Super-large, Super-flat, Super-Long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zh-CN" sz="2400" dirty="0">
                <a:solidFill>
                  <a:schemeClr val="bg2"/>
                </a:solidFill>
                <a:latin typeface="+mn-lt"/>
                <a:ea typeface="Microsoft JhengHei" panose="020B0604030504040204" pitchFamily="34" charset="-120"/>
              </a:rPr>
              <a:t>Large thickness deviation</a:t>
            </a:r>
            <a:endParaRPr lang="en-US" altLang="en-US" sz="2400" dirty="0">
              <a:solidFill>
                <a:schemeClr val="bg2"/>
              </a:solidFill>
              <a:latin typeface="+mn-lt"/>
              <a:ea typeface="Microsoft JhengHei" panose="020B0604030504040204" pitchFamily="34" charset="-12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B9631E-4281-4D57-80AC-42B34C4F0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426" y="4405184"/>
            <a:ext cx="591978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D00DF3-B8A1-4C35-88CE-9300825DC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741" y="6153318"/>
            <a:ext cx="16127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zh-CN" sz="2400" dirty="0">
                <a:solidFill>
                  <a:schemeClr val="bg2"/>
                </a:solidFill>
                <a:latin typeface="+mn-lt"/>
                <a:ea typeface="Microsoft JhengHei" panose="020B0604030504040204" pitchFamily="34" charset="-120"/>
              </a:rPr>
              <a:t>Traditional</a:t>
            </a:r>
            <a:endParaRPr lang="en-US" altLang="en-US" sz="2400" dirty="0">
              <a:solidFill>
                <a:schemeClr val="bg2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8BBF6C-3A43-43B8-82F1-E52B57226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4214" y="6153319"/>
            <a:ext cx="20714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zh-CN" sz="2400" dirty="0">
                <a:solidFill>
                  <a:schemeClr val="bg2"/>
                </a:solidFill>
                <a:latin typeface="+mn-lt"/>
                <a:ea typeface="Microsoft JhengHei" panose="020B0604030504040204" pitchFamily="34" charset="-120"/>
              </a:rPr>
              <a:t>With </a:t>
            </a:r>
            <a:r>
              <a:rPr lang="en-US" altLang="zh-CN" sz="2400" dirty="0" err="1">
                <a:solidFill>
                  <a:schemeClr val="bg2"/>
                </a:solidFill>
                <a:latin typeface="+mn-lt"/>
                <a:ea typeface="Microsoft JhengHei" panose="020B0604030504040204" pitchFamily="34" charset="-120"/>
              </a:rPr>
              <a:t>MuCell</a:t>
            </a:r>
            <a:r>
              <a:rPr lang="en-US" altLang="zh-CN" sz="2400" baseline="30000" dirty="0">
                <a:solidFill>
                  <a:schemeClr val="bg2"/>
                </a:solidFill>
                <a:latin typeface="+mn-lt"/>
                <a:ea typeface="Microsoft JhengHei" panose="020B0604030504040204" pitchFamily="34" charset="-120"/>
              </a:rPr>
              <a:t>®</a:t>
            </a:r>
            <a:endParaRPr lang="en-US" altLang="en-US" sz="2400" baseline="30000" dirty="0">
              <a:solidFill>
                <a:schemeClr val="bg2"/>
              </a:solidFill>
              <a:latin typeface="+mn-lt"/>
              <a:ea typeface="Microsoft JhengHei" panose="020B0604030504040204" pitchFamily="34" charset="-120"/>
            </a:endParaRP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26FD010F-2E79-4B53-ACB5-1DCF79A9A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4039" y="1882646"/>
            <a:ext cx="3024187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56ABBB-7F72-47F0-83D2-3BA6977BD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7951" y="1957259"/>
            <a:ext cx="6110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zh-CN" sz="2400" dirty="0">
                <a:solidFill>
                  <a:schemeClr val="bg2"/>
                </a:solidFill>
                <a:latin typeface="+mn-lt"/>
                <a:ea typeface="Microsoft JhengHei" panose="020B0604030504040204" pitchFamily="34" charset="-120"/>
              </a:rPr>
              <a:t>GF</a:t>
            </a:r>
            <a:endParaRPr lang="en-US" altLang="en-US" sz="2400" dirty="0">
              <a:solidFill>
                <a:schemeClr val="bg2"/>
              </a:solidFill>
              <a:latin typeface="+mn-lt"/>
              <a:ea typeface="Microsoft JhengHei" panose="020B0604030504040204" pitchFamily="34" charset="-120"/>
            </a:endParaRPr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FAB3A5F6-9AE9-4109-B0C1-EC4CA0A09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4639" y="3597146"/>
            <a:ext cx="299085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3291B3-4915-459B-8A99-0C5DBC22C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6864" y="4765546"/>
            <a:ext cx="22236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zh-CN" sz="2400" dirty="0">
                <a:solidFill>
                  <a:schemeClr val="bg2"/>
                </a:solidFill>
                <a:latin typeface="+mn-lt"/>
                <a:ea typeface="Microsoft JhengHei" panose="020B0604030504040204" pitchFamily="34" charset="-120"/>
              </a:rPr>
              <a:t>Reduce weight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zh-CN" sz="2400" dirty="0">
                <a:solidFill>
                  <a:schemeClr val="bg2"/>
                </a:solidFill>
                <a:latin typeface="+mn-lt"/>
                <a:ea typeface="Microsoft JhengHei" panose="020B0604030504040204" pitchFamily="34" charset="-120"/>
              </a:rPr>
              <a:t>by</a:t>
            </a:r>
            <a:r>
              <a:rPr lang="zh-CN" altLang="en-US" sz="2400" dirty="0">
                <a:solidFill>
                  <a:schemeClr val="bg2"/>
                </a:solidFill>
                <a:latin typeface="+mn-lt"/>
                <a:ea typeface="Microsoft JhengHei" panose="020B0604030504040204" pitchFamily="34" charset="-120"/>
              </a:rPr>
              <a:t> </a:t>
            </a:r>
            <a:r>
              <a:rPr lang="en-US" altLang="zh-CN" sz="2400" dirty="0">
                <a:solidFill>
                  <a:schemeClr val="bg2"/>
                </a:solidFill>
                <a:latin typeface="+mn-lt"/>
                <a:ea typeface="Microsoft JhengHei" panose="020B0604030504040204" pitchFamily="34" charset="-120"/>
              </a:rPr>
              <a:t>10-15%</a:t>
            </a:r>
            <a:endParaRPr lang="en-US" altLang="en-US" sz="2400" dirty="0">
              <a:solidFill>
                <a:schemeClr val="bg2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57DDC0F-9D02-4F29-8830-3A51949F6FE5}"/>
              </a:ext>
            </a:extLst>
          </p:cNvPr>
          <p:cNvSpPr/>
          <p:nvPr/>
        </p:nvSpPr>
        <p:spPr bwMode="black">
          <a:xfrm>
            <a:off x="1207154" y="2561848"/>
            <a:ext cx="603380" cy="640702"/>
          </a:xfrm>
          <a:prstGeom prst="rightArrow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8AA0A9C3-3B85-4638-A19B-6BC5B64AE920}"/>
              </a:ext>
            </a:extLst>
          </p:cNvPr>
          <p:cNvSpPr/>
          <p:nvPr/>
        </p:nvSpPr>
        <p:spPr bwMode="black">
          <a:xfrm rot="10800000">
            <a:off x="5784582" y="2561848"/>
            <a:ext cx="603380" cy="640702"/>
          </a:xfrm>
          <a:prstGeom prst="rightArrow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4467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  <p:bldP spid="1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2AA95B-D978-45C9-81D8-66C9B53C3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Case: SM3000-TP </a:t>
            </a:r>
            <a:r>
              <a:rPr lang="en-US" dirty="0" err="1"/>
              <a:t>MuCell</a:t>
            </a:r>
            <a:r>
              <a:rPr lang="en-US" baseline="30000" dirty="0"/>
              <a:t>®</a:t>
            </a:r>
            <a:r>
              <a:rPr lang="en-US" dirty="0"/>
              <a:t> Core-Back</a:t>
            </a:r>
            <a:br>
              <a:rPr lang="en-US" dirty="0"/>
            </a:br>
            <a:r>
              <a:rPr lang="en-US" dirty="0"/>
              <a:t>Part: Tesla Model-S Instrument Panel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E786FFD-745A-43F9-8891-F27425C8E391}"/>
              </a:ext>
            </a:extLst>
          </p:cNvPr>
          <p:cNvSpPr/>
          <p:nvPr/>
        </p:nvSpPr>
        <p:spPr>
          <a:xfrm>
            <a:off x="1631422" y="2375581"/>
            <a:ext cx="941388" cy="2503487"/>
          </a:xfrm>
          <a:custGeom>
            <a:avLst/>
            <a:gdLst>
              <a:gd name="connsiteX0" fmla="*/ 0 w 1314072"/>
              <a:gd name="connsiteY0" fmla="*/ 18167 h 3439597"/>
              <a:gd name="connsiteX1" fmla="*/ 884122 w 1314072"/>
              <a:gd name="connsiteY1" fmla="*/ 18167 h 3439597"/>
              <a:gd name="connsiteX2" fmla="*/ 884122 w 1314072"/>
              <a:gd name="connsiteY2" fmla="*/ 781176 h 3439597"/>
              <a:gd name="connsiteX3" fmla="*/ 1053680 w 1314072"/>
              <a:gd name="connsiteY3" fmla="*/ 950734 h 3439597"/>
              <a:gd name="connsiteX4" fmla="*/ 1314072 w 1314072"/>
              <a:gd name="connsiteY4" fmla="*/ 1211126 h 3439597"/>
              <a:gd name="connsiteX5" fmla="*/ 1314072 w 1314072"/>
              <a:gd name="connsiteY5" fmla="*/ 2361695 h 3439597"/>
              <a:gd name="connsiteX6" fmla="*/ 926511 w 1314072"/>
              <a:gd name="connsiteY6" fmla="*/ 2749256 h 3439597"/>
              <a:gd name="connsiteX7" fmla="*/ 878066 w 1314072"/>
              <a:gd name="connsiteY7" fmla="*/ 2797701 h 3439597"/>
              <a:gd name="connsiteX8" fmla="*/ 878066 w 1314072"/>
              <a:gd name="connsiteY8" fmla="*/ 3439597 h 3439597"/>
              <a:gd name="connsiteX9" fmla="*/ 42390 w 1314072"/>
              <a:gd name="connsiteY9" fmla="*/ 3439597 h 3439597"/>
              <a:gd name="connsiteX10" fmla="*/ 42390 w 1314072"/>
              <a:gd name="connsiteY10" fmla="*/ 0 h 3439597"/>
              <a:gd name="connsiteX0" fmla="*/ 0 w 1287568"/>
              <a:gd name="connsiteY0" fmla="*/ 18167 h 3439597"/>
              <a:gd name="connsiteX1" fmla="*/ 857618 w 1287568"/>
              <a:gd name="connsiteY1" fmla="*/ 18167 h 3439597"/>
              <a:gd name="connsiteX2" fmla="*/ 857618 w 1287568"/>
              <a:gd name="connsiteY2" fmla="*/ 781176 h 3439597"/>
              <a:gd name="connsiteX3" fmla="*/ 1027176 w 1287568"/>
              <a:gd name="connsiteY3" fmla="*/ 950734 h 3439597"/>
              <a:gd name="connsiteX4" fmla="*/ 1287568 w 1287568"/>
              <a:gd name="connsiteY4" fmla="*/ 1211126 h 3439597"/>
              <a:gd name="connsiteX5" fmla="*/ 1287568 w 1287568"/>
              <a:gd name="connsiteY5" fmla="*/ 2361695 h 3439597"/>
              <a:gd name="connsiteX6" fmla="*/ 900007 w 1287568"/>
              <a:gd name="connsiteY6" fmla="*/ 2749256 h 3439597"/>
              <a:gd name="connsiteX7" fmla="*/ 851562 w 1287568"/>
              <a:gd name="connsiteY7" fmla="*/ 2797701 h 3439597"/>
              <a:gd name="connsiteX8" fmla="*/ 851562 w 1287568"/>
              <a:gd name="connsiteY8" fmla="*/ 3439597 h 3439597"/>
              <a:gd name="connsiteX9" fmla="*/ 15886 w 1287568"/>
              <a:gd name="connsiteY9" fmla="*/ 3439597 h 3439597"/>
              <a:gd name="connsiteX10" fmla="*/ 15886 w 1287568"/>
              <a:gd name="connsiteY10" fmla="*/ 0 h 3439597"/>
              <a:gd name="connsiteX0" fmla="*/ 0 w 1287568"/>
              <a:gd name="connsiteY0" fmla="*/ 0 h 3421430"/>
              <a:gd name="connsiteX1" fmla="*/ 857618 w 1287568"/>
              <a:gd name="connsiteY1" fmla="*/ 0 h 3421430"/>
              <a:gd name="connsiteX2" fmla="*/ 857618 w 1287568"/>
              <a:gd name="connsiteY2" fmla="*/ 763009 h 3421430"/>
              <a:gd name="connsiteX3" fmla="*/ 1027176 w 1287568"/>
              <a:gd name="connsiteY3" fmla="*/ 932567 h 3421430"/>
              <a:gd name="connsiteX4" fmla="*/ 1287568 w 1287568"/>
              <a:gd name="connsiteY4" fmla="*/ 1192959 h 3421430"/>
              <a:gd name="connsiteX5" fmla="*/ 1287568 w 1287568"/>
              <a:gd name="connsiteY5" fmla="*/ 2343528 h 3421430"/>
              <a:gd name="connsiteX6" fmla="*/ 900007 w 1287568"/>
              <a:gd name="connsiteY6" fmla="*/ 2731089 h 3421430"/>
              <a:gd name="connsiteX7" fmla="*/ 851562 w 1287568"/>
              <a:gd name="connsiteY7" fmla="*/ 2779534 h 3421430"/>
              <a:gd name="connsiteX8" fmla="*/ 851562 w 1287568"/>
              <a:gd name="connsiteY8" fmla="*/ 3421430 h 3421430"/>
              <a:gd name="connsiteX9" fmla="*/ 15886 w 1287568"/>
              <a:gd name="connsiteY9" fmla="*/ 3421430 h 3421430"/>
              <a:gd name="connsiteX10" fmla="*/ 7935 w 1287568"/>
              <a:gd name="connsiteY10" fmla="*/ 10988 h 3421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87568" h="3421430">
                <a:moveTo>
                  <a:pt x="0" y="0"/>
                </a:moveTo>
                <a:lnTo>
                  <a:pt x="857618" y="0"/>
                </a:lnTo>
                <a:lnTo>
                  <a:pt x="857618" y="763009"/>
                </a:lnTo>
                <a:lnTo>
                  <a:pt x="1027176" y="932567"/>
                </a:lnTo>
                <a:lnTo>
                  <a:pt x="1287568" y="1192959"/>
                </a:lnTo>
                <a:lnTo>
                  <a:pt x="1287568" y="2343528"/>
                </a:lnTo>
                <a:lnTo>
                  <a:pt x="900007" y="2731089"/>
                </a:lnTo>
                <a:lnTo>
                  <a:pt x="851562" y="2779534"/>
                </a:lnTo>
                <a:lnTo>
                  <a:pt x="851562" y="3421430"/>
                </a:lnTo>
                <a:lnTo>
                  <a:pt x="15886" y="3421430"/>
                </a:lnTo>
                <a:cubicBezTo>
                  <a:pt x="13236" y="2284616"/>
                  <a:pt x="10585" y="1147802"/>
                  <a:pt x="7935" y="10988"/>
                </a:cubicBez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>
              <a:solidFill>
                <a:schemeClr val="bg2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03DCEFE-603E-4C6C-BE04-0460F9A182D2}"/>
              </a:ext>
            </a:extLst>
          </p:cNvPr>
          <p:cNvSpPr/>
          <p:nvPr/>
        </p:nvSpPr>
        <p:spPr>
          <a:xfrm>
            <a:off x="2637897" y="2362881"/>
            <a:ext cx="793750" cy="2506662"/>
          </a:xfrm>
          <a:custGeom>
            <a:avLst/>
            <a:gdLst>
              <a:gd name="connsiteX0" fmla="*/ 15903 w 1084028"/>
              <a:gd name="connsiteY0" fmla="*/ 13252 h 3427012"/>
              <a:gd name="connsiteX1" fmla="*/ 15903 w 1084028"/>
              <a:gd name="connsiteY1" fmla="*/ 765976 h 3427012"/>
              <a:gd name="connsiteX2" fmla="*/ 463826 w 1084028"/>
              <a:gd name="connsiteY2" fmla="*/ 1213899 h 3427012"/>
              <a:gd name="connsiteX3" fmla="*/ 463826 w 1084028"/>
              <a:gd name="connsiteY3" fmla="*/ 2372139 h 3427012"/>
              <a:gd name="connsiteX4" fmla="*/ 0 w 1084028"/>
              <a:gd name="connsiteY4" fmla="*/ 2835965 h 3427012"/>
              <a:gd name="connsiteX5" fmla="*/ 0 w 1084028"/>
              <a:gd name="connsiteY5" fmla="*/ 3427012 h 3427012"/>
              <a:gd name="connsiteX6" fmla="*/ 1084028 w 1084028"/>
              <a:gd name="connsiteY6" fmla="*/ 3427012 h 3427012"/>
              <a:gd name="connsiteX7" fmla="*/ 1084028 w 1084028"/>
              <a:gd name="connsiteY7" fmla="*/ 0 h 3427012"/>
              <a:gd name="connsiteX8" fmla="*/ 15903 w 1084028"/>
              <a:gd name="connsiteY8" fmla="*/ 13252 h 342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4028" h="3427012">
                <a:moveTo>
                  <a:pt x="15903" y="13252"/>
                </a:moveTo>
                <a:lnTo>
                  <a:pt x="15903" y="765976"/>
                </a:lnTo>
                <a:lnTo>
                  <a:pt x="463826" y="1213899"/>
                </a:lnTo>
                <a:lnTo>
                  <a:pt x="463826" y="2372139"/>
                </a:lnTo>
                <a:lnTo>
                  <a:pt x="0" y="2835965"/>
                </a:lnTo>
                <a:lnTo>
                  <a:pt x="0" y="3427012"/>
                </a:lnTo>
                <a:lnTo>
                  <a:pt x="1084028" y="3427012"/>
                </a:lnTo>
                <a:lnTo>
                  <a:pt x="1084028" y="0"/>
                </a:lnTo>
                <a:lnTo>
                  <a:pt x="15903" y="1325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3E16B64-930F-42CB-9A09-37537AF2E470}"/>
              </a:ext>
            </a:extLst>
          </p:cNvPr>
          <p:cNvSpPr/>
          <p:nvPr/>
        </p:nvSpPr>
        <p:spPr>
          <a:xfrm>
            <a:off x="5296960" y="2370818"/>
            <a:ext cx="942975" cy="2503488"/>
          </a:xfrm>
          <a:custGeom>
            <a:avLst/>
            <a:gdLst>
              <a:gd name="connsiteX0" fmla="*/ 0 w 1314072"/>
              <a:gd name="connsiteY0" fmla="*/ 18167 h 3439597"/>
              <a:gd name="connsiteX1" fmla="*/ 884122 w 1314072"/>
              <a:gd name="connsiteY1" fmla="*/ 18167 h 3439597"/>
              <a:gd name="connsiteX2" fmla="*/ 884122 w 1314072"/>
              <a:gd name="connsiteY2" fmla="*/ 781176 h 3439597"/>
              <a:gd name="connsiteX3" fmla="*/ 1053680 w 1314072"/>
              <a:gd name="connsiteY3" fmla="*/ 950734 h 3439597"/>
              <a:gd name="connsiteX4" fmla="*/ 1314072 w 1314072"/>
              <a:gd name="connsiteY4" fmla="*/ 1211126 h 3439597"/>
              <a:gd name="connsiteX5" fmla="*/ 1314072 w 1314072"/>
              <a:gd name="connsiteY5" fmla="*/ 2361695 h 3439597"/>
              <a:gd name="connsiteX6" fmla="*/ 926511 w 1314072"/>
              <a:gd name="connsiteY6" fmla="*/ 2749256 h 3439597"/>
              <a:gd name="connsiteX7" fmla="*/ 878066 w 1314072"/>
              <a:gd name="connsiteY7" fmla="*/ 2797701 h 3439597"/>
              <a:gd name="connsiteX8" fmla="*/ 878066 w 1314072"/>
              <a:gd name="connsiteY8" fmla="*/ 3439597 h 3439597"/>
              <a:gd name="connsiteX9" fmla="*/ 42390 w 1314072"/>
              <a:gd name="connsiteY9" fmla="*/ 3439597 h 3439597"/>
              <a:gd name="connsiteX10" fmla="*/ 42390 w 1314072"/>
              <a:gd name="connsiteY10" fmla="*/ 0 h 3439597"/>
              <a:gd name="connsiteX0" fmla="*/ 0 w 1287568"/>
              <a:gd name="connsiteY0" fmla="*/ 18167 h 3439597"/>
              <a:gd name="connsiteX1" fmla="*/ 857618 w 1287568"/>
              <a:gd name="connsiteY1" fmla="*/ 18167 h 3439597"/>
              <a:gd name="connsiteX2" fmla="*/ 857618 w 1287568"/>
              <a:gd name="connsiteY2" fmla="*/ 781176 h 3439597"/>
              <a:gd name="connsiteX3" fmla="*/ 1027176 w 1287568"/>
              <a:gd name="connsiteY3" fmla="*/ 950734 h 3439597"/>
              <a:gd name="connsiteX4" fmla="*/ 1287568 w 1287568"/>
              <a:gd name="connsiteY4" fmla="*/ 1211126 h 3439597"/>
              <a:gd name="connsiteX5" fmla="*/ 1287568 w 1287568"/>
              <a:gd name="connsiteY5" fmla="*/ 2361695 h 3439597"/>
              <a:gd name="connsiteX6" fmla="*/ 900007 w 1287568"/>
              <a:gd name="connsiteY6" fmla="*/ 2749256 h 3439597"/>
              <a:gd name="connsiteX7" fmla="*/ 851562 w 1287568"/>
              <a:gd name="connsiteY7" fmla="*/ 2797701 h 3439597"/>
              <a:gd name="connsiteX8" fmla="*/ 851562 w 1287568"/>
              <a:gd name="connsiteY8" fmla="*/ 3439597 h 3439597"/>
              <a:gd name="connsiteX9" fmla="*/ 15886 w 1287568"/>
              <a:gd name="connsiteY9" fmla="*/ 3439597 h 3439597"/>
              <a:gd name="connsiteX10" fmla="*/ 15886 w 1287568"/>
              <a:gd name="connsiteY10" fmla="*/ 0 h 3439597"/>
              <a:gd name="connsiteX0" fmla="*/ 0 w 1287568"/>
              <a:gd name="connsiteY0" fmla="*/ 0 h 3421430"/>
              <a:gd name="connsiteX1" fmla="*/ 857618 w 1287568"/>
              <a:gd name="connsiteY1" fmla="*/ 0 h 3421430"/>
              <a:gd name="connsiteX2" fmla="*/ 857618 w 1287568"/>
              <a:gd name="connsiteY2" fmla="*/ 763009 h 3421430"/>
              <a:gd name="connsiteX3" fmla="*/ 1027176 w 1287568"/>
              <a:gd name="connsiteY3" fmla="*/ 932567 h 3421430"/>
              <a:gd name="connsiteX4" fmla="*/ 1287568 w 1287568"/>
              <a:gd name="connsiteY4" fmla="*/ 1192959 h 3421430"/>
              <a:gd name="connsiteX5" fmla="*/ 1287568 w 1287568"/>
              <a:gd name="connsiteY5" fmla="*/ 2343528 h 3421430"/>
              <a:gd name="connsiteX6" fmla="*/ 900007 w 1287568"/>
              <a:gd name="connsiteY6" fmla="*/ 2731089 h 3421430"/>
              <a:gd name="connsiteX7" fmla="*/ 851562 w 1287568"/>
              <a:gd name="connsiteY7" fmla="*/ 2779534 h 3421430"/>
              <a:gd name="connsiteX8" fmla="*/ 851562 w 1287568"/>
              <a:gd name="connsiteY8" fmla="*/ 3421430 h 3421430"/>
              <a:gd name="connsiteX9" fmla="*/ 15886 w 1287568"/>
              <a:gd name="connsiteY9" fmla="*/ 3421430 h 3421430"/>
              <a:gd name="connsiteX10" fmla="*/ 7935 w 1287568"/>
              <a:gd name="connsiteY10" fmla="*/ 10988 h 3421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87568" h="3421430">
                <a:moveTo>
                  <a:pt x="0" y="0"/>
                </a:moveTo>
                <a:lnTo>
                  <a:pt x="857618" y="0"/>
                </a:lnTo>
                <a:lnTo>
                  <a:pt x="857618" y="763009"/>
                </a:lnTo>
                <a:lnTo>
                  <a:pt x="1027176" y="932567"/>
                </a:lnTo>
                <a:lnTo>
                  <a:pt x="1287568" y="1192959"/>
                </a:lnTo>
                <a:lnTo>
                  <a:pt x="1287568" y="2343528"/>
                </a:lnTo>
                <a:lnTo>
                  <a:pt x="900007" y="2731089"/>
                </a:lnTo>
                <a:lnTo>
                  <a:pt x="851562" y="2779534"/>
                </a:lnTo>
                <a:lnTo>
                  <a:pt x="851562" y="3421430"/>
                </a:lnTo>
                <a:lnTo>
                  <a:pt x="15886" y="3421430"/>
                </a:lnTo>
                <a:cubicBezTo>
                  <a:pt x="13236" y="2284616"/>
                  <a:pt x="10585" y="1147802"/>
                  <a:pt x="7935" y="10988"/>
                </a:cubicBezTo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>
              <a:solidFill>
                <a:schemeClr val="bg2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AA82B0E-D6D1-4B66-B925-92F4B650E15D}"/>
              </a:ext>
            </a:extLst>
          </p:cNvPr>
          <p:cNvSpPr/>
          <p:nvPr/>
        </p:nvSpPr>
        <p:spPr>
          <a:xfrm>
            <a:off x="5877985" y="2358118"/>
            <a:ext cx="793750" cy="2508250"/>
          </a:xfrm>
          <a:custGeom>
            <a:avLst/>
            <a:gdLst>
              <a:gd name="connsiteX0" fmla="*/ 15903 w 1084028"/>
              <a:gd name="connsiteY0" fmla="*/ 13252 h 3427012"/>
              <a:gd name="connsiteX1" fmla="*/ 15903 w 1084028"/>
              <a:gd name="connsiteY1" fmla="*/ 765976 h 3427012"/>
              <a:gd name="connsiteX2" fmla="*/ 463826 w 1084028"/>
              <a:gd name="connsiteY2" fmla="*/ 1213899 h 3427012"/>
              <a:gd name="connsiteX3" fmla="*/ 463826 w 1084028"/>
              <a:gd name="connsiteY3" fmla="*/ 2372139 h 3427012"/>
              <a:gd name="connsiteX4" fmla="*/ 0 w 1084028"/>
              <a:gd name="connsiteY4" fmla="*/ 2835965 h 3427012"/>
              <a:gd name="connsiteX5" fmla="*/ 0 w 1084028"/>
              <a:gd name="connsiteY5" fmla="*/ 3427012 h 3427012"/>
              <a:gd name="connsiteX6" fmla="*/ 1084028 w 1084028"/>
              <a:gd name="connsiteY6" fmla="*/ 3427012 h 3427012"/>
              <a:gd name="connsiteX7" fmla="*/ 1084028 w 1084028"/>
              <a:gd name="connsiteY7" fmla="*/ 0 h 3427012"/>
              <a:gd name="connsiteX8" fmla="*/ 15903 w 1084028"/>
              <a:gd name="connsiteY8" fmla="*/ 13252 h 342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4028" h="3427012">
                <a:moveTo>
                  <a:pt x="15903" y="13252"/>
                </a:moveTo>
                <a:lnTo>
                  <a:pt x="15903" y="765976"/>
                </a:lnTo>
                <a:lnTo>
                  <a:pt x="463826" y="1213899"/>
                </a:lnTo>
                <a:lnTo>
                  <a:pt x="463826" y="2372139"/>
                </a:lnTo>
                <a:lnTo>
                  <a:pt x="0" y="2835965"/>
                </a:lnTo>
                <a:lnTo>
                  <a:pt x="0" y="3427012"/>
                </a:lnTo>
                <a:lnTo>
                  <a:pt x="1084028" y="3427012"/>
                </a:lnTo>
                <a:lnTo>
                  <a:pt x="1084028" y="0"/>
                </a:lnTo>
                <a:lnTo>
                  <a:pt x="15903" y="1325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D13E5243-37FD-4F3D-9A43-97B855DB843C}"/>
              </a:ext>
            </a:extLst>
          </p:cNvPr>
          <p:cNvSpPr/>
          <p:nvPr/>
        </p:nvSpPr>
        <p:spPr>
          <a:xfrm rot="5400000">
            <a:off x="6362172" y="3388406"/>
            <a:ext cx="103187" cy="46513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2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68958D-CC09-4BED-AC77-03DB5CEE7227}"/>
              </a:ext>
            </a:extLst>
          </p:cNvPr>
          <p:cNvSpPr/>
          <p:nvPr/>
        </p:nvSpPr>
        <p:spPr>
          <a:xfrm>
            <a:off x="6181197" y="3247118"/>
            <a:ext cx="0" cy="838200"/>
          </a:xfrm>
          <a:custGeom>
            <a:avLst/>
            <a:gdLst>
              <a:gd name="connsiteX0" fmla="*/ 7951 w 439972"/>
              <a:gd name="connsiteY0" fmla="*/ 0 h 2019631"/>
              <a:gd name="connsiteX1" fmla="*/ 439972 w 439972"/>
              <a:gd name="connsiteY1" fmla="*/ 432021 h 2019631"/>
              <a:gd name="connsiteX2" fmla="*/ 439972 w 439972"/>
              <a:gd name="connsiteY2" fmla="*/ 1579659 h 2019631"/>
              <a:gd name="connsiteX3" fmla="*/ 0 w 439972"/>
              <a:gd name="connsiteY3" fmla="*/ 2019631 h 2019631"/>
              <a:gd name="connsiteX0" fmla="*/ 439972 w 439972"/>
              <a:gd name="connsiteY0" fmla="*/ 0 h 1587610"/>
              <a:gd name="connsiteX1" fmla="*/ 439972 w 439972"/>
              <a:gd name="connsiteY1" fmla="*/ 1147638 h 1587610"/>
              <a:gd name="connsiteX2" fmla="*/ 0 w 439972"/>
              <a:gd name="connsiteY2" fmla="*/ 1587610 h 1587610"/>
              <a:gd name="connsiteX0" fmla="*/ 0 w 0"/>
              <a:gd name="connsiteY0" fmla="*/ 0 h 1147639"/>
              <a:gd name="connsiteX1" fmla="*/ 0 w 0"/>
              <a:gd name="connsiteY1" fmla="*/ 1147638 h 114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147639">
                <a:moveTo>
                  <a:pt x="0" y="0"/>
                </a:moveTo>
                <a:lnTo>
                  <a:pt x="0" y="1147638"/>
                </a:ln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2"/>
              </a:solidFill>
            </a:endParaRPr>
          </a:p>
        </p:txBody>
      </p:sp>
      <p:grpSp>
        <p:nvGrpSpPr>
          <p:cNvPr id="11" name="Group 25">
            <a:extLst>
              <a:ext uri="{FF2B5EF4-FFF2-40B4-BE49-F238E27FC236}">
                <a16:creationId xmlns:a16="http://schemas.microsoft.com/office/drawing/2014/main" id="{578DA24F-3263-4483-AF73-A2B51D65873B}"/>
              </a:ext>
            </a:extLst>
          </p:cNvPr>
          <p:cNvGrpSpPr>
            <a:grpSpLocks/>
          </p:cNvGrpSpPr>
          <p:nvPr/>
        </p:nvGrpSpPr>
        <p:grpSpPr bwMode="auto">
          <a:xfrm>
            <a:off x="8527291" y="2353356"/>
            <a:ext cx="1471612" cy="2516187"/>
            <a:chOff x="2030917" y="1993127"/>
            <a:chExt cx="2010996" cy="343877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786D511-D531-4FD9-B48C-4E4E916D6E80}"/>
                </a:ext>
              </a:extLst>
            </p:cNvPr>
            <p:cNvSpPr/>
            <p:nvPr/>
          </p:nvSpPr>
          <p:spPr>
            <a:xfrm>
              <a:off x="2030917" y="2010484"/>
              <a:ext cx="1288600" cy="3421416"/>
            </a:xfrm>
            <a:custGeom>
              <a:avLst/>
              <a:gdLst>
                <a:gd name="connsiteX0" fmla="*/ 0 w 1314072"/>
                <a:gd name="connsiteY0" fmla="*/ 18167 h 3439597"/>
                <a:gd name="connsiteX1" fmla="*/ 884122 w 1314072"/>
                <a:gd name="connsiteY1" fmla="*/ 18167 h 3439597"/>
                <a:gd name="connsiteX2" fmla="*/ 884122 w 1314072"/>
                <a:gd name="connsiteY2" fmla="*/ 781176 h 3439597"/>
                <a:gd name="connsiteX3" fmla="*/ 1053680 w 1314072"/>
                <a:gd name="connsiteY3" fmla="*/ 950734 h 3439597"/>
                <a:gd name="connsiteX4" fmla="*/ 1314072 w 1314072"/>
                <a:gd name="connsiteY4" fmla="*/ 1211126 h 3439597"/>
                <a:gd name="connsiteX5" fmla="*/ 1314072 w 1314072"/>
                <a:gd name="connsiteY5" fmla="*/ 2361695 h 3439597"/>
                <a:gd name="connsiteX6" fmla="*/ 926511 w 1314072"/>
                <a:gd name="connsiteY6" fmla="*/ 2749256 h 3439597"/>
                <a:gd name="connsiteX7" fmla="*/ 878066 w 1314072"/>
                <a:gd name="connsiteY7" fmla="*/ 2797701 h 3439597"/>
                <a:gd name="connsiteX8" fmla="*/ 878066 w 1314072"/>
                <a:gd name="connsiteY8" fmla="*/ 3439597 h 3439597"/>
                <a:gd name="connsiteX9" fmla="*/ 42390 w 1314072"/>
                <a:gd name="connsiteY9" fmla="*/ 3439597 h 3439597"/>
                <a:gd name="connsiteX10" fmla="*/ 42390 w 1314072"/>
                <a:gd name="connsiteY10" fmla="*/ 0 h 3439597"/>
                <a:gd name="connsiteX0" fmla="*/ 0 w 1287568"/>
                <a:gd name="connsiteY0" fmla="*/ 18167 h 3439597"/>
                <a:gd name="connsiteX1" fmla="*/ 857618 w 1287568"/>
                <a:gd name="connsiteY1" fmla="*/ 18167 h 3439597"/>
                <a:gd name="connsiteX2" fmla="*/ 857618 w 1287568"/>
                <a:gd name="connsiteY2" fmla="*/ 781176 h 3439597"/>
                <a:gd name="connsiteX3" fmla="*/ 1027176 w 1287568"/>
                <a:gd name="connsiteY3" fmla="*/ 950734 h 3439597"/>
                <a:gd name="connsiteX4" fmla="*/ 1287568 w 1287568"/>
                <a:gd name="connsiteY4" fmla="*/ 1211126 h 3439597"/>
                <a:gd name="connsiteX5" fmla="*/ 1287568 w 1287568"/>
                <a:gd name="connsiteY5" fmla="*/ 2361695 h 3439597"/>
                <a:gd name="connsiteX6" fmla="*/ 900007 w 1287568"/>
                <a:gd name="connsiteY6" fmla="*/ 2749256 h 3439597"/>
                <a:gd name="connsiteX7" fmla="*/ 851562 w 1287568"/>
                <a:gd name="connsiteY7" fmla="*/ 2797701 h 3439597"/>
                <a:gd name="connsiteX8" fmla="*/ 851562 w 1287568"/>
                <a:gd name="connsiteY8" fmla="*/ 3439597 h 3439597"/>
                <a:gd name="connsiteX9" fmla="*/ 15886 w 1287568"/>
                <a:gd name="connsiteY9" fmla="*/ 3439597 h 3439597"/>
                <a:gd name="connsiteX10" fmla="*/ 15886 w 1287568"/>
                <a:gd name="connsiteY10" fmla="*/ 0 h 3439597"/>
                <a:gd name="connsiteX0" fmla="*/ 0 w 1287568"/>
                <a:gd name="connsiteY0" fmla="*/ 0 h 3421430"/>
                <a:gd name="connsiteX1" fmla="*/ 857618 w 1287568"/>
                <a:gd name="connsiteY1" fmla="*/ 0 h 3421430"/>
                <a:gd name="connsiteX2" fmla="*/ 857618 w 1287568"/>
                <a:gd name="connsiteY2" fmla="*/ 763009 h 3421430"/>
                <a:gd name="connsiteX3" fmla="*/ 1027176 w 1287568"/>
                <a:gd name="connsiteY3" fmla="*/ 932567 h 3421430"/>
                <a:gd name="connsiteX4" fmla="*/ 1287568 w 1287568"/>
                <a:gd name="connsiteY4" fmla="*/ 1192959 h 3421430"/>
                <a:gd name="connsiteX5" fmla="*/ 1287568 w 1287568"/>
                <a:gd name="connsiteY5" fmla="*/ 2343528 h 3421430"/>
                <a:gd name="connsiteX6" fmla="*/ 900007 w 1287568"/>
                <a:gd name="connsiteY6" fmla="*/ 2731089 h 3421430"/>
                <a:gd name="connsiteX7" fmla="*/ 851562 w 1287568"/>
                <a:gd name="connsiteY7" fmla="*/ 2779534 h 3421430"/>
                <a:gd name="connsiteX8" fmla="*/ 851562 w 1287568"/>
                <a:gd name="connsiteY8" fmla="*/ 3421430 h 3421430"/>
                <a:gd name="connsiteX9" fmla="*/ 15886 w 1287568"/>
                <a:gd name="connsiteY9" fmla="*/ 3421430 h 3421430"/>
                <a:gd name="connsiteX10" fmla="*/ 7935 w 1287568"/>
                <a:gd name="connsiteY10" fmla="*/ 10988 h 342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87568" h="3421430">
                  <a:moveTo>
                    <a:pt x="0" y="0"/>
                  </a:moveTo>
                  <a:lnTo>
                    <a:pt x="857618" y="0"/>
                  </a:lnTo>
                  <a:lnTo>
                    <a:pt x="857618" y="763009"/>
                  </a:lnTo>
                  <a:lnTo>
                    <a:pt x="1027176" y="932567"/>
                  </a:lnTo>
                  <a:lnTo>
                    <a:pt x="1287568" y="1192959"/>
                  </a:lnTo>
                  <a:lnTo>
                    <a:pt x="1287568" y="2343528"/>
                  </a:lnTo>
                  <a:lnTo>
                    <a:pt x="900007" y="2731089"/>
                  </a:lnTo>
                  <a:lnTo>
                    <a:pt x="851562" y="2779534"/>
                  </a:lnTo>
                  <a:lnTo>
                    <a:pt x="851562" y="3421430"/>
                  </a:lnTo>
                  <a:lnTo>
                    <a:pt x="15886" y="3421430"/>
                  </a:lnTo>
                  <a:cubicBezTo>
                    <a:pt x="13236" y="2284616"/>
                    <a:pt x="10585" y="1147802"/>
                    <a:pt x="7935" y="10988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aseline="-25000" dirty="0">
                <a:solidFill>
                  <a:schemeClr val="bg2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7BBE265-6965-47FA-9E7A-C3413A3FBF37}"/>
                </a:ext>
              </a:extLst>
            </p:cNvPr>
            <p:cNvSpPr/>
            <p:nvPr/>
          </p:nvSpPr>
          <p:spPr>
            <a:xfrm>
              <a:off x="2957233" y="1993127"/>
              <a:ext cx="1084680" cy="3427926"/>
            </a:xfrm>
            <a:custGeom>
              <a:avLst/>
              <a:gdLst>
                <a:gd name="connsiteX0" fmla="*/ 15903 w 1084028"/>
                <a:gd name="connsiteY0" fmla="*/ 13252 h 3427012"/>
                <a:gd name="connsiteX1" fmla="*/ 15903 w 1084028"/>
                <a:gd name="connsiteY1" fmla="*/ 765976 h 3427012"/>
                <a:gd name="connsiteX2" fmla="*/ 463826 w 1084028"/>
                <a:gd name="connsiteY2" fmla="*/ 1213899 h 3427012"/>
                <a:gd name="connsiteX3" fmla="*/ 463826 w 1084028"/>
                <a:gd name="connsiteY3" fmla="*/ 2372139 h 3427012"/>
                <a:gd name="connsiteX4" fmla="*/ 0 w 1084028"/>
                <a:gd name="connsiteY4" fmla="*/ 2835965 h 3427012"/>
                <a:gd name="connsiteX5" fmla="*/ 0 w 1084028"/>
                <a:gd name="connsiteY5" fmla="*/ 3427012 h 3427012"/>
                <a:gd name="connsiteX6" fmla="*/ 1084028 w 1084028"/>
                <a:gd name="connsiteY6" fmla="*/ 3427012 h 3427012"/>
                <a:gd name="connsiteX7" fmla="*/ 1084028 w 1084028"/>
                <a:gd name="connsiteY7" fmla="*/ 0 h 3427012"/>
                <a:gd name="connsiteX8" fmla="*/ 15903 w 1084028"/>
                <a:gd name="connsiteY8" fmla="*/ 13252 h 342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4028" h="3427012">
                  <a:moveTo>
                    <a:pt x="15903" y="13252"/>
                  </a:moveTo>
                  <a:lnTo>
                    <a:pt x="15903" y="765976"/>
                  </a:lnTo>
                  <a:lnTo>
                    <a:pt x="463826" y="1213899"/>
                  </a:lnTo>
                  <a:lnTo>
                    <a:pt x="463826" y="2372139"/>
                  </a:lnTo>
                  <a:lnTo>
                    <a:pt x="0" y="2835965"/>
                  </a:lnTo>
                  <a:lnTo>
                    <a:pt x="0" y="3427012"/>
                  </a:lnTo>
                  <a:lnTo>
                    <a:pt x="1084028" y="3427012"/>
                  </a:lnTo>
                  <a:lnTo>
                    <a:pt x="1084028" y="0"/>
                  </a:lnTo>
                  <a:lnTo>
                    <a:pt x="15903" y="1325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bg2"/>
                </a:solidFill>
              </a:endParaRPr>
            </a:p>
          </p:txBody>
        </p:sp>
        <p:grpSp>
          <p:nvGrpSpPr>
            <p:cNvPr id="14" name="Group 28">
              <a:extLst>
                <a:ext uri="{FF2B5EF4-FFF2-40B4-BE49-F238E27FC236}">
                  <a16:creationId xmlns:a16="http://schemas.microsoft.com/office/drawing/2014/main" id="{44BE1869-B3DA-434E-BAD6-B7466928E4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1381" y="2775005"/>
              <a:ext cx="1076386" cy="2019631"/>
              <a:chOff x="2931381" y="2775005"/>
              <a:chExt cx="1076386" cy="2019631"/>
            </a:xfrm>
          </p:grpSpPr>
          <p:sp>
            <p:nvSpPr>
              <p:cNvPr id="15" name="Isosceles Triangle 14">
                <a:extLst>
                  <a:ext uri="{FF2B5EF4-FFF2-40B4-BE49-F238E27FC236}">
                    <a16:creationId xmlns:a16="http://schemas.microsoft.com/office/drawing/2014/main" id="{08DA008E-23EF-448D-8461-3773F65D8B4D}"/>
                  </a:ext>
                </a:extLst>
              </p:cNvPr>
              <p:cNvSpPr/>
              <p:nvPr/>
            </p:nvSpPr>
            <p:spPr>
              <a:xfrm rot="5400000">
                <a:off x="3619966" y="3400126"/>
                <a:ext cx="138853" cy="635621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40D5F5C-1DFA-4C57-9041-060C11372E0F}"/>
                  </a:ext>
                </a:extLst>
              </p:cNvPr>
              <p:cNvSpPr/>
              <p:nvPr/>
            </p:nvSpPr>
            <p:spPr>
              <a:xfrm>
                <a:off x="2931201" y="2774174"/>
                <a:ext cx="440381" cy="2019872"/>
              </a:xfrm>
              <a:custGeom>
                <a:avLst/>
                <a:gdLst>
                  <a:gd name="connsiteX0" fmla="*/ 7951 w 439972"/>
                  <a:gd name="connsiteY0" fmla="*/ 0 h 2019631"/>
                  <a:gd name="connsiteX1" fmla="*/ 439972 w 439972"/>
                  <a:gd name="connsiteY1" fmla="*/ 432021 h 2019631"/>
                  <a:gd name="connsiteX2" fmla="*/ 439972 w 439972"/>
                  <a:gd name="connsiteY2" fmla="*/ 1579659 h 2019631"/>
                  <a:gd name="connsiteX3" fmla="*/ 0 w 439972"/>
                  <a:gd name="connsiteY3" fmla="*/ 2019631 h 2019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9972" h="2019631">
                    <a:moveTo>
                      <a:pt x="7951" y="0"/>
                    </a:moveTo>
                    <a:lnTo>
                      <a:pt x="439972" y="432021"/>
                    </a:lnTo>
                    <a:lnTo>
                      <a:pt x="439972" y="1579659"/>
                    </a:lnTo>
                    <a:lnTo>
                      <a:pt x="0" y="2019631"/>
                    </a:lnTo>
                  </a:path>
                </a:pathLst>
              </a:custGeom>
              <a:noFill/>
              <a:ln w="762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bg2"/>
                  </a:solidFill>
                </a:endParaRPr>
              </a:p>
            </p:txBody>
          </p:sp>
        </p:grpSp>
      </p:grp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914559E-94F8-404E-A311-F326512ABAD3}"/>
              </a:ext>
            </a:extLst>
          </p:cNvPr>
          <p:cNvSpPr/>
          <p:nvPr/>
        </p:nvSpPr>
        <p:spPr>
          <a:xfrm>
            <a:off x="1847322" y="3510643"/>
            <a:ext cx="581025" cy="287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2"/>
              </a:solidFill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5BE80EE-4AF1-4C05-8F27-6BAEF17F45F4}"/>
              </a:ext>
            </a:extLst>
          </p:cNvPr>
          <p:cNvSpPr/>
          <p:nvPr/>
        </p:nvSpPr>
        <p:spPr>
          <a:xfrm rot="10800000">
            <a:off x="3137960" y="3510643"/>
            <a:ext cx="581025" cy="287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2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38E3281-F1C9-45A0-8F65-B411D4AF0534}"/>
              </a:ext>
            </a:extLst>
          </p:cNvPr>
          <p:cNvCxnSpPr>
            <a:cxnSpLocks/>
          </p:cNvCxnSpPr>
          <p:nvPr/>
        </p:nvCxnSpPr>
        <p:spPr>
          <a:xfrm>
            <a:off x="9638541" y="2718481"/>
            <a:ext cx="1223962" cy="0"/>
          </a:xfrm>
          <a:prstGeom prst="straightConnector1">
            <a:avLst/>
          </a:prstGeom>
          <a:ln w="127000"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1B33D7F-44EF-40A2-8CFD-31F245764A21}"/>
              </a:ext>
            </a:extLst>
          </p:cNvPr>
          <p:cNvCxnSpPr>
            <a:cxnSpLocks/>
          </p:cNvCxnSpPr>
          <p:nvPr/>
        </p:nvCxnSpPr>
        <p:spPr>
          <a:xfrm>
            <a:off x="7766878" y="2718481"/>
            <a:ext cx="1223963" cy="0"/>
          </a:xfrm>
          <a:prstGeom prst="straightConnector1">
            <a:avLst/>
          </a:prstGeom>
          <a:ln w="127000">
            <a:prstDash val="sysDot"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BCF1F52-866B-459B-8720-D0FD7B0A5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319" y="5094968"/>
            <a:ext cx="14879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zh-CN" sz="2400" dirty="0">
                <a:solidFill>
                  <a:schemeClr val="bg2"/>
                </a:solidFill>
                <a:latin typeface="+mn-lt"/>
                <a:ea typeface="Microsoft JhengHei" panose="020B0604030504040204" pitchFamily="34" charset="-120"/>
              </a:rPr>
              <a:t>Clamping</a:t>
            </a:r>
            <a:endParaRPr lang="en-US" altLang="en-US" sz="2400" dirty="0">
              <a:solidFill>
                <a:schemeClr val="bg2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A64254-C277-4A7C-8B8B-C5D921A3C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5114" y="5094968"/>
            <a:ext cx="13324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zh-CN" sz="2400" dirty="0">
                <a:solidFill>
                  <a:schemeClr val="bg2"/>
                </a:solidFill>
                <a:latin typeface="+mn-lt"/>
                <a:ea typeface="Microsoft JhengHei" panose="020B0604030504040204" pitchFamily="34" charset="-120"/>
              </a:rPr>
              <a:t>Injection</a:t>
            </a:r>
            <a:endParaRPr lang="en-US" altLang="en-US" sz="2400" dirty="0">
              <a:solidFill>
                <a:schemeClr val="bg2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08FAA6-FDEB-4314-8411-42CD4BF1B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8772" y="5094968"/>
            <a:ext cx="441520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A015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zh-CN" sz="2400" b="1" dirty="0">
                <a:solidFill>
                  <a:schemeClr val="accent1"/>
                </a:solidFill>
                <a:latin typeface="+mn-lt"/>
                <a:ea typeface="Microsoft JhengHei" panose="020B0604030504040204" pitchFamily="34" charset="-120"/>
              </a:rPr>
              <a:t>Core Back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zh-CN" sz="2400" dirty="0">
                <a:solidFill>
                  <a:schemeClr val="bg2"/>
                </a:solidFill>
                <a:latin typeface="+mn-lt"/>
                <a:ea typeface="Microsoft JhengHei" panose="020B0604030504040204" pitchFamily="34" charset="-120"/>
              </a:rPr>
              <a:t>starts opening the </a:t>
            </a:r>
            <a:r>
              <a:rPr lang="en-US" altLang="zh-CN" sz="2400" dirty="0" err="1">
                <a:solidFill>
                  <a:schemeClr val="bg2"/>
                </a:solidFill>
                <a:latin typeface="+mn-lt"/>
                <a:ea typeface="Microsoft JhengHei" panose="020B0604030504040204" pitchFamily="34" charset="-120"/>
              </a:rPr>
              <a:t>mould</a:t>
            </a:r>
            <a:r>
              <a:rPr lang="en-US" altLang="zh-CN" sz="2400" dirty="0">
                <a:solidFill>
                  <a:schemeClr val="bg2"/>
                </a:solidFill>
                <a:latin typeface="+mn-lt"/>
                <a:ea typeface="Microsoft JhengHei" panose="020B0604030504040204" pitchFamily="34" charset="-120"/>
              </a:rPr>
              <a:t> to 0.5-1mm </a:t>
            </a:r>
            <a:r>
              <a:rPr lang="en-US" altLang="zh-CN" sz="2400" i="1" dirty="0">
                <a:solidFill>
                  <a:schemeClr val="bg2"/>
                </a:solidFill>
                <a:latin typeface="+mn-lt"/>
                <a:ea typeface="Microsoft JhengHei" panose="020B0604030504040204" pitchFamily="34" charset="-120"/>
              </a:rPr>
              <a:t>during injection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zh-CN" sz="2400" dirty="0">
                <a:solidFill>
                  <a:schemeClr val="bg2"/>
                </a:solidFill>
                <a:latin typeface="+mn-lt"/>
                <a:ea typeface="Microsoft JhengHei" panose="020B0604030504040204" pitchFamily="34" charset="-120"/>
              </a:rPr>
              <a:t>Precision required: </a:t>
            </a:r>
            <a:r>
              <a:rPr lang="en-US" altLang="zh-CN" sz="2400" dirty="0">
                <a:solidFill>
                  <a:schemeClr val="bg2"/>
                </a:solidFill>
                <a:latin typeface="+mn-lt"/>
                <a:ea typeface="Microsoft JhengHei" panose="020B0604030504040204" pitchFamily="34" charset="-120"/>
                <a:cs typeface="Calibri" panose="020F0502020204030204" pitchFamily="34" charset="0"/>
              </a:rPr>
              <a:t>±</a:t>
            </a:r>
            <a:r>
              <a:rPr lang="en-US" altLang="zh-CN" sz="2400" dirty="0">
                <a:solidFill>
                  <a:schemeClr val="bg2"/>
                </a:solidFill>
                <a:latin typeface="+mn-lt"/>
                <a:ea typeface="Microsoft JhengHei" panose="020B0604030504040204" pitchFamily="34" charset="-120"/>
              </a:rPr>
              <a:t>0.05mm</a:t>
            </a:r>
            <a:endParaRPr lang="en-US" altLang="en-US" sz="2400" dirty="0">
              <a:solidFill>
                <a:schemeClr val="bg2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56AD31-B8C0-4FDD-A2F2-6125FC6A5881}"/>
              </a:ext>
            </a:extLst>
          </p:cNvPr>
          <p:cNvSpPr/>
          <p:nvPr/>
        </p:nvSpPr>
        <p:spPr>
          <a:xfrm>
            <a:off x="766425" y="5822043"/>
            <a:ext cx="53447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4000" i="1" dirty="0">
                <a:solidFill>
                  <a:schemeClr val="bg2"/>
                </a:solidFill>
              </a:rPr>
              <a:t>Precision </a:t>
            </a:r>
            <a:r>
              <a:rPr lang="en-US" altLang="zh-CN" sz="4000" i="1" dirty="0">
                <a:solidFill>
                  <a:schemeClr val="bg2"/>
                </a:solidFill>
                <a:latin typeface="+mn-lt"/>
              </a:rPr>
              <a:t>Hydraulics</a:t>
            </a:r>
            <a:r>
              <a:rPr lang="en-US" sz="4000" i="1" dirty="0">
                <a:solidFill>
                  <a:schemeClr val="bg2"/>
                </a:solidFill>
              </a:rPr>
              <a:t>™</a:t>
            </a:r>
          </a:p>
        </p:txBody>
      </p:sp>
    </p:spTree>
    <p:extLst>
      <p:ext uri="{BB962C8B-B14F-4D97-AF65-F5344CB8AC3E}">
        <p14:creationId xmlns:p14="http://schemas.microsoft.com/office/powerpoint/2010/main" val="255812354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3B1F4E4-3B25-46B9-BE20-5DF1E443F1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27823" y="4481511"/>
            <a:ext cx="5564177" cy="23764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2B2CF90-289C-4F5C-B824-985C72B138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20473" y="2028826"/>
            <a:ext cx="4671527" cy="2452684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0A9067E-5139-495B-987C-79F2D935FC95}"/>
              </a:ext>
            </a:extLst>
          </p:cNvPr>
          <p:cNvSpPr/>
          <p:nvPr/>
        </p:nvSpPr>
        <p:spPr>
          <a:xfrm>
            <a:off x="-25588" y="-12612"/>
            <a:ext cx="8709235" cy="6876918"/>
          </a:xfrm>
          <a:custGeom>
            <a:avLst/>
            <a:gdLst>
              <a:gd name="connsiteX0" fmla="*/ 0 w 8683647"/>
              <a:gd name="connsiteY0" fmla="*/ 0 h 6835928"/>
              <a:gd name="connsiteX1" fmla="*/ 8683647 w 8683647"/>
              <a:gd name="connsiteY1" fmla="*/ 0 h 6835928"/>
              <a:gd name="connsiteX2" fmla="*/ 6205308 w 8683647"/>
              <a:gd name="connsiteY2" fmla="*/ 6835928 h 6835928"/>
              <a:gd name="connsiteX3" fmla="*/ 31531 w 8683647"/>
              <a:gd name="connsiteY3" fmla="*/ 6835928 h 6835928"/>
              <a:gd name="connsiteX4" fmla="*/ 0 w 8683647"/>
              <a:gd name="connsiteY4" fmla="*/ 0 h 6835928"/>
              <a:gd name="connsiteX0" fmla="*/ 0 w 8683647"/>
              <a:gd name="connsiteY0" fmla="*/ 0 h 6842202"/>
              <a:gd name="connsiteX1" fmla="*/ 8683647 w 8683647"/>
              <a:gd name="connsiteY1" fmla="*/ 0 h 6842202"/>
              <a:gd name="connsiteX2" fmla="*/ 6205308 w 8683647"/>
              <a:gd name="connsiteY2" fmla="*/ 6835928 h 6842202"/>
              <a:gd name="connsiteX3" fmla="*/ 12613 w 8683647"/>
              <a:gd name="connsiteY3" fmla="*/ 6842202 h 6842202"/>
              <a:gd name="connsiteX4" fmla="*/ 0 w 8683647"/>
              <a:gd name="connsiteY4" fmla="*/ 0 h 6842202"/>
              <a:gd name="connsiteX0" fmla="*/ 25588 w 8709235"/>
              <a:gd name="connsiteY0" fmla="*/ 0 h 6842202"/>
              <a:gd name="connsiteX1" fmla="*/ 8709235 w 8709235"/>
              <a:gd name="connsiteY1" fmla="*/ 0 h 6842202"/>
              <a:gd name="connsiteX2" fmla="*/ 6230896 w 8709235"/>
              <a:gd name="connsiteY2" fmla="*/ 6835928 h 6842202"/>
              <a:gd name="connsiteX3" fmla="*/ 364 w 8709235"/>
              <a:gd name="connsiteY3" fmla="*/ 6842202 h 6842202"/>
              <a:gd name="connsiteX4" fmla="*/ 25588 w 8709235"/>
              <a:gd name="connsiteY4" fmla="*/ 0 h 6842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9235" h="6842202">
                <a:moveTo>
                  <a:pt x="25588" y="0"/>
                </a:moveTo>
                <a:lnTo>
                  <a:pt x="8709235" y="0"/>
                </a:lnTo>
                <a:lnTo>
                  <a:pt x="6230896" y="6835928"/>
                </a:lnTo>
                <a:lnTo>
                  <a:pt x="364" y="6842202"/>
                </a:lnTo>
                <a:cubicBezTo>
                  <a:pt x="-3840" y="4561468"/>
                  <a:pt x="29792" y="2280734"/>
                  <a:pt x="25588" y="0"/>
                </a:cubicBezTo>
                <a:close/>
              </a:path>
            </a:pathLst>
          </a:cu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/>
          </p:cNvSpPr>
          <p:nvPr/>
        </p:nvSpPr>
        <p:spPr bwMode="white">
          <a:xfrm>
            <a:off x="0" y="-12700"/>
            <a:ext cx="8469236" cy="1874838"/>
          </a:xfrm>
          <a:prstGeom prst="rect">
            <a:avLst/>
          </a:prstGeom>
          <a:solidFill>
            <a:srgbClr val="FF9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5125" name="Rectangle 5"/>
          <p:cNvSpPr>
            <a:spLocks/>
          </p:cNvSpPr>
          <p:nvPr/>
        </p:nvSpPr>
        <p:spPr bwMode="white">
          <a:xfrm>
            <a:off x="-31531" y="5681662"/>
            <a:ext cx="6413281" cy="965079"/>
          </a:xfrm>
          <a:prstGeom prst="rect">
            <a:avLst/>
          </a:prstGeom>
          <a:solidFill>
            <a:srgbClr val="0067B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4BACC6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5126" name="Rectangle 6"/>
          <p:cNvSpPr>
            <a:spLocks/>
          </p:cNvSpPr>
          <p:nvPr/>
        </p:nvSpPr>
        <p:spPr bwMode="white">
          <a:xfrm>
            <a:off x="-31531" y="3254375"/>
            <a:ext cx="7286616" cy="1035050"/>
          </a:xfrm>
          <a:prstGeom prst="rect">
            <a:avLst/>
          </a:prstGeom>
          <a:solidFill>
            <a:srgbClr val="1687B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4BACC6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5127" name="Rectangle 7"/>
          <p:cNvSpPr>
            <a:spLocks/>
          </p:cNvSpPr>
          <p:nvPr/>
        </p:nvSpPr>
        <p:spPr bwMode="white">
          <a:xfrm>
            <a:off x="-31531" y="4481513"/>
            <a:ext cx="6876831" cy="1035050"/>
          </a:xfrm>
          <a:prstGeom prst="rect">
            <a:avLst/>
          </a:prstGeom>
          <a:solidFill>
            <a:srgbClr val="00C2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4BACC6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5128" name="Rectangle 8"/>
          <p:cNvSpPr>
            <a:spLocks/>
          </p:cNvSpPr>
          <p:nvPr/>
        </p:nvSpPr>
        <p:spPr bwMode="auto">
          <a:xfrm>
            <a:off x="403597" y="5939544"/>
            <a:ext cx="53728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/>
          <a:p>
            <a:pPr defTabSz="457200">
              <a:spcBef>
                <a:spcPts val="400"/>
              </a:spcBef>
            </a:pPr>
            <a:r>
              <a:rPr lang="en-US" altLang="zh-TW" sz="2400">
                <a:solidFill>
                  <a:schemeClr val="bg1"/>
                </a:solidFill>
                <a:latin typeface="Helvetica Neue" charset="0"/>
                <a:sym typeface="Helvetica Neue" charset="0"/>
              </a:rPr>
              <a:t>Unparalleled Flexibility</a:t>
            </a:r>
            <a:endParaRPr lang="zh-TW" altLang="zh-TW" sz="2400" dirty="0">
              <a:solidFill>
                <a:schemeClr val="bg1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5129" name="Rectangle 9"/>
          <p:cNvSpPr>
            <a:spLocks/>
          </p:cNvSpPr>
          <p:nvPr/>
        </p:nvSpPr>
        <p:spPr bwMode="white">
          <a:xfrm>
            <a:off x="0" y="2028826"/>
            <a:ext cx="7807086" cy="1033463"/>
          </a:xfrm>
          <a:prstGeom prst="rect">
            <a:avLst/>
          </a:prstGeom>
          <a:solidFill>
            <a:srgbClr val="4BACC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4BACC6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5131" name="Rectangle 11"/>
          <p:cNvSpPr>
            <a:spLocks/>
          </p:cNvSpPr>
          <p:nvPr/>
        </p:nvSpPr>
        <p:spPr bwMode="auto">
          <a:xfrm>
            <a:off x="1465263" y="6566308"/>
            <a:ext cx="17729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/>
          <a:p>
            <a:fld id="{D4B3D4F5-C7BF-4412-8274-4B00E720C0A7}" type="slidenum">
              <a:rPr lang="zh-TW" altLang="zh-TW" sz="1200">
                <a:solidFill>
                  <a:srgbClr val="000000"/>
                </a:solidFill>
                <a:latin typeface="Helvetica Neue" charset="0"/>
                <a:sym typeface="Helvetica Neue" charset="0"/>
              </a:rPr>
              <a:pPr/>
              <a:t>64</a:t>
            </a:fld>
            <a:endParaRPr lang="zh-TW" altLang="zh-TW" sz="1200">
              <a:solidFill>
                <a:srgbClr val="000000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5133" name="Rectangle 13"/>
          <p:cNvSpPr>
            <a:spLocks/>
          </p:cNvSpPr>
          <p:nvPr/>
        </p:nvSpPr>
        <p:spPr bwMode="auto">
          <a:xfrm>
            <a:off x="403597" y="4768205"/>
            <a:ext cx="57827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/>
          <a:p>
            <a:pPr defTabSz="457200">
              <a:spcBef>
                <a:spcPts val="400"/>
              </a:spcBef>
            </a:pPr>
            <a:r>
              <a:rPr lang="en-US" altLang="zh-TW" sz="2400" dirty="0">
                <a:solidFill>
                  <a:schemeClr val="bg1"/>
                </a:solidFill>
                <a:latin typeface="Helvetica Neue" charset="0"/>
                <a:sym typeface="Helvetica Neue" charset="0"/>
              </a:rPr>
              <a:t>High Energy Efficiency</a:t>
            </a:r>
            <a:endParaRPr lang="zh-TW" altLang="zh-TW" sz="2400" dirty="0">
              <a:solidFill>
                <a:schemeClr val="bg1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5134" name="Rectangle 14"/>
          <p:cNvSpPr>
            <a:spLocks/>
          </p:cNvSpPr>
          <p:nvPr/>
        </p:nvSpPr>
        <p:spPr bwMode="auto">
          <a:xfrm>
            <a:off x="403597" y="3541067"/>
            <a:ext cx="62242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/>
          <a:p>
            <a:pPr defTabSz="457200">
              <a:spcBef>
                <a:spcPts val="400"/>
              </a:spcBef>
            </a:pPr>
            <a:r>
              <a:rPr lang="en-US" altLang="zh-TW" sz="2400" dirty="0">
                <a:solidFill>
                  <a:schemeClr val="bg1"/>
                </a:solidFill>
                <a:latin typeface="Helvetica Neue" charset="0"/>
                <a:sym typeface="Helvetica Neue" charset="0"/>
              </a:rPr>
              <a:t>FAST Cycle and HIGH Reliability</a:t>
            </a:r>
            <a:endParaRPr lang="zh-TW" altLang="zh-TW" sz="2400" dirty="0">
              <a:solidFill>
                <a:schemeClr val="bg1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5135" name="AutoShape 15"/>
          <p:cNvSpPr>
            <a:spLocks/>
          </p:cNvSpPr>
          <p:nvPr/>
        </p:nvSpPr>
        <p:spPr bwMode="auto">
          <a:xfrm>
            <a:off x="5692985" y="-12701"/>
            <a:ext cx="3514725" cy="702520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127" y="0"/>
                </a:moveTo>
                <a:lnTo>
                  <a:pt x="21600" y="0"/>
                </a:lnTo>
                <a:lnTo>
                  <a:pt x="5473" y="21600"/>
                </a:lnTo>
                <a:lnTo>
                  <a:pt x="0" y="21600"/>
                </a:lnTo>
                <a:lnTo>
                  <a:pt x="16127" y="0"/>
                </a:lnTo>
                <a:close/>
              </a:path>
            </a:pathLst>
          </a:custGeom>
          <a:solidFill>
            <a:srgbClr val="F06D30"/>
          </a:solidFill>
          <a:ln>
            <a:noFill/>
          </a:ln>
          <a:effectLst>
            <a:outerShdw blurRad="101600" dist="122728" dir="16246640" algn="ctr" rotWithShape="0">
              <a:srgbClr val="00000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5136" name="Rectangle 16"/>
          <p:cNvSpPr>
            <a:spLocks noGrp="1" noChangeArrowheads="1"/>
          </p:cNvSpPr>
          <p:nvPr>
            <p:ph type="title"/>
          </p:nvPr>
        </p:nvSpPr>
        <p:spPr>
          <a:xfrm>
            <a:off x="1642556" y="203199"/>
            <a:ext cx="5821246" cy="1443039"/>
          </a:xfrm>
        </p:spPr>
        <p:txBody>
          <a:bodyPr/>
          <a:lstStyle/>
          <a:p>
            <a:pPr defTabSz="457200"/>
            <a:r>
              <a:rPr lang="en-US" altLang="zh-TW" sz="3500" dirty="0"/>
              <a:t>Remember These</a:t>
            </a:r>
            <a:endParaRPr lang="zh-TW" altLang="zh-TW" sz="3500" dirty="0"/>
          </a:p>
        </p:txBody>
      </p:sp>
      <p:sp>
        <p:nvSpPr>
          <p:cNvPr id="5137" name="Rectangle 17"/>
          <p:cNvSpPr>
            <a:spLocks/>
          </p:cNvSpPr>
          <p:nvPr/>
        </p:nvSpPr>
        <p:spPr bwMode="auto">
          <a:xfrm>
            <a:off x="403597" y="203200"/>
            <a:ext cx="7060205" cy="1443038"/>
          </a:xfrm>
          <a:prstGeom prst="rect">
            <a:avLst/>
          </a:prstGeom>
          <a:noFill/>
          <a:ln w="508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>
              <a:solidFill>
                <a:srgbClr val="000000"/>
              </a:solidFill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5138" name="Rectangle 18"/>
          <p:cNvSpPr>
            <a:spLocks/>
          </p:cNvSpPr>
          <p:nvPr/>
        </p:nvSpPr>
        <p:spPr bwMode="auto">
          <a:xfrm>
            <a:off x="403597" y="2313930"/>
            <a:ext cx="71168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/>
          <a:p>
            <a:pPr defTabSz="457200">
              <a:spcBef>
                <a:spcPts val="400"/>
              </a:spcBef>
            </a:pPr>
            <a:r>
              <a:rPr lang="en-US" altLang="zh-TW" sz="2400" dirty="0">
                <a:solidFill>
                  <a:schemeClr val="bg1"/>
                </a:solidFill>
                <a:latin typeface="Helvetica Neue" charset="0"/>
                <a:sym typeface="Helvetica Neue" charset="0"/>
              </a:rPr>
              <a:t>Non-Stop™ Technology &amp; Precision Hydraulics</a:t>
            </a:r>
            <a:r>
              <a:rPr lang="en-US" altLang="zh-TW" sz="2400" baseline="30000" dirty="0">
                <a:solidFill>
                  <a:schemeClr val="bg1"/>
                </a:solidFill>
                <a:latin typeface="Helvetica Neue" charset="0"/>
                <a:sym typeface="Helvetica Neue" charset="0"/>
              </a:rPr>
              <a:t>®</a:t>
            </a:r>
            <a:endParaRPr lang="zh-TW" altLang="zh-TW" sz="2400" baseline="30000" dirty="0">
              <a:solidFill>
                <a:schemeClr val="bg1"/>
              </a:solidFill>
              <a:latin typeface="Helvetica Neue" charset="0"/>
              <a:sym typeface="Helvetica Neue" charset="0"/>
            </a:endParaRPr>
          </a:p>
        </p:txBody>
      </p:sp>
      <p:pic>
        <p:nvPicPr>
          <p:cNvPr id="5139" name="Picture 19" descr="pasted-image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black">
          <a:xfrm>
            <a:off x="713223" y="457200"/>
            <a:ext cx="68262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7EEACEB-51A4-44AD-A240-D2B458656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8343" y="6450297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algn="r"/>
            <a:fld id="{3238F5CA-2D6F-4E46-8737-979EC276B3C5}" type="slidenum">
              <a:rPr lang="en-US" smtClean="0"/>
              <a:pPr algn="r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22307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 autoUpdateAnimBg="0"/>
      <p:bldP spid="5126" grpId="0" animBg="1" autoUpdateAnimBg="0"/>
      <p:bldP spid="5127" grpId="0" animBg="1" autoUpdateAnimBg="0"/>
      <p:bldP spid="5128" grpId="0" autoUpdateAnimBg="0"/>
      <p:bldP spid="5129" grpId="0" animBg="1" autoUpdateAnimBg="0"/>
      <p:bldP spid="5133" grpId="0" autoUpdateAnimBg="0"/>
      <p:bldP spid="5134" grpId="0" autoUpdateAnimBg="0"/>
      <p:bldP spid="5138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00552D-A5A1-47FC-8BC2-508B2F4C8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/>
              <a:t>Clamping Force Unaffected by Temperature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D58064-CD8A-4217-90DB-C8AF2895882E}"/>
              </a:ext>
            </a:extLst>
          </p:cNvPr>
          <p:cNvSpPr/>
          <p:nvPr/>
        </p:nvSpPr>
        <p:spPr>
          <a:xfrm>
            <a:off x="1822580" y="3259494"/>
            <a:ext cx="877077" cy="154888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F2989D4-8BC9-4A8C-B4A9-7576CA06AC32}"/>
              </a:ext>
            </a:extLst>
          </p:cNvPr>
          <p:cNvSpPr/>
          <p:nvPr/>
        </p:nvSpPr>
        <p:spPr>
          <a:xfrm>
            <a:off x="2715208" y="3259494"/>
            <a:ext cx="920621" cy="154888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DB6653-A5CC-4E9E-8F00-F84FB82A3BEC}"/>
              </a:ext>
            </a:extLst>
          </p:cNvPr>
          <p:cNvSpPr/>
          <p:nvPr/>
        </p:nvSpPr>
        <p:spPr>
          <a:xfrm>
            <a:off x="1324947" y="2743200"/>
            <a:ext cx="497633" cy="273697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EC631AC-DFEE-40C6-942A-A6E5C6D9C1B4}"/>
              </a:ext>
            </a:extLst>
          </p:cNvPr>
          <p:cNvSpPr/>
          <p:nvPr/>
        </p:nvSpPr>
        <p:spPr>
          <a:xfrm>
            <a:off x="3635829" y="2743199"/>
            <a:ext cx="497633" cy="273697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BFA446-EA0E-4CE3-91E9-F6229E61840C}"/>
              </a:ext>
            </a:extLst>
          </p:cNvPr>
          <p:cNvSpPr/>
          <p:nvPr/>
        </p:nvSpPr>
        <p:spPr>
          <a:xfrm>
            <a:off x="6366588" y="3259494"/>
            <a:ext cx="1051248" cy="1548881"/>
          </a:xfrm>
          <a:prstGeom prst="rect">
            <a:avLst/>
          </a:prstGeom>
          <a:solidFill>
            <a:schemeClr val="accent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C3629B3-80F3-43F0-864B-F1A332BBFECF}"/>
              </a:ext>
            </a:extLst>
          </p:cNvPr>
          <p:cNvSpPr/>
          <p:nvPr/>
        </p:nvSpPr>
        <p:spPr>
          <a:xfrm>
            <a:off x="7417836" y="3259493"/>
            <a:ext cx="970384" cy="1548881"/>
          </a:xfrm>
          <a:prstGeom prst="rect">
            <a:avLst/>
          </a:prstGeom>
          <a:solidFill>
            <a:schemeClr val="accent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AB514E9-D8DC-4B2E-98F3-2DA5690A0B30}"/>
              </a:ext>
            </a:extLst>
          </p:cNvPr>
          <p:cNvSpPr/>
          <p:nvPr/>
        </p:nvSpPr>
        <p:spPr>
          <a:xfrm>
            <a:off x="5868955" y="2743200"/>
            <a:ext cx="497633" cy="273697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851CDBF-7FBC-49D3-8130-78BF9833E6C3}"/>
              </a:ext>
            </a:extLst>
          </p:cNvPr>
          <p:cNvSpPr/>
          <p:nvPr/>
        </p:nvSpPr>
        <p:spPr>
          <a:xfrm>
            <a:off x="8400661" y="2743199"/>
            <a:ext cx="497633" cy="273697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2877768-2AEE-45BC-B36F-FFCF728763B5}"/>
              </a:ext>
            </a:extLst>
          </p:cNvPr>
          <p:cNvCxnSpPr>
            <a:cxnSpLocks/>
          </p:cNvCxnSpPr>
          <p:nvPr/>
        </p:nvCxnSpPr>
        <p:spPr>
          <a:xfrm>
            <a:off x="1822580" y="2450841"/>
            <a:ext cx="1813249" cy="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89739D8-792B-4AB3-9680-C58F3263A8C7}"/>
              </a:ext>
            </a:extLst>
          </p:cNvPr>
          <p:cNvCxnSpPr>
            <a:cxnSpLocks/>
          </p:cNvCxnSpPr>
          <p:nvPr/>
        </p:nvCxnSpPr>
        <p:spPr>
          <a:xfrm>
            <a:off x="6366588" y="2450841"/>
            <a:ext cx="2021632" cy="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D7D1B9A-3897-4502-9FEA-5B5A1DC6BFE0}"/>
              </a:ext>
            </a:extLst>
          </p:cNvPr>
          <p:cNvSpPr txBox="1"/>
          <p:nvPr/>
        </p:nvSpPr>
        <p:spPr>
          <a:xfrm>
            <a:off x="1173706" y="2008028"/>
            <a:ext cx="2877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bg2"/>
                </a:solidFill>
              </a:rPr>
              <a:t>low temperature: narrower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D5C2860-FA49-451A-A86A-853829B26545}"/>
              </a:ext>
            </a:extLst>
          </p:cNvPr>
          <p:cNvSpPr txBox="1"/>
          <p:nvPr/>
        </p:nvSpPr>
        <p:spPr>
          <a:xfrm>
            <a:off x="6003610" y="2008028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bg2"/>
                </a:solidFill>
              </a:rPr>
              <a:t>high temperature: wider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77B2CA-C996-4AC0-8EE5-364AAF159961}"/>
              </a:ext>
            </a:extLst>
          </p:cNvPr>
          <p:cNvSpPr txBox="1"/>
          <p:nvPr/>
        </p:nvSpPr>
        <p:spPr>
          <a:xfrm>
            <a:off x="827315" y="5865845"/>
            <a:ext cx="4136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Toggle clamping force : 300 tons</a:t>
            </a:r>
          </a:p>
          <a:p>
            <a:r>
              <a:rPr lang="en-US" dirty="0">
                <a:solidFill>
                  <a:schemeClr val="bg2"/>
                </a:solidFill>
              </a:rPr>
              <a:t>Two-Platen clamping force : 300 tons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C4C4CAB-80AC-474C-BD17-E4E30F760E8B}"/>
              </a:ext>
            </a:extLst>
          </p:cNvPr>
          <p:cNvSpPr txBox="1"/>
          <p:nvPr/>
        </p:nvSpPr>
        <p:spPr>
          <a:xfrm>
            <a:off x="5461519" y="5836687"/>
            <a:ext cx="55107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Toggle clamping force : 380 tons!</a:t>
            </a:r>
          </a:p>
          <a:p>
            <a:r>
              <a:rPr lang="en-US" dirty="0">
                <a:solidFill>
                  <a:schemeClr val="bg2"/>
                </a:solidFill>
              </a:rPr>
              <a:t>Two-Platen clamping force : 300 tons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73AFEC-0B69-4911-AF44-A17E80AB62AA}"/>
              </a:ext>
            </a:extLst>
          </p:cNvPr>
          <p:cNvSpPr txBox="1"/>
          <p:nvPr/>
        </p:nvSpPr>
        <p:spPr>
          <a:xfrm>
            <a:off x="9753600" y="2910548"/>
            <a:ext cx="22269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Excessive clamping force causes undue wear on tie-bars, reducing life of machine as well the </a:t>
            </a:r>
            <a:r>
              <a:rPr lang="en-US" sz="2000" dirty="0" err="1">
                <a:solidFill>
                  <a:schemeClr val="bg2"/>
                </a:solidFill>
              </a:rPr>
              <a:t>mould</a:t>
            </a:r>
            <a:endParaRPr lang="en-US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538948"/>
      </p:ext>
    </p:extLst>
  </p:cSld>
  <p:clrMapOvr>
    <a:masterClrMapping/>
  </p:clrMapOvr>
  <p:transition spd="slow">
    <p:cover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00552D-A5A1-47FC-8BC2-508B2F4C8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Accurate Opening Force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D58064-CD8A-4217-90DB-C8AF2895882E}"/>
              </a:ext>
            </a:extLst>
          </p:cNvPr>
          <p:cNvSpPr/>
          <p:nvPr/>
        </p:nvSpPr>
        <p:spPr>
          <a:xfrm>
            <a:off x="2350932" y="3253273"/>
            <a:ext cx="877077" cy="154888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F2989D4-8BC9-4A8C-B4A9-7576CA06AC32}"/>
              </a:ext>
            </a:extLst>
          </p:cNvPr>
          <p:cNvSpPr/>
          <p:nvPr/>
        </p:nvSpPr>
        <p:spPr>
          <a:xfrm>
            <a:off x="3243560" y="3253273"/>
            <a:ext cx="920621" cy="154888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DB6653-A5CC-4E9E-8F00-F84FB82A3BEC}"/>
              </a:ext>
            </a:extLst>
          </p:cNvPr>
          <p:cNvSpPr/>
          <p:nvPr/>
        </p:nvSpPr>
        <p:spPr>
          <a:xfrm>
            <a:off x="1853299" y="2736979"/>
            <a:ext cx="497633" cy="273697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EC631AC-DFEE-40C6-942A-A6E5C6D9C1B4}"/>
              </a:ext>
            </a:extLst>
          </p:cNvPr>
          <p:cNvSpPr/>
          <p:nvPr/>
        </p:nvSpPr>
        <p:spPr>
          <a:xfrm>
            <a:off x="4164181" y="2736978"/>
            <a:ext cx="497633" cy="273697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C4A9B7E-2E43-499C-B3A7-A68EA2A05E67}"/>
              </a:ext>
            </a:extLst>
          </p:cNvPr>
          <p:cNvSpPr/>
          <p:nvPr/>
        </p:nvSpPr>
        <p:spPr>
          <a:xfrm>
            <a:off x="7445447" y="3253273"/>
            <a:ext cx="877077" cy="154888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A10A76-6A78-4CAA-9D6A-73CDD55B3A20}"/>
              </a:ext>
            </a:extLst>
          </p:cNvPr>
          <p:cNvSpPr/>
          <p:nvPr/>
        </p:nvSpPr>
        <p:spPr>
          <a:xfrm>
            <a:off x="8338075" y="3253273"/>
            <a:ext cx="920621" cy="154888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DAEDCE-00E5-4ACF-AF38-1E6F82D52D9F}"/>
              </a:ext>
            </a:extLst>
          </p:cNvPr>
          <p:cNvSpPr/>
          <p:nvPr/>
        </p:nvSpPr>
        <p:spPr>
          <a:xfrm>
            <a:off x="6947814" y="2736979"/>
            <a:ext cx="497633" cy="273697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AA44F1-6193-46B1-A79F-544BEE7953D5}"/>
              </a:ext>
            </a:extLst>
          </p:cNvPr>
          <p:cNvSpPr/>
          <p:nvPr/>
        </p:nvSpPr>
        <p:spPr>
          <a:xfrm>
            <a:off x="9258696" y="2736978"/>
            <a:ext cx="497633" cy="273697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F419ED76-990D-4E19-B3A2-E800FD274FCF}"/>
              </a:ext>
            </a:extLst>
          </p:cNvPr>
          <p:cNvSpPr/>
          <p:nvPr/>
        </p:nvSpPr>
        <p:spPr>
          <a:xfrm>
            <a:off x="9507512" y="2840492"/>
            <a:ext cx="780661" cy="5847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BDF12F82-26E5-45A0-BBAF-4C8813503DCD}"/>
              </a:ext>
            </a:extLst>
          </p:cNvPr>
          <p:cNvSpPr/>
          <p:nvPr/>
        </p:nvSpPr>
        <p:spPr>
          <a:xfrm rot="10800000">
            <a:off x="6394199" y="2840492"/>
            <a:ext cx="780661" cy="5847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616D85B-B14D-43CC-9F13-E2BFAD893315}"/>
              </a:ext>
            </a:extLst>
          </p:cNvPr>
          <p:cNvSpPr/>
          <p:nvPr/>
        </p:nvSpPr>
        <p:spPr bwMode="ltGray">
          <a:xfrm>
            <a:off x="2476987" y="2145695"/>
            <a:ext cx="1620694" cy="472965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</a:rPr>
              <a:t>Toggle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512253E-65E6-4D48-9445-9259B70BAC01}"/>
              </a:ext>
            </a:extLst>
          </p:cNvPr>
          <p:cNvSpPr/>
          <p:nvPr/>
        </p:nvSpPr>
        <p:spPr bwMode="black">
          <a:xfrm>
            <a:off x="7527728" y="2145694"/>
            <a:ext cx="1620694" cy="472965"/>
          </a:xfrm>
          <a:prstGeom prst="roundRect">
            <a:avLst/>
          </a:prstGeom>
          <a:solidFill>
            <a:srgbClr val="FF7000">
              <a:alpha val="50196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</a:rPr>
              <a:t>Two-Platen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DD151-5080-46DD-9E75-8D038E60D3F6}"/>
              </a:ext>
            </a:extLst>
          </p:cNvPr>
          <p:cNvSpPr txBox="1"/>
          <p:nvPr/>
        </p:nvSpPr>
        <p:spPr>
          <a:xfrm>
            <a:off x="808271" y="5946710"/>
            <a:ext cx="5057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2"/>
                </a:solidFill>
              </a:rPr>
              <a:t>Mould</a:t>
            </a:r>
            <a:r>
              <a:rPr lang="en-US" dirty="0">
                <a:solidFill>
                  <a:schemeClr val="bg2"/>
                </a:solidFill>
              </a:rPr>
              <a:t> opening magnified via toggle mechanism</a:t>
            </a:r>
          </a:p>
          <a:p>
            <a:r>
              <a:rPr lang="en-US" dirty="0">
                <a:solidFill>
                  <a:schemeClr val="bg2"/>
                </a:solidFill>
              </a:rPr>
              <a:t>Difficult to control and imprecise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F1D5D4-99AE-43BD-AE37-DC85519C1E57}"/>
              </a:ext>
            </a:extLst>
          </p:cNvPr>
          <p:cNvSpPr txBox="1"/>
          <p:nvPr/>
        </p:nvSpPr>
        <p:spPr>
          <a:xfrm>
            <a:off x="6565258" y="5946710"/>
            <a:ext cx="44486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2"/>
                </a:solidFill>
              </a:rPr>
              <a:t>Mould</a:t>
            </a:r>
            <a:r>
              <a:rPr lang="en-US" sz="2000" dirty="0">
                <a:solidFill>
                  <a:schemeClr val="bg2"/>
                </a:solidFill>
              </a:rPr>
              <a:t> opening via hydraulic cylinders</a:t>
            </a:r>
          </a:p>
          <a:p>
            <a:r>
              <a:rPr lang="en-US" sz="2000" dirty="0">
                <a:solidFill>
                  <a:schemeClr val="bg2"/>
                </a:solidFill>
              </a:rPr>
              <a:t>Accurate and precise force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79EF6F2E-D015-41CE-BB54-E3D8EE5AC020}"/>
              </a:ext>
            </a:extLst>
          </p:cNvPr>
          <p:cNvSpPr/>
          <p:nvPr/>
        </p:nvSpPr>
        <p:spPr>
          <a:xfrm rot="10800000">
            <a:off x="6396926" y="4808375"/>
            <a:ext cx="780661" cy="5847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ECE685CC-C558-41D6-9C3D-D7A82404BD20}"/>
              </a:ext>
            </a:extLst>
          </p:cNvPr>
          <p:cNvSpPr/>
          <p:nvPr/>
        </p:nvSpPr>
        <p:spPr>
          <a:xfrm>
            <a:off x="9507512" y="4808376"/>
            <a:ext cx="780661" cy="5847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Striped Right 4">
            <a:extLst>
              <a:ext uri="{FF2B5EF4-FFF2-40B4-BE49-F238E27FC236}">
                <a16:creationId xmlns:a16="http://schemas.microsoft.com/office/drawing/2014/main" id="{A2B3C464-0B7E-464B-A77B-8746D00F61AF}"/>
              </a:ext>
            </a:extLst>
          </p:cNvPr>
          <p:cNvSpPr/>
          <p:nvPr/>
        </p:nvSpPr>
        <p:spPr>
          <a:xfrm>
            <a:off x="4372565" y="3449069"/>
            <a:ext cx="886791" cy="115728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Striped Right 32">
            <a:extLst>
              <a:ext uri="{FF2B5EF4-FFF2-40B4-BE49-F238E27FC236}">
                <a16:creationId xmlns:a16="http://schemas.microsoft.com/office/drawing/2014/main" id="{FEE190D8-FB90-4AE2-B908-AD39605C66DD}"/>
              </a:ext>
            </a:extLst>
          </p:cNvPr>
          <p:cNvSpPr/>
          <p:nvPr/>
        </p:nvSpPr>
        <p:spPr>
          <a:xfrm rot="10800000">
            <a:off x="1286668" y="3425210"/>
            <a:ext cx="886791" cy="115728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99367"/>
      </p:ext>
    </p:extLst>
  </p:cSld>
  <p:clrMapOvr>
    <a:masterClrMapping/>
  </p:clrMapOvr>
  <p:transition spd="slow">
    <p:cover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BADB39-2D8A-420B-A42C-A9AF3D5842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84173" y="3551827"/>
            <a:ext cx="5899298" cy="330617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7C6199-F0EE-4568-A162-15804CC3D3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452" y="3551827"/>
            <a:ext cx="6217918" cy="330617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15A110-9053-476D-AB04-5D50C34BEB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452" y="0"/>
            <a:ext cx="6224369" cy="345321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919ABC-25ED-4183-9D43-E9F6BD9B3B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84173" y="-1"/>
            <a:ext cx="5908536" cy="342900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4902B71B-7EBC-4A18-86CC-D7E0C6FC950A}"/>
              </a:ext>
            </a:extLst>
          </p:cNvPr>
          <p:cNvSpPr>
            <a:spLocks/>
          </p:cNvSpPr>
          <p:nvPr/>
        </p:nvSpPr>
        <p:spPr bwMode="auto">
          <a:xfrm>
            <a:off x="0" y="2951305"/>
            <a:ext cx="12192000" cy="942975"/>
          </a:xfrm>
          <a:prstGeom prst="rect">
            <a:avLst/>
          </a:prstGeom>
          <a:solidFill>
            <a:srgbClr val="000000">
              <a:alpha val="7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/>
          <a:lstStyle/>
          <a:p>
            <a:pPr algn="l"/>
            <a:endParaRPr lang="zh-TW" altLang="zh-TW" sz="1800" b="0" i="0">
              <a:solidFill>
                <a:srgbClr val="F79646"/>
              </a:solidFill>
              <a:effectLst/>
              <a:latin typeface="SimSun" pitchFamily="2" charset="-122"/>
              <a:ea typeface="SimSun" pitchFamily="2" charset="-122"/>
              <a:sym typeface="SimSun" pitchFamily="2" charset="-12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977BF0-5AE8-4E51-ACE2-E7162BADABD9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-6452" y="2951305"/>
            <a:ext cx="12204904" cy="942975"/>
          </a:xfrm>
        </p:spPr>
        <p:txBody>
          <a:bodyPr/>
          <a:lstStyle/>
          <a:p>
            <a:pPr algn="ctr"/>
            <a:r>
              <a:rPr lang="en-US" dirty="0"/>
              <a:t>Two-Platen – A Machine for All Occasions</a:t>
            </a:r>
            <a:endParaRPr lang="en-US" b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5D229E-B9E6-4694-85AF-B63DE7268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1" y="6446520"/>
            <a:ext cx="601980" cy="325405"/>
          </a:xfrm>
        </p:spPr>
        <p:txBody>
          <a:bodyPr/>
          <a:lstStyle>
            <a:lvl1pPr algn="l"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3238F5CA-2D6F-4E46-8737-979EC276B3C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8272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323232"/>
      </a:dk2>
      <a:lt2>
        <a:srgbClr val="FFFFFF"/>
      </a:lt2>
      <a:accent1>
        <a:srgbClr val="FF7000"/>
      </a:accent1>
      <a:accent2>
        <a:srgbClr val="FFC000"/>
      </a:accent2>
      <a:accent3>
        <a:srgbClr val="A5A5A5"/>
      </a:accent3>
      <a:accent4>
        <a:srgbClr val="D7B5C6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en Hsong">
      <a:majorFont>
        <a:latin typeface="Arial"/>
        <a:ea typeface="Microsoft YaHei"/>
        <a:cs typeface=""/>
      </a:majorFont>
      <a:minorFont>
        <a:latin typeface="Arial"/>
        <a:ea typeface="Microsoft Jheng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n Hsong Standard Template" id="{69FEE890-7B2B-4AB9-915E-DDD31BDEECEE}" vid="{899839A9-8A2B-45F4-B285-ECD8E83551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Chen Hsong Standard Template</Template>
  <TotalTime>663</TotalTime>
  <Words>1344</Words>
  <Application>Microsoft Office PowerPoint</Application>
  <PresentationFormat>Widescreen</PresentationFormat>
  <Paragraphs>376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4" baseType="lpstr">
      <vt:lpstr>Helvetica Neue</vt:lpstr>
      <vt:lpstr>Microsoft JhengHei</vt:lpstr>
      <vt:lpstr>SimSun</vt:lpstr>
      <vt:lpstr>Microsoft YaHei</vt:lpstr>
      <vt:lpstr>Arial</vt:lpstr>
      <vt:lpstr>Calibri</vt:lpstr>
      <vt:lpstr>Comic Sans MS</vt:lpstr>
      <vt:lpstr>Helvetica</vt:lpstr>
      <vt:lpstr>Times New Roman</vt:lpstr>
      <vt:lpstr>Office Theme</vt:lpstr>
      <vt:lpstr>PowerPoint Presentation</vt:lpstr>
      <vt:lpstr>SUPERMASTER TWO-PLATEN</vt:lpstr>
      <vt:lpstr>Benefits of True Two-Platen Design</vt:lpstr>
      <vt:lpstr>Largest Opening Stroke</vt:lpstr>
      <vt:lpstr>Smallest Footprint</vt:lpstr>
      <vt:lpstr>Uniform Clamping Force Distribution</vt:lpstr>
      <vt:lpstr>Clamping Force Unaffected by Temperature</vt:lpstr>
      <vt:lpstr>Accurate Opening Force</vt:lpstr>
      <vt:lpstr>Two-Platen – A Machine for All Occasions</vt:lpstr>
      <vt:lpstr>Supermaster Two-Platen</vt:lpstr>
      <vt:lpstr>The SUPERMASTER TP Advanced Series</vt:lpstr>
      <vt:lpstr>2006 – Project Started by Mr. Shioda ex Chief Engineer, Mitsubishi</vt:lpstr>
      <vt:lpstr>2007 – First True Two-Platen in China</vt:lpstr>
      <vt:lpstr>2009 – First Servo-Driven Two Platen</vt:lpstr>
      <vt:lpstr>2010 – SM2600-TP in FRANCE</vt:lpstr>
      <vt:lpstr>2011 – Mitsubishi 2000MMV made by Chen Hsong</vt:lpstr>
      <vt:lpstr>2012 – Mitsubishi 1600MMX made by Chen Hsong</vt:lpstr>
      <vt:lpstr>2012 – SM4500-TP to EUROPE</vt:lpstr>
      <vt:lpstr>2013 – SM6500-TP to ISRAEL</vt:lpstr>
      <vt:lpstr>2015 – SM3600-TP to GERMANY</vt:lpstr>
      <vt:lpstr>2016 – SM6500-TP to AUSTRALIA</vt:lpstr>
      <vt:lpstr>Non-Stop™ Technology</vt:lpstr>
      <vt:lpstr>Why Does Unscheduled Down-Time Happen?</vt:lpstr>
      <vt:lpstr>Foundations of Long-Term Stability</vt:lpstr>
      <vt:lpstr>What a Difference Precision Makes</vt:lpstr>
      <vt:lpstr>Injection Speed Response (0 → 99%)</vt:lpstr>
      <vt:lpstr>Injection Pressure Control</vt:lpstr>
      <vt:lpstr>General Pressure Control</vt:lpstr>
      <vt:lpstr>Case: Automotive Glass Rimming</vt:lpstr>
      <vt:lpstr>Automotive Glass-Rimming Solution</vt:lpstr>
      <vt:lpstr>Precision Hydraulics®</vt:lpstr>
      <vt:lpstr>Ultimate Modularity</vt:lpstr>
      <vt:lpstr>Mix ‘n Match the PERFECT Machine for YOU</vt:lpstr>
      <vt:lpstr>The Right Machine for the Right Job</vt:lpstr>
      <vt:lpstr>World-Class Design</vt:lpstr>
      <vt:lpstr>Fast and Precise – Benefits of Advanced Japanese Mechanical Design</vt:lpstr>
      <vt:lpstr>Patented Inter-Locking Mechanism</vt:lpstr>
      <vt:lpstr>Patented Stopper Mechanism</vt:lpstr>
      <vt:lpstr>Injection Unit Design Guarantees Alignment</vt:lpstr>
      <vt:lpstr>Guaranteed Alignment for Hydraulic Motor</vt:lpstr>
      <vt:lpstr>All-Purpose Barrier Screw Design</vt:lpstr>
      <vt:lpstr>50°C High Heat Stress Test</vt:lpstr>
      <vt:lpstr>Advanced Options</vt:lpstr>
      <vt:lpstr>Extendable Stroke</vt:lpstr>
      <vt:lpstr>Stroke Can Be Lengthened in Standard Steps of 300mm</vt:lpstr>
      <vt:lpstr>e-Drive  Servomotor parallel plasticizing</vt:lpstr>
      <vt:lpstr>Energy Efficiency Comparisons – e-Drive</vt:lpstr>
      <vt:lpstr>Compressive Moulding</vt:lpstr>
      <vt:lpstr>Two-Stage Clamp Closing</vt:lpstr>
      <vt:lpstr>Benefits of Compressive Moulding</vt:lpstr>
      <vt:lpstr>Case Study: Automotive Fabric Over-Mould</vt:lpstr>
      <vt:lpstr>Extractable Tie-bar</vt:lpstr>
      <vt:lpstr>Benefits of Extractable Tie-Bar</vt:lpstr>
      <vt:lpstr>Y-Injectors  or…  Two is better than one</vt:lpstr>
      <vt:lpstr>For very SMALL and very LARGE parts</vt:lpstr>
      <vt:lpstr>Unparalleled Flexibility</vt:lpstr>
      <vt:lpstr>12kg Part on a 120kg Injection Unit!</vt:lpstr>
      <vt:lpstr>MuCell®  Physical microcellular foaming</vt:lpstr>
      <vt:lpstr>PowerPoint Presentation</vt:lpstr>
      <vt:lpstr>A Typical MuCell® Setup</vt:lpstr>
      <vt:lpstr>Microcellular Foaming Principle</vt:lpstr>
      <vt:lpstr>What Can MuCell® Do?</vt:lpstr>
      <vt:lpstr>Case: SM3000-TP MuCell® Core-Back Part: Tesla Model-S Instrument Panel</vt:lpstr>
      <vt:lpstr>Remember These</vt:lpstr>
    </vt:vector>
  </TitlesOfParts>
  <Company>Chen Hsong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Supermaster Two-Platen Intro</dc:title>
  <dc:creator>Stephen Chung</dc:creator>
  <cp:lastModifiedBy>Stephen Chung</cp:lastModifiedBy>
  <cp:revision>321</cp:revision>
  <dcterms:created xsi:type="dcterms:W3CDTF">2017-12-14T08:58:38Z</dcterms:created>
  <dcterms:modified xsi:type="dcterms:W3CDTF">2017-12-15T07:26:16Z</dcterms:modified>
  <cp:category>Introduction</cp:category>
</cp:coreProperties>
</file>