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94" r:id="rId4"/>
    <p:sldId id="270" r:id="rId5"/>
    <p:sldId id="296" r:id="rId6"/>
    <p:sldId id="309" r:id="rId7"/>
    <p:sldId id="262" r:id="rId8"/>
    <p:sldId id="257" r:id="rId9"/>
    <p:sldId id="258" r:id="rId10"/>
    <p:sldId id="259" r:id="rId11"/>
    <p:sldId id="260" r:id="rId12"/>
    <p:sldId id="261" r:id="rId13"/>
    <p:sldId id="287" r:id="rId14"/>
    <p:sldId id="306" r:id="rId15"/>
    <p:sldId id="288" r:id="rId16"/>
    <p:sldId id="263" r:id="rId17"/>
    <p:sldId id="264" r:id="rId18"/>
    <p:sldId id="265" r:id="rId19"/>
    <p:sldId id="266" r:id="rId20"/>
    <p:sldId id="305" r:id="rId21"/>
    <p:sldId id="267" r:id="rId22"/>
    <p:sldId id="280" r:id="rId23"/>
    <p:sldId id="268" r:id="rId24"/>
    <p:sldId id="293" r:id="rId25"/>
    <p:sldId id="273" r:id="rId26"/>
    <p:sldId id="299" r:id="rId27"/>
    <p:sldId id="275" r:id="rId28"/>
    <p:sldId id="308" r:id="rId29"/>
    <p:sldId id="276" r:id="rId30"/>
    <p:sldId id="277" r:id="rId31"/>
    <p:sldId id="289" r:id="rId32"/>
    <p:sldId id="307" r:id="rId33"/>
    <p:sldId id="310" r:id="rId34"/>
    <p:sldId id="281" r:id="rId35"/>
    <p:sldId id="304" r:id="rId36"/>
    <p:sldId id="290" r:id="rId37"/>
    <p:sldId id="292" r:id="rId38"/>
    <p:sldId id="278" r:id="rId39"/>
    <p:sldId id="279" r:id="rId40"/>
    <p:sldId id="282" r:id="rId41"/>
    <p:sldId id="300" r:id="rId42"/>
    <p:sldId id="283" r:id="rId43"/>
    <p:sldId id="284" r:id="rId44"/>
    <p:sldId id="301" r:id="rId45"/>
    <p:sldId id="302" r:id="rId46"/>
    <p:sldId id="303" r:id="rId47"/>
    <p:sldId id="285" r:id="rId48"/>
    <p:sldId id="286" r:id="rId49"/>
    <p:sldId id="295" r:id="rId50"/>
  </p:sldIdLst>
  <p:sldSz cx="12192000" cy="6858000"/>
  <p:notesSz cx="7104063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25F2D9C-EA8F-4FE5-B41D-5089ADF8B907}">
          <p14:sldIdLst>
            <p14:sldId id="256"/>
            <p14:sldId id="274"/>
            <p14:sldId id="294"/>
            <p14:sldId id="270"/>
            <p14:sldId id="296"/>
            <p14:sldId id="309"/>
            <p14:sldId id="262"/>
            <p14:sldId id="257"/>
            <p14:sldId id="258"/>
            <p14:sldId id="259"/>
            <p14:sldId id="260"/>
            <p14:sldId id="261"/>
            <p14:sldId id="287"/>
            <p14:sldId id="306"/>
            <p14:sldId id="288"/>
            <p14:sldId id="263"/>
            <p14:sldId id="264"/>
            <p14:sldId id="265"/>
            <p14:sldId id="266"/>
            <p14:sldId id="305"/>
            <p14:sldId id="267"/>
            <p14:sldId id="280"/>
          </p14:sldIdLst>
        </p14:section>
        <p14:section name="Untitled Section" id="{0A18CEEC-58CB-40E8-A026-EE1163D64CC4}">
          <p14:sldIdLst>
            <p14:sldId id="268"/>
            <p14:sldId id="293"/>
            <p14:sldId id="273"/>
            <p14:sldId id="299"/>
            <p14:sldId id="275"/>
            <p14:sldId id="308"/>
            <p14:sldId id="276"/>
            <p14:sldId id="277"/>
            <p14:sldId id="289"/>
            <p14:sldId id="307"/>
            <p14:sldId id="310"/>
            <p14:sldId id="281"/>
            <p14:sldId id="304"/>
            <p14:sldId id="290"/>
            <p14:sldId id="292"/>
            <p14:sldId id="278"/>
            <p14:sldId id="279"/>
            <p14:sldId id="282"/>
            <p14:sldId id="300"/>
            <p14:sldId id="283"/>
            <p14:sldId id="284"/>
            <p14:sldId id="301"/>
            <p14:sldId id="302"/>
            <p14:sldId id="303"/>
            <p14:sldId id="285"/>
            <p14:sldId id="286"/>
            <p14:sldId id="295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000"/>
    <a:srgbClr val="FF9300"/>
    <a:srgbClr val="FFAA5D"/>
    <a:srgbClr val="FFC532"/>
    <a:srgbClr val="FF7900"/>
    <a:srgbClr val="FFFFFF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6" d="100"/>
          <a:sy n="76" d="100"/>
        </p:scale>
        <p:origin x="75" y="46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049C0D-7620-429F-974D-A5CC26F52900}"/>
              </a:ext>
            </a:extLst>
          </p:cNvPr>
          <p:cNvSpPr/>
          <p:nvPr userDrawn="1"/>
        </p:nvSpPr>
        <p:spPr>
          <a:xfrm>
            <a:off x="51386" y="0"/>
            <a:ext cx="12192000" cy="68835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06AE1FA3-D792-4708-BD3E-76951F2E2E9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857500" y="-2019299"/>
            <a:ext cx="18188940" cy="10013997"/>
            <a:chOff x="0" y="0"/>
            <a:chExt cx="13984214" cy="10479072"/>
          </a:xfrm>
        </p:grpSpPr>
        <p:sp>
          <p:nvSpPr>
            <p:cNvPr id="6" name="AutoShape 2">
              <a:extLst>
                <a:ext uri="{FF2B5EF4-FFF2-40B4-BE49-F238E27FC236}">
                  <a16:creationId xmlns:a16="http://schemas.microsoft.com/office/drawing/2014/main" id="{08367101-59B1-4396-9F65-0BFA96D98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975" y="1485900"/>
              <a:ext cx="7879012" cy="7879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7000"/>
            </a:solidFill>
            <a:ln>
              <a:noFill/>
            </a:ln>
            <a:effectLst>
              <a:outerShdw blurRad="101600" dist="122728" dir="8535227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sp>
          <p:nvSpPr>
            <p:cNvPr id="7" name="AutoShape 3">
              <a:extLst>
                <a:ext uri="{FF2B5EF4-FFF2-40B4-BE49-F238E27FC236}">
                  <a16:creationId xmlns:a16="http://schemas.microsoft.com/office/drawing/2014/main" id="{DA1A581A-7957-49A8-B702-0D3A8890FAB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0" y="2155096"/>
              <a:ext cx="5011921" cy="758352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127" y="0"/>
                  </a:moveTo>
                  <a:lnTo>
                    <a:pt x="21600" y="0"/>
                  </a:lnTo>
                  <a:lnTo>
                    <a:pt x="5473" y="21600"/>
                  </a:lnTo>
                  <a:lnTo>
                    <a:pt x="0" y="21600"/>
                  </a:lnTo>
                  <a:lnTo>
                    <a:pt x="16127" y="0"/>
                  </a:lnTo>
                  <a:close/>
                </a:path>
              </a:pathLst>
            </a:custGeom>
            <a:solidFill>
              <a:srgbClr val="F7AB28"/>
            </a:solidFill>
            <a:ln>
              <a:noFill/>
            </a:ln>
            <a:effectLst>
              <a:outerShdw blurRad="101600" dist="122728" dir="5400000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sp>
          <p:nvSpPr>
            <p:cNvPr id="8" name="AutoShape 4">
              <a:extLst>
                <a:ext uri="{FF2B5EF4-FFF2-40B4-BE49-F238E27FC236}">
                  <a16:creationId xmlns:a16="http://schemas.microsoft.com/office/drawing/2014/main" id="{F58A0C10-DEDA-4992-9557-6E60E6B8B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9329416" y="5824273"/>
              <a:ext cx="4654798" cy="46547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6AC32"/>
            </a:solidFill>
            <a:ln>
              <a:noFill/>
            </a:ln>
            <a:effectLst>
              <a:outerShdw blurRad="101600" dist="56796" dir="11863719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sp>
          <p:nvSpPr>
            <p:cNvPr id="9" name="AutoShape 5">
              <a:extLst>
                <a:ext uri="{FF2B5EF4-FFF2-40B4-BE49-F238E27FC236}">
                  <a16:creationId xmlns:a16="http://schemas.microsoft.com/office/drawing/2014/main" id="{58D58BF8-652E-4A2F-9BC6-10F1D65F1118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958166" y="1681066"/>
              <a:ext cx="2561079" cy="256107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39231"/>
            </a:solidFill>
            <a:ln>
              <a:noFill/>
            </a:ln>
            <a:effectLst>
              <a:outerShdw blurRad="101600" dist="25400" dir="19086522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AC3766A4-D010-4254-B30B-69B4266A5632}"/>
                </a:ext>
              </a:extLst>
            </p:cNvPr>
            <p:cNvSpPr>
              <a:spLocks/>
            </p:cNvSpPr>
            <p:nvPr/>
          </p:nvSpPr>
          <p:spPr bwMode="auto">
            <a:xfrm rot="10800000" flipH="1">
              <a:off x="5304308" y="0"/>
              <a:ext cx="7879012" cy="7879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rgbClr val="FF9300"/>
            </a:solidFill>
            <a:ln>
              <a:noFill/>
            </a:ln>
            <a:effectLst>
              <a:outerShdw blurRad="101600" dist="56796" dir="8148622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sp>
          <p:nvSpPr>
            <p:cNvPr id="11" name="AutoShape 7">
              <a:extLst>
                <a:ext uri="{FF2B5EF4-FFF2-40B4-BE49-F238E27FC236}">
                  <a16:creationId xmlns:a16="http://schemas.microsoft.com/office/drawing/2014/main" id="{98113A12-1FF7-4114-A34A-B2BC9D7AC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1302" y="2007484"/>
              <a:ext cx="5207209" cy="787901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127" y="0"/>
                  </a:moveTo>
                  <a:lnTo>
                    <a:pt x="21600" y="0"/>
                  </a:lnTo>
                  <a:lnTo>
                    <a:pt x="5473" y="21600"/>
                  </a:lnTo>
                  <a:lnTo>
                    <a:pt x="0" y="21600"/>
                  </a:lnTo>
                  <a:lnTo>
                    <a:pt x="16127" y="0"/>
                  </a:lnTo>
                  <a:close/>
                </a:path>
              </a:pathLst>
            </a:custGeom>
            <a:solidFill>
              <a:srgbClr val="F06D30"/>
            </a:solidFill>
            <a:ln>
              <a:noFill/>
            </a:ln>
            <a:effectLst>
              <a:outerShdw blurRad="101600" dist="122728" dir="16246640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</p:grpSp>
      <p:grpSp>
        <p:nvGrpSpPr>
          <p:cNvPr id="13" name="Group 8">
            <a:extLst>
              <a:ext uri="{FF2B5EF4-FFF2-40B4-BE49-F238E27FC236}">
                <a16:creationId xmlns:a16="http://schemas.microsoft.com/office/drawing/2014/main" id="{89525B35-DBA0-4A70-B3C0-ADAABEB6D8D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987007" y="1320007"/>
            <a:ext cx="4217987" cy="4217987"/>
            <a:chOff x="0" y="0"/>
            <a:chExt cx="4218120" cy="4218120"/>
          </a:xfrm>
        </p:grpSpPr>
        <p:sp>
          <p:nvSpPr>
            <p:cNvPr id="14" name="Oval 9">
              <a:extLst>
                <a:ext uri="{FF2B5EF4-FFF2-40B4-BE49-F238E27FC236}">
                  <a16:creationId xmlns:a16="http://schemas.microsoft.com/office/drawing/2014/main" id="{E5E26698-2069-40BF-B15E-3B88D7B3861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0"/>
              <a:ext cx="4218120" cy="421812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101600" dist="25400" dir="5400000" algn="ctr" rotWithShape="0">
                <a:srgbClr val="000000">
                  <a:alpha val="75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pic>
          <p:nvPicPr>
            <p:cNvPr id="15" name="Picture 10" descr="Chenhsong Group">
              <a:extLst>
                <a:ext uri="{FF2B5EF4-FFF2-40B4-BE49-F238E27FC236}">
                  <a16:creationId xmlns:a16="http://schemas.microsoft.com/office/drawing/2014/main" id="{49EC886D-A56C-48F2-95CC-BDDAD2F53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620" y="900868"/>
              <a:ext cx="2561079" cy="180678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6" name="Oval 11">
              <a:extLst>
                <a:ext uri="{FF2B5EF4-FFF2-40B4-BE49-F238E27FC236}">
                  <a16:creationId xmlns:a16="http://schemas.microsoft.com/office/drawing/2014/main" id="{74B78131-7D2F-4F81-B519-BB1C085C9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731" y="190731"/>
              <a:ext cx="3836658" cy="3836657"/>
            </a:xfrm>
            <a:prstGeom prst="ellipse">
              <a:avLst/>
            </a:prstGeom>
            <a:noFill/>
            <a:ln w="76200" cap="flat" cmpd="sng">
              <a:solidFill>
                <a:srgbClr val="FF9300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 sz="1800" b="0" i="0" dirty="0">
                <a:solidFill>
                  <a:srgbClr val="000000"/>
                </a:solidFill>
                <a:effectLst/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B73A802-9152-4DCF-A5B8-7F0FB12BA2C6}"/>
              </a:ext>
            </a:extLst>
          </p:cNvPr>
          <p:cNvSpPr txBox="1"/>
          <p:nvPr userDrawn="1"/>
        </p:nvSpPr>
        <p:spPr>
          <a:xfrm>
            <a:off x="4428935" y="4268660"/>
            <a:ext cx="3323952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45720" tIns="45720" rIns="45720" bIns="45720" rtlCol="0" anchor="ctr">
            <a:spAutoFit/>
          </a:bodyPr>
          <a:lstStyle>
            <a:lvl1pPr lvl="0" algn="ctr" defTabSz="45720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None/>
              <a:defRPr sz="3600" b="1" i="0">
                <a:solidFill>
                  <a:srgbClr val="F06D3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 algn="ctr"/>
            <a:r>
              <a:rPr lang="en-US" altLang="zh-TW" sz="3200" dirty="0">
                <a:latin typeface="Arial" panose="020B0604020202020204" pitchFamily="34" charset="0"/>
                <a:cs typeface="Arial" panose="020B0604020202020204" pitchFamily="34" charset="0"/>
              </a:rPr>
              <a:t>Chen Hsong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9ED14B-E021-4B9D-9DF2-9F4964E7E05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98680" y="5721104"/>
            <a:ext cx="4697412" cy="512762"/>
          </a:xfrm>
        </p:spPr>
        <p:txBody>
          <a:bodyPr>
            <a:noAutofit/>
          </a:bodyPr>
          <a:lstStyle>
            <a:lvl1pPr marL="0" indent="0" algn="ctr">
              <a:buNone/>
              <a:defRPr sz="4000" b="1"/>
            </a:lvl1pPr>
          </a:lstStyle>
          <a:p>
            <a:pPr lvl="0"/>
            <a:r>
              <a:rPr lang="en-US" altLang="zh-CN" dirty="0"/>
              <a:t>Welcome!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39036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664205B-1AD7-43C6-99A6-F6D25B406565}"/>
              </a:ext>
            </a:extLst>
          </p:cNvPr>
          <p:cNvSpPr>
            <a:spLocks/>
          </p:cNvSpPr>
          <p:nvPr userDrawn="1"/>
        </p:nvSpPr>
        <p:spPr bwMode="blackWhite">
          <a:xfrm>
            <a:off x="0" y="5803"/>
            <a:ext cx="6557963" cy="2055813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B8501C9-153E-49C2-9EB2-F1D6DC0E2F9D}"/>
              </a:ext>
            </a:extLst>
          </p:cNvPr>
          <p:cNvSpPr>
            <a:spLocks/>
          </p:cNvSpPr>
          <p:nvPr userDrawn="1"/>
        </p:nvSpPr>
        <p:spPr bwMode="blackWhite">
          <a:xfrm>
            <a:off x="6731001" y="2660104"/>
            <a:ext cx="5460999" cy="2200275"/>
          </a:xfrm>
          <a:prstGeom prst="rect">
            <a:avLst/>
          </a:prstGeom>
          <a:solidFill>
            <a:srgbClr val="168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4EE953E-717C-47F2-82C1-2E1B25B4E46A}"/>
              </a:ext>
            </a:extLst>
          </p:cNvPr>
          <p:cNvSpPr>
            <a:spLocks/>
          </p:cNvSpPr>
          <p:nvPr userDrawn="1"/>
        </p:nvSpPr>
        <p:spPr bwMode="blackWhite">
          <a:xfrm>
            <a:off x="0" y="2219325"/>
            <a:ext cx="6557963" cy="4638675"/>
          </a:xfrm>
          <a:prstGeom prst="rect">
            <a:avLst/>
          </a:prstGeom>
          <a:solidFill>
            <a:srgbClr val="4BAC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E72BA0E-ED2B-4A5E-8B7C-7EAFDF7F16C9}"/>
              </a:ext>
            </a:extLst>
          </p:cNvPr>
          <p:cNvSpPr>
            <a:spLocks/>
          </p:cNvSpPr>
          <p:nvPr userDrawn="1"/>
        </p:nvSpPr>
        <p:spPr bwMode="blackWhite">
          <a:xfrm>
            <a:off x="6735762" y="4976814"/>
            <a:ext cx="5456237" cy="1881186"/>
          </a:xfrm>
          <a:prstGeom prst="rect">
            <a:avLst/>
          </a:prstGeom>
          <a:solidFill>
            <a:srgbClr val="006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4BDEF0F-CC65-4E32-B295-D4CBF95BB619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133084" y="1121569"/>
            <a:ext cx="1157288" cy="10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F9576C0-78D7-4DF7-8352-EED606A8DB92}"/>
              </a:ext>
            </a:extLst>
          </p:cNvPr>
          <p:cNvSpPr>
            <a:spLocks/>
          </p:cNvSpPr>
          <p:nvPr userDrawn="1"/>
        </p:nvSpPr>
        <p:spPr bwMode="blackWhite">
          <a:xfrm>
            <a:off x="6731001" y="5803"/>
            <a:ext cx="5459414" cy="2532063"/>
          </a:xfrm>
          <a:prstGeom prst="rect">
            <a:avLst/>
          </a:prstGeom>
          <a:solidFill>
            <a:srgbClr val="00C2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9962E627-0DAF-41F5-B9CC-FB042E6293DA}"/>
              </a:ext>
            </a:extLst>
          </p:cNvPr>
          <p:cNvSpPr>
            <a:spLocks/>
          </p:cNvSpPr>
          <p:nvPr userDrawn="1"/>
        </p:nvSpPr>
        <p:spPr bwMode="auto">
          <a:xfrm>
            <a:off x="182881" y="203201"/>
            <a:ext cx="11836750" cy="6450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4A2C7-7D4C-4A75-88F8-C65FAC6C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67" y="593725"/>
            <a:ext cx="5449360" cy="115728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8" name="Text Placeholder 46">
            <a:extLst>
              <a:ext uri="{FF2B5EF4-FFF2-40B4-BE49-F238E27FC236}">
                <a16:creationId xmlns:a16="http://schemas.microsoft.com/office/drawing/2014/main" id="{5F2979B5-F4C1-4DCB-B543-9D2B175DC6A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563" y="2460625"/>
            <a:ext cx="3627437" cy="14636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2323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46">
            <a:extLst>
              <a:ext uri="{FF2B5EF4-FFF2-40B4-BE49-F238E27FC236}">
                <a16:creationId xmlns:a16="http://schemas.microsoft.com/office/drawing/2014/main" id="{44E63D64-626F-4578-BE36-9FCDDC9D29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36010" y="586193"/>
            <a:ext cx="4736890" cy="163313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6">
            <a:extLst>
              <a:ext uri="{FF2B5EF4-FFF2-40B4-BE49-F238E27FC236}">
                <a16:creationId xmlns:a16="http://schemas.microsoft.com/office/drawing/2014/main" id="{E251DA25-7852-4E04-B1CE-C355E6E151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36010" y="2943675"/>
            <a:ext cx="4736890" cy="163313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46">
            <a:extLst>
              <a:ext uri="{FF2B5EF4-FFF2-40B4-BE49-F238E27FC236}">
                <a16:creationId xmlns:a16="http://schemas.microsoft.com/office/drawing/2014/main" id="{692F5F20-A8F4-4A7F-AEF7-DB1205AF21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10" y="5301157"/>
            <a:ext cx="4736890" cy="10691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1C3631B0-27CE-4F7E-A137-35A7C63AAA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2573" y="626750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20055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4" grpId="0" animBg="1"/>
      <p:bldP spid="1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">
            <a:extLst>
              <a:ext uri="{FF2B5EF4-FFF2-40B4-BE49-F238E27FC236}">
                <a16:creationId xmlns:a16="http://schemas.microsoft.com/office/drawing/2014/main" id="{C0B03EAD-3C2E-4AD6-A14C-597227C771B5}"/>
              </a:ext>
            </a:extLst>
          </p:cNvPr>
          <p:cNvSpPr>
            <a:spLocks/>
          </p:cNvSpPr>
          <p:nvPr userDrawn="1"/>
        </p:nvSpPr>
        <p:spPr bwMode="blackWhite">
          <a:xfrm>
            <a:off x="0" y="0"/>
            <a:ext cx="7534275" cy="2055813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3" name="Rectangle 3">
            <a:extLst>
              <a:ext uri="{FF2B5EF4-FFF2-40B4-BE49-F238E27FC236}">
                <a16:creationId xmlns:a16="http://schemas.microsoft.com/office/drawing/2014/main" id="{C01AE6F0-B0F6-4475-80FA-B288A6AA6CB8}"/>
              </a:ext>
            </a:extLst>
          </p:cNvPr>
          <p:cNvSpPr>
            <a:spLocks/>
          </p:cNvSpPr>
          <p:nvPr userDrawn="1"/>
        </p:nvSpPr>
        <p:spPr bwMode="blackWhite">
          <a:xfrm>
            <a:off x="4676776" y="2190750"/>
            <a:ext cx="2855913" cy="2057400"/>
          </a:xfrm>
          <a:prstGeom prst="rect">
            <a:avLst/>
          </a:prstGeom>
          <a:solidFill>
            <a:srgbClr val="168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5" name="Rectangle 5">
            <a:extLst>
              <a:ext uri="{FF2B5EF4-FFF2-40B4-BE49-F238E27FC236}">
                <a16:creationId xmlns:a16="http://schemas.microsoft.com/office/drawing/2014/main" id="{275E82BD-7F6C-4465-AA76-456405811C72}"/>
              </a:ext>
            </a:extLst>
          </p:cNvPr>
          <p:cNvSpPr>
            <a:spLocks/>
          </p:cNvSpPr>
          <p:nvPr userDrawn="1"/>
        </p:nvSpPr>
        <p:spPr bwMode="blackWhite">
          <a:xfrm>
            <a:off x="0" y="2190750"/>
            <a:ext cx="4556125" cy="2057400"/>
          </a:xfrm>
          <a:prstGeom prst="rect">
            <a:avLst/>
          </a:prstGeom>
          <a:solidFill>
            <a:srgbClr val="4BACC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6" name="Rectangle 6">
            <a:extLst>
              <a:ext uri="{FF2B5EF4-FFF2-40B4-BE49-F238E27FC236}">
                <a16:creationId xmlns:a16="http://schemas.microsoft.com/office/drawing/2014/main" id="{5177BAC1-89F9-4DB7-BF26-53CECD076C97}"/>
              </a:ext>
            </a:extLst>
          </p:cNvPr>
          <p:cNvSpPr>
            <a:spLocks/>
          </p:cNvSpPr>
          <p:nvPr userDrawn="1"/>
        </p:nvSpPr>
        <p:spPr bwMode="blackWhite">
          <a:xfrm>
            <a:off x="0" y="4384677"/>
            <a:ext cx="4556125" cy="2473324"/>
          </a:xfrm>
          <a:prstGeom prst="rect">
            <a:avLst/>
          </a:prstGeom>
          <a:solidFill>
            <a:srgbClr val="00C2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7" name="Rectangle 7">
            <a:extLst>
              <a:ext uri="{FF2B5EF4-FFF2-40B4-BE49-F238E27FC236}">
                <a16:creationId xmlns:a16="http://schemas.microsoft.com/office/drawing/2014/main" id="{B8B83A2A-6182-42C8-938E-8B271913EDE8}"/>
              </a:ext>
            </a:extLst>
          </p:cNvPr>
          <p:cNvSpPr>
            <a:spLocks/>
          </p:cNvSpPr>
          <p:nvPr userDrawn="1"/>
        </p:nvSpPr>
        <p:spPr bwMode="blackWhite">
          <a:xfrm>
            <a:off x="4673601" y="4384676"/>
            <a:ext cx="2855913" cy="2471739"/>
          </a:xfrm>
          <a:prstGeom prst="rect">
            <a:avLst/>
          </a:prstGeom>
          <a:solidFill>
            <a:srgbClr val="006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A1A80727-4828-4659-A82E-22A68E2BCA7C}"/>
              </a:ext>
            </a:extLst>
          </p:cNvPr>
          <p:cNvSpPr>
            <a:spLocks/>
          </p:cNvSpPr>
          <p:nvPr userDrawn="1"/>
        </p:nvSpPr>
        <p:spPr bwMode="blackWhite">
          <a:xfrm>
            <a:off x="7642226" y="0"/>
            <a:ext cx="4549774" cy="6858000"/>
          </a:xfrm>
          <a:prstGeom prst="rect">
            <a:avLst/>
          </a:prstGeom>
          <a:solidFill>
            <a:srgbClr val="4971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43" name="Rectangle 15">
            <a:extLst>
              <a:ext uri="{FF2B5EF4-FFF2-40B4-BE49-F238E27FC236}">
                <a16:creationId xmlns:a16="http://schemas.microsoft.com/office/drawing/2014/main" id="{421BB172-59D4-49E9-9F9F-A06DFE48768C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135165" y="1121569"/>
            <a:ext cx="1157288" cy="10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44" name="Rectangle 17">
            <a:extLst>
              <a:ext uri="{FF2B5EF4-FFF2-40B4-BE49-F238E27FC236}">
                <a16:creationId xmlns:a16="http://schemas.microsoft.com/office/drawing/2014/main" id="{08846E59-646B-4F5F-BD16-E7F2ACB4E77C}"/>
              </a:ext>
            </a:extLst>
          </p:cNvPr>
          <p:cNvSpPr>
            <a:spLocks/>
          </p:cNvSpPr>
          <p:nvPr userDrawn="1"/>
        </p:nvSpPr>
        <p:spPr bwMode="auto">
          <a:xfrm>
            <a:off x="182880" y="203201"/>
            <a:ext cx="11830444" cy="6450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180E558-0210-4DF2-A29D-8D278C647D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380" y="593725"/>
            <a:ext cx="6293667" cy="1157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E4DB730E-802C-4C57-A2F1-3E62EFE8CD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563" y="2460625"/>
            <a:ext cx="3627437" cy="14636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2323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8" name="Text Placeholder 46">
            <a:extLst>
              <a:ext uri="{FF2B5EF4-FFF2-40B4-BE49-F238E27FC236}">
                <a16:creationId xmlns:a16="http://schemas.microsoft.com/office/drawing/2014/main" id="{43385952-D843-4DF5-A05D-79F04880D3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15776" y="4717984"/>
            <a:ext cx="3627437" cy="1463675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32323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46">
            <a:extLst>
              <a:ext uri="{FF2B5EF4-FFF2-40B4-BE49-F238E27FC236}">
                <a16:creationId xmlns:a16="http://schemas.microsoft.com/office/drawing/2014/main" id="{AC16D7F7-0FDF-4F77-9BE3-97A18D37192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4750" y="2474846"/>
            <a:ext cx="2265298" cy="14636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0" name="Text Placeholder 46">
            <a:extLst>
              <a:ext uri="{FF2B5EF4-FFF2-40B4-BE49-F238E27FC236}">
                <a16:creationId xmlns:a16="http://schemas.microsoft.com/office/drawing/2014/main" id="{89EC66F9-63DB-4046-9543-BED456D56FB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024749" y="4717983"/>
            <a:ext cx="2265298" cy="1463675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1" name="Text Placeholder 46">
            <a:extLst>
              <a:ext uri="{FF2B5EF4-FFF2-40B4-BE49-F238E27FC236}">
                <a16:creationId xmlns:a16="http://schemas.microsoft.com/office/drawing/2014/main" id="{D61E9803-9718-4C16-AD89-DA2537A3CF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014404" y="1458912"/>
            <a:ext cx="3712776" cy="31740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7AB94826-252F-4442-9E62-308334D1BF7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78368" y="6266707"/>
            <a:ext cx="601980" cy="325405"/>
          </a:xfrm>
        </p:spPr>
        <p:txBody>
          <a:bodyPr/>
          <a:lstStyle>
            <a:lvl1pPr algn="r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12732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 autoUpdateAnimBg="0"/>
      <p:bldP spid="35" grpId="0" animBg="1" autoUpdateAnimBg="0"/>
      <p:bldP spid="36" grpId="0" animBg="1" autoUpdateAnimBg="0"/>
      <p:bldP spid="37" grpId="0" animBg="1" autoUpdateAnimBg="0"/>
      <p:bldP spid="38" grpId="0" animBg="1" autoUpdateAnimBg="0"/>
      <p:bldP spid="4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4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Raw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D022B-EFAF-49B9-B753-663592A0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080" y="638173"/>
            <a:ext cx="11551920" cy="1157289"/>
          </a:xfrm>
        </p:spPr>
        <p:txBody>
          <a:bodyPr>
            <a:normAutofit/>
          </a:bodyPr>
          <a:lstStyle>
            <a:lvl1pPr>
              <a:defRPr sz="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B2C0622-BC0E-4F29-8212-26C2F9978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750498"/>
      </p:ext>
    </p:extLst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79F19AF-3F90-4408-808C-3EB77BD44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128506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>
            <a:extLst>
              <a:ext uri="{FF2B5EF4-FFF2-40B4-BE49-F238E27FC236}">
                <a16:creationId xmlns:a16="http://schemas.microsoft.com/office/drawing/2014/main" id="{DCA647EA-B636-49F9-A736-A25FEFE476C6}"/>
              </a:ext>
            </a:extLst>
          </p:cNvPr>
          <p:cNvSpPr>
            <a:spLocks/>
          </p:cNvSpPr>
          <p:nvPr userDrawn="1"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</a:extLst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48D9398E-F038-4D03-A5A1-CD47FD517792}"/>
              </a:ext>
            </a:extLst>
          </p:cNvPr>
          <p:cNvSpPr>
            <a:spLocks/>
          </p:cNvSpPr>
          <p:nvPr userDrawn="1"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29286CE5-FB26-4CB8-AE58-4989CAF74D53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170486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D4FFAD-536C-4328-B470-17C1266E4F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5540" y="347471"/>
            <a:ext cx="9250679" cy="1243013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D9B3C0AF-B82B-4111-8BE6-C0378CE13F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320" y="1981518"/>
            <a:ext cx="6537960" cy="4378927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96DEFF1F-3210-4EA2-A5DE-D6F43A7E583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black">
          <a:xfrm>
            <a:off x="960438" y="469900"/>
            <a:ext cx="935037" cy="93503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Icon</a:t>
            </a:r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5D782662-372B-4891-9AB8-F554CCDC7E3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34300" y="2803525"/>
            <a:ext cx="3992563" cy="34671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Graphic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49571B9-45F5-49D5-9935-9216DD5F760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590122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jor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>
            <a:extLst>
              <a:ext uri="{FF2B5EF4-FFF2-40B4-BE49-F238E27FC236}">
                <a16:creationId xmlns:a16="http://schemas.microsoft.com/office/drawing/2014/main" id="{3E210F9C-712B-45AC-87C1-EC72F954937D}"/>
              </a:ext>
            </a:extLst>
          </p:cNvPr>
          <p:cNvSpPr>
            <a:spLocks/>
          </p:cNvSpPr>
          <p:nvPr userDrawn="1"/>
        </p:nvSpPr>
        <p:spPr bwMode="hidden">
          <a:xfrm>
            <a:off x="-792" y="0"/>
            <a:ext cx="12192000" cy="2301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5458"/>
                </a:lnTo>
                <a:lnTo>
                  <a:pt x="10800" y="21600"/>
                </a:lnTo>
                <a:lnTo>
                  <a:pt x="0" y="1545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9EEAB57D-8316-4CF4-8EA4-F52A1636D7E5}"/>
              </a:ext>
            </a:extLst>
          </p:cNvPr>
          <p:cNvSpPr>
            <a:spLocks/>
          </p:cNvSpPr>
          <p:nvPr userDrawn="1"/>
        </p:nvSpPr>
        <p:spPr bwMode="auto">
          <a:xfrm>
            <a:off x="1742283" y="193676"/>
            <a:ext cx="8731249" cy="19224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4" y="0"/>
                </a:moveTo>
                <a:lnTo>
                  <a:pt x="21600" y="0"/>
                </a:lnTo>
                <a:lnTo>
                  <a:pt x="21516" y="15767"/>
                </a:lnTo>
                <a:lnTo>
                  <a:pt x="10784" y="21600"/>
                </a:lnTo>
                <a:lnTo>
                  <a:pt x="0" y="15767"/>
                </a:lnTo>
                <a:lnTo>
                  <a:pt x="84" y="0"/>
                </a:lnTo>
                <a:close/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3A36B97-C7C8-4750-9952-3D23EF6C221F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6ED33F6-57D2-4F5D-8029-8E6AD8A48F33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B29A-6318-48A0-B2D6-C1F27739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5550"/>
            <a:ext cx="10515600" cy="41385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493713"/>
            <a:ext cx="7986184" cy="1196975"/>
          </a:xfrm>
        </p:spPr>
        <p:txBody>
          <a:bodyPr>
            <a:normAutofit/>
          </a:bodyPr>
          <a:lstStyle>
            <a:lvl1pPr algn="ctr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CBAA443-DD24-47B5-8721-46EEA7DEF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5833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9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Major 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>
            <a:extLst>
              <a:ext uri="{FF2B5EF4-FFF2-40B4-BE49-F238E27FC236}">
                <a16:creationId xmlns:a16="http://schemas.microsoft.com/office/drawing/2014/main" id="{3E210F9C-712B-45AC-87C1-EC72F954937D}"/>
              </a:ext>
            </a:extLst>
          </p:cNvPr>
          <p:cNvSpPr>
            <a:spLocks/>
          </p:cNvSpPr>
          <p:nvPr userDrawn="1"/>
        </p:nvSpPr>
        <p:spPr bwMode="hidden">
          <a:xfrm>
            <a:off x="-792" y="0"/>
            <a:ext cx="12192000" cy="2301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5458"/>
                </a:lnTo>
                <a:lnTo>
                  <a:pt x="10800" y="21600"/>
                </a:lnTo>
                <a:lnTo>
                  <a:pt x="0" y="1545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9EEAB57D-8316-4CF4-8EA4-F52A1636D7E5}"/>
              </a:ext>
            </a:extLst>
          </p:cNvPr>
          <p:cNvSpPr>
            <a:spLocks/>
          </p:cNvSpPr>
          <p:nvPr userDrawn="1"/>
        </p:nvSpPr>
        <p:spPr bwMode="auto">
          <a:xfrm>
            <a:off x="1742283" y="193676"/>
            <a:ext cx="8731249" cy="19224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4" y="0"/>
                </a:moveTo>
                <a:lnTo>
                  <a:pt x="21600" y="0"/>
                </a:lnTo>
                <a:lnTo>
                  <a:pt x="21516" y="15767"/>
                </a:lnTo>
                <a:lnTo>
                  <a:pt x="10784" y="21600"/>
                </a:lnTo>
                <a:lnTo>
                  <a:pt x="0" y="15767"/>
                </a:lnTo>
                <a:lnTo>
                  <a:pt x="84" y="0"/>
                </a:lnTo>
                <a:close/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3A36B97-C7C8-4750-9952-3D23EF6C221F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6ED33F6-57D2-4F5D-8029-8E6AD8A48F33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B29A-6318-48A0-B2D6-C1F27739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95550"/>
            <a:ext cx="4968240" cy="41385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493713"/>
            <a:ext cx="7986184" cy="1196975"/>
          </a:xfrm>
        </p:spPr>
        <p:txBody>
          <a:bodyPr>
            <a:normAutofit/>
          </a:bodyPr>
          <a:lstStyle>
            <a:lvl1pPr algn="ctr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BE8CE0E-FD28-452A-84F9-48CD909D0E8E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477000" y="2495550"/>
            <a:ext cx="4968240" cy="413857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ECFDAC-9AD9-4BC9-A971-E645D07BC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095584"/>
      </p:ext>
    </p:extLst>
  </p:cSld>
  <p:clrMapOvr>
    <a:masterClrMapping/>
  </p:clrMapOvr>
  <p:transition spd="slow">
    <p:cover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jor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2">
            <a:extLst>
              <a:ext uri="{FF2B5EF4-FFF2-40B4-BE49-F238E27FC236}">
                <a16:creationId xmlns:a16="http://schemas.microsoft.com/office/drawing/2014/main" id="{3E210F9C-712B-45AC-87C1-EC72F954937D}"/>
              </a:ext>
            </a:extLst>
          </p:cNvPr>
          <p:cNvSpPr>
            <a:spLocks/>
          </p:cNvSpPr>
          <p:nvPr userDrawn="1"/>
        </p:nvSpPr>
        <p:spPr bwMode="hidden">
          <a:xfrm>
            <a:off x="-792" y="0"/>
            <a:ext cx="12192000" cy="23018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15458"/>
                </a:lnTo>
                <a:lnTo>
                  <a:pt x="10800" y="21600"/>
                </a:lnTo>
                <a:lnTo>
                  <a:pt x="0" y="15458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9EEAB57D-8316-4CF4-8EA4-F52A1636D7E5}"/>
              </a:ext>
            </a:extLst>
          </p:cNvPr>
          <p:cNvSpPr>
            <a:spLocks/>
          </p:cNvSpPr>
          <p:nvPr userDrawn="1"/>
        </p:nvSpPr>
        <p:spPr bwMode="auto">
          <a:xfrm>
            <a:off x="1742283" y="193676"/>
            <a:ext cx="8731249" cy="192246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84" y="0"/>
                </a:moveTo>
                <a:lnTo>
                  <a:pt x="21600" y="0"/>
                </a:lnTo>
                <a:lnTo>
                  <a:pt x="21516" y="15767"/>
                </a:lnTo>
                <a:lnTo>
                  <a:pt x="10784" y="21600"/>
                </a:lnTo>
                <a:lnTo>
                  <a:pt x="0" y="15767"/>
                </a:lnTo>
                <a:lnTo>
                  <a:pt x="84" y="0"/>
                </a:lnTo>
                <a:close/>
              </a:path>
            </a:pathLst>
          </a:cu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03A36B97-C7C8-4750-9952-3D23EF6C221F}"/>
              </a:ext>
            </a:extLst>
          </p:cNvPr>
          <p:cNvSpPr>
            <a:spLocks/>
          </p:cNvSpPr>
          <p:nvPr userDrawn="1"/>
        </p:nvSpPr>
        <p:spPr bwMode="auto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26ED33F6-57D2-4F5D-8029-8E6AD8A48F33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6043614" y="-3550973"/>
            <a:ext cx="103188" cy="79861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493713"/>
            <a:ext cx="7986184" cy="1196975"/>
          </a:xfrm>
        </p:spPr>
        <p:txBody>
          <a:bodyPr>
            <a:normAutofit/>
          </a:bodyPr>
          <a:lstStyle>
            <a:lvl1pPr algn="ctr">
              <a:defRPr sz="3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82B9CEA-C383-4413-9C75-DBA67E6F7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47845"/>
      </p:ext>
    </p:extLst>
  </p:cSld>
  <p:clrMapOvr>
    <a:masterClrMapping/>
  </p:clrMapOvr>
  <p:transition spd="slow">
    <p:cover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B29A-6318-48A0-B2D6-C1F27739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8702"/>
            <a:ext cx="10515600" cy="4395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BBD6C6E-81DF-4A59-8930-94188A452B46}"/>
              </a:ext>
            </a:extLst>
          </p:cNvPr>
          <p:cNvSpPr>
            <a:spLocks/>
          </p:cNvSpPr>
          <p:nvPr userDrawn="1"/>
        </p:nvSpPr>
        <p:spPr bwMode="ltGray">
          <a:xfrm>
            <a:off x="0" y="638175"/>
            <a:ext cx="12191999" cy="1157288"/>
          </a:xfrm>
          <a:prstGeom prst="rect">
            <a:avLst/>
          </a:pr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407B8C0-CEB1-4FFD-831E-9302BA3FAF1F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1098652" y="638175"/>
            <a:ext cx="672000" cy="1157288"/>
            <a:chOff x="-1" y="0"/>
            <a:chExt cx="672118" cy="1157733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8B3E0C3A-653A-4E1F-9AC5-6E6055398AA7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527563" y="527563"/>
              <a:ext cx="1157732" cy="102605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E3C89CD9-0E68-4E2B-BD55-4757EB0FCBB3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140891" y="344725"/>
              <a:ext cx="1157734" cy="4682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12621"/>
                  </a:lnTo>
                  <a:lnTo>
                    <a:pt x="10800" y="21600"/>
                  </a:lnTo>
                  <a:lnTo>
                    <a:pt x="21600" y="1262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638174"/>
            <a:ext cx="9251684" cy="1157288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32323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4B6E107-FBD4-4E09-9F1D-B22726535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C41CE76-D3A6-4E50-85C8-4F5E14EC7735}"/>
              </a:ext>
            </a:extLst>
          </p:cNvPr>
          <p:cNvSpPr/>
          <p:nvPr userDrawn="1"/>
        </p:nvSpPr>
        <p:spPr bwMode="black">
          <a:xfrm>
            <a:off x="9257511" y="164337"/>
            <a:ext cx="2736894" cy="315891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INTERNAL ONLY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32197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3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200"/>
                            </p:stCondLst>
                            <p:childTnLst>
                              <p:par>
                                <p:cTn id="2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3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8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100"/>
                            </p:stCondLst>
                            <p:childTnLst>
                              <p:par>
                                <p:cTn id="4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3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" grpId="0" animBg="1"/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DDB29A-6318-48A0-B2D6-C1F277393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38702"/>
            <a:ext cx="4998720" cy="4395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9BBD6C6E-81DF-4A59-8930-94188A452B46}"/>
              </a:ext>
            </a:extLst>
          </p:cNvPr>
          <p:cNvSpPr>
            <a:spLocks/>
          </p:cNvSpPr>
          <p:nvPr userDrawn="1"/>
        </p:nvSpPr>
        <p:spPr bwMode="ltGray">
          <a:xfrm>
            <a:off x="0" y="638175"/>
            <a:ext cx="12191999" cy="1157288"/>
          </a:xfrm>
          <a:prstGeom prst="rect">
            <a:avLst/>
          </a:pr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grpSp>
        <p:nvGrpSpPr>
          <p:cNvPr id="14" name="Group 4">
            <a:extLst>
              <a:ext uri="{FF2B5EF4-FFF2-40B4-BE49-F238E27FC236}">
                <a16:creationId xmlns:a16="http://schemas.microsoft.com/office/drawing/2014/main" id="{7407B8C0-CEB1-4FFD-831E-9302BA3FAF1F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1098652" y="638175"/>
            <a:ext cx="672000" cy="1157288"/>
            <a:chOff x="-1" y="0"/>
            <a:chExt cx="672118" cy="1157733"/>
          </a:xfrm>
        </p:grpSpPr>
        <p:sp>
          <p:nvSpPr>
            <p:cNvPr id="15" name="Rectangle 5">
              <a:extLst>
                <a:ext uri="{FF2B5EF4-FFF2-40B4-BE49-F238E27FC236}">
                  <a16:creationId xmlns:a16="http://schemas.microsoft.com/office/drawing/2014/main" id="{8B3E0C3A-653A-4E1F-9AC5-6E6055398AA7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527563" y="527563"/>
              <a:ext cx="1157732" cy="102605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sp>
          <p:nvSpPr>
            <p:cNvPr id="16" name="AutoShape 6">
              <a:extLst>
                <a:ext uri="{FF2B5EF4-FFF2-40B4-BE49-F238E27FC236}">
                  <a16:creationId xmlns:a16="http://schemas.microsoft.com/office/drawing/2014/main" id="{E3C89CD9-0E68-4E2B-BD55-4757EB0FCBB3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140891" y="344725"/>
              <a:ext cx="1157734" cy="4682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12621"/>
                  </a:lnTo>
                  <a:lnTo>
                    <a:pt x="10800" y="21600"/>
                  </a:lnTo>
                  <a:lnTo>
                    <a:pt x="21600" y="1262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5AD4DBB-B158-4170-9354-13E72E7AD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2116" y="638174"/>
            <a:ext cx="9251684" cy="1157288"/>
          </a:xfrm>
        </p:spPr>
        <p:txBody>
          <a:bodyPr>
            <a:normAutofit/>
          </a:bodyPr>
          <a:lstStyle>
            <a:lvl1pPr algn="l">
              <a:defRPr sz="3500">
                <a:solidFill>
                  <a:srgbClr val="32323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12C3974-F753-45D0-8DA5-B1131564FC13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217920" y="2238702"/>
            <a:ext cx="4998720" cy="439542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C77BD1-8006-4900-B265-4F7DF5253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F1010F4-9CBC-4BF3-BD4E-9FC575472091}"/>
              </a:ext>
            </a:extLst>
          </p:cNvPr>
          <p:cNvSpPr/>
          <p:nvPr userDrawn="1"/>
        </p:nvSpPr>
        <p:spPr bwMode="black">
          <a:xfrm>
            <a:off x="9257511" y="164337"/>
            <a:ext cx="2736894" cy="315891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INTERNAL ONLY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186245"/>
      </p:ext>
    </p:extLst>
  </p:cSld>
  <p:clrMapOvr>
    <a:masterClrMapping/>
  </p:clrMapOvr>
  <p:transition spd="slow">
    <p:cover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>
            <a:extLst>
              <a:ext uri="{FF2B5EF4-FFF2-40B4-BE49-F238E27FC236}">
                <a16:creationId xmlns:a16="http://schemas.microsoft.com/office/drawing/2014/main" id="{F0293BFD-A135-486C-BD52-3181744D4E40}"/>
              </a:ext>
            </a:extLst>
          </p:cNvPr>
          <p:cNvSpPr>
            <a:spLocks/>
          </p:cNvSpPr>
          <p:nvPr userDrawn="1"/>
        </p:nvSpPr>
        <p:spPr bwMode="ltGray">
          <a:xfrm>
            <a:off x="0" y="638175"/>
            <a:ext cx="12191999" cy="1157288"/>
          </a:xfrm>
          <a:prstGeom prst="rect">
            <a:avLst/>
          </a:prstGeom>
          <a:gradFill rotWithShape="0">
            <a:gsLst>
              <a:gs pos="0">
                <a:srgbClr val="FF9300"/>
              </a:gs>
              <a:gs pos="100000">
                <a:srgbClr val="FF9300"/>
              </a:gs>
            </a:gsLst>
            <a:lin ang="5400000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7F4DBE70-047A-481C-B7E3-A63150DFB7CA}"/>
              </a:ext>
            </a:extLst>
          </p:cNvPr>
          <p:cNvGrpSpPr>
            <a:grpSpLocks/>
          </p:cNvGrpSpPr>
          <p:nvPr userDrawn="1"/>
        </p:nvGrpSpPr>
        <p:grpSpPr bwMode="white">
          <a:xfrm>
            <a:off x="1098652" y="638175"/>
            <a:ext cx="672000" cy="1157288"/>
            <a:chOff x="-1" y="0"/>
            <a:chExt cx="672118" cy="1157733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560B8007-37DF-4F35-9EF5-E3228AF8D86F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527563" y="527563"/>
              <a:ext cx="1157732" cy="102605"/>
            </a:xfrm>
            <a:prstGeom prst="rect">
              <a:avLst/>
            </a:prstGeom>
            <a:solidFill>
              <a:srgbClr val="FFFFFF"/>
            </a:solidFill>
            <a:ln w="12700" cap="flat" cmpd="sng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en-US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  <p:sp>
          <p:nvSpPr>
            <p:cNvPr id="10" name="AutoShape 6">
              <a:extLst>
                <a:ext uri="{FF2B5EF4-FFF2-40B4-BE49-F238E27FC236}">
                  <a16:creationId xmlns:a16="http://schemas.microsoft.com/office/drawing/2014/main" id="{80E65889-2339-4EB1-90B4-062529104FF3}"/>
                </a:ext>
              </a:extLst>
            </p:cNvPr>
            <p:cNvSpPr>
              <a:spLocks/>
            </p:cNvSpPr>
            <p:nvPr/>
          </p:nvSpPr>
          <p:spPr bwMode="white">
            <a:xfrm rot="16200000">
              <a:off x="-140891" y="344725"/>
              <a:ext cx="1157734" cy="4682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lnTo>
                    <a:pt x="0" y="0"/>
                  </a:lnTo>
                  <a:lnTo>
                    <a:pt x="0" y="12621"/>
                  </a:lnTo>
                  <a:lnTo>
                    <a:pt x="10800" y="21600"/>
                  </a:lnTo>
                  <a:lnTo>
                    <a:pt x="21600" y="12621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45720" rIns="45720"/>
            <a:lstStyle/>
            <a:p>
              <a:pPr algn="l"/>
              <a:endParaRPr lang="zh-TW" altLang="zh-TW" dirty="0">
                <a:solidFill>
                  <a:srgbClr val="000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  <a:sym typeface="SimSun" pitchFamily="2" charset="-122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47D022B-EFAF-49B9-B753-663592A03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6440" y="638173"/>
            <a:ext cx="9814560" cy="1157289"/>
          </a:xfrm>
        </p:spPr>
        <p:txBody>
          <a:bodyPr>
            <a:normAutofit/>
          </a:bodyPr>
          <a:lstStyle>
            <a:lvl1pPr>
              <a:defRPr sz="3500">
                <a:solidFill>
                  <a:srgbClr val="32323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080E2D5-0F1E-4458-BF2B-F7FE91841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2C801F4-6CD3-43E9-BF70-29ED8D185C64}"/>
              </a:ext>
            </a:extLst>
          </p:cNvPr>
          <p:cNvSpPr/>
          <p:nvPr userDrawn="1"/>
        </p:nvSpPr>
        <p:spPr bwMode="black">
          <a:xfrm>
            <a:off x="9257511" y="164337"/>
            <a:ext cx="2736894" cy="315891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INTERNAL ONLY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099287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B664205B-1AD7-43C6-99A6-F6D25B406565}"/>
              </a:ext>
            </a:extLst>
          </p:cNvPr>
          <p:cNvSpPr>
            <a:spLocks/>
          </p:cNvSpPr>
          <p:nvPr userDrawn="1"/>
        </p:nvSpPr>
        <p:spPr bwMode="hidden">
          <a:xfrm>
            <a:off x="0" y="5803"/>
            <a:ext cx="6557963" cy="2055813"/>
          </a:xfrm>
          <a:prstGeom prst="rect">
            <a:avLst/>
          </a:prstGeom>
          <a:solidFill>
            <a:srgbClr val="FF9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B8501C9-153E-49C2-9EB2-F1D6DC0E2F9D}"/>
              </a:ext>
            </a:extLst>
          </p:cNvPr>
          <p:cNvSpPr>
            <a:spLocks/>
          </p:cNvSpPr>
          <p:nvPr userDrawn="1"/>
        </p:nvSpPr>
        <p:spPr bwMode="hidden">
          <a:xfrm>
            <a:off x="6731001" y="2660104"/>
            <a:ext cx="5460999" cy="2200275"/>
          </a:xfrm>
          <a:prstGeom prst="rect">
            <a:avLst/>
          </a:prstGeom>
          <a:solidFill>
            <a:srgbClr val="168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2E72BA0E-ED2B-4A5E-8B7C-7EAFDF7F16C9}"/>
              </a:ext>
            </a:extLst>
          </p:cNvPr>
          <p:cNvSpPr>
            <a:spLocks/>
          </p:cNvSpPr>
          <p:nvPr userDrawn="1"/>
        </p:nvSpPr>
        <p:spPr bwMode="hidden">
          <a:xfrm>
            <a:off x="6735762" y="4976814"/>
            <a:ext cx="5456237" cy="1881186"/>
          </a:xfrm>
          <a:prstGeom prst="rect">
            <a:avLst/>
          </a:prstGeom>
          <a:solidFill>
            <a:srgbClr val="0067B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14BDEF0F-CC65-4E32-B295-D4CBF95BB619}"/>
              </a:ext>
            </a:extLst>
          </p:cNvPr>
          <p:cNvSpPr>
            <a:spLocks/>
          </p:cNvSpPr>
          <p:nvPr userDrawn="1"/>
        </p:nvSpPr>
        <p:spPr bwMode="black">
          <a:xfrm rot="16200000">
            <a:off x="133084" y="1121569"/>
            <a:ext cx="1157288" cy="1016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en-US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7DAE72C-01A4-4BEA-B4BC-C669D5E51F0B}"/>
              </a:ext>
            </a:extLst>
          </p:cNvPr>
          <p:cNvSpPr>
            <a:spLocks/>
          </p:cNvSpPr>
          <p:nvPr userDrawn="1"/>
        </p:nvSpPr>
        <p:spPr bwMode="auto">
          <a:xfrm>
            <a:off x="1444626" y="6589391"/>
            <a:ext cx="26545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fld id="{DFED15AE-1DA8-4835-BBAD-8DE01E6903B9}" type="slidenum">
              <a:rPr lang="zh-TW" altLang="zh-TW" sz="900">
                <a:solidFill>
                  <a:srgbClr val="000000"/>
                </a:solidFill>
                <a:latin typeface="Arial" panose="020B0604020202020204" pitchFamily="34" charset="0"/>
                <a:sym typeface="Helvetica Neue" charset="0"/>
              </a:rPr>
              <a:pPr/>
              <a:t>‹#›</a:t>
            </a:fld>
            <a:r>
              <a:rPr lang="zh-TW" altLang="zh-TW" sz="900" dirty="0">
                <a:solidFill>
                  <a:srgbClr val="000000"/>
                </a:solidFill>
                <a:latin typeface="Arial" panose="020B0604020202020204" pitchFamily="34" charset="0"/>
                <a:sym typeface="Helvetica Neue" charset="0"/>
              </a:rPr>
              <a:t>￼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011C08-44EB-4EE5-9044-D8125BEDB71F}"/>
              </a:ext>
            </a:extLst>
          </p:cNvPr>
          <p:cNvSpPr>
            <a:spLocks/>
          </p:cNvSpPr>
          <p:nvPr userDrawn="1"/>
        </p:nvSpPr>
        <p:spPr bwMode="auto">
          <a:xfrm>
            <a:off x="1444626" y="6589391"/>
            <a:ext cx="233397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 anchor="ctr">
            <a:spAutoFit/>
          </a:bodyPr>
          <a:lstStyle/>
          <a:p>
            <a:fld id="{4E0756A9-351A-45AD-98D6-4DEADEBC0FE0}" type="slidenum">
              <a:rPr lang="zh-TW" altLang="zh-TW" sz="900">
                <a:solidFill>
                  <a:srgbClr val="000000"/>
                </a:solidFill>
                <a:latin typeface="Arial" panose="020B0604020202020204" pitchFamily="34" charset="0"/>
                <a:sym typeface="Helvetica Neue" charset="0"/>
              </a:rPr>
              <a:pPr/>
              <a:t>‹#›</a:t>
            </a:fld>
            <a:endParaRPr lang="zh-TW" altLang="zh-TW" sz="900" dirty="0">
              <a:solidFill>
                <a:srgbClr val="000000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DF9576C0-78D7-4DF7-8352-EED606A8DB92}"/>
              </a:ext>
            </a:extLst>
          </p:cNvPr>
          <p:cNvSpPr>
            <a:spLocks/>
          </p:cNvSpPr>
          <p:nvPr userDrawn="1"/>
        </p:nvSpPr>
        <p:spPr bwMode="hidden">
          <a:xfrm>
            <a:off x="6731001" y="5803"/>
            <a:ext cx="5459414" cy="2532063"/>
          </a:xfrm>
          <a:prstGeom prst="rect">
            <a:avLst/>
          </a:prstGeom>
          <a:solidFill>
            <a:srgbClr val="00C2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4BACC6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6" name="Rectangle 16">
            <a:extLst>
              <a:ext uri="{FF2B5EF4-FFF2-40B4-BE49-F238E27FC236}">
                <a16:creationId xmlns:a16="http://schemas.microsoft.com/office/drawing/2014/main" id="{9962E627-0DAF-41F5-B9CC-FB042E6293DA}"/>
              </a:ext>
            </a:extLst>
          </p:cNvPr>
          <p:cNvSpPr>
            <a:spLocks/>
          </p:cNvSpPr>
          <p:nvPr userDrawn="1"/>
        </p:nvSpPr>
        <p:spPr bwMode="auto">
          <a:xfrm>
            <a:off x="182881" y="203201"/>
            <a:ext cx="11836750" cy="6450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74A2C7-7D4C-4A75-88F8-C65FAC6C8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5567" y="593725"/>
            <a:ext cx="5449360" cy="11572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46">
            <a:extLst>
              <a:ext uri="{FF2B5EF4-FFF2-40B4-BE49-F238E27FC236}">
                <a16:creationId xmlns:a16="http://schemas.microsoft.com/office/drawing/2014/main" id="{44E63D64-626F-4578-BE36-9FCDDC9D29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036010" y="586193"/>
            <a:ext cx="4736890" cy="163313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46">
            <a:extLst>
              <a:ext uri="{FF2B5EF4-FFF2-40B4-BE49-F238E27FC236}">
                <a16:creationId xmlns:a16="http://schemas.microsoft.com/office/drawing/2014/main" id="{E251DA25-7852-4E04-B1CE-C355E6E1518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036010" y="2943675"/>
            <a:ext cx="4736890" cy="163313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1" name="Text Placeholder 46">
            <a:extLst>
              <a:ext uri="{FF2B5EF4-FFF2-40B4-BE49-F238E27FC236}">
                <a16:creationId xmlns:a16="http://schemas.microsoft.com/office/drawing/2014/main" id="{692F5F20-A8F4-4A7F-AEF7-DB1205AF21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036010" y="5301157"/>
            <a:ext cx="4736890" cy="106916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3BC4BE6B-ADB0-4916-81C4-7AE74B2A3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89298" y="6248611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7EBF787-3944-4AE1-B281-83A80A23B82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816100" y="2781300"/>
            <a:ext cx="3235325" cy="3235325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7306591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4" grpId="0" animBg="1"/>
      <p:bldP spid="1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2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232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A16089B-EC88-43E1-830F-0CC634F8A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225DE6-02DC-4B36-A4BA-406A86DB0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DE4A656-3CF9-4E2F-8E19-3E276F779F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581" y="6446520"/>
            <a:ext cx="601980" cy="32540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3238F5CA-2D6F-4E46-8737-979EC276B3C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020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58" r:id="rId2"/>
    <p:sldLayoutId id="2147483656" r:id="rId3"/>
    <p:sldLayoutId id="2147483663" r:id="rId4"/>
    <p:sldLayoutId id="2147483657" r:id="rId5"/>
    <p:sldLayoutId id="2147483650" r:id="rId6"/>
    <p:sldLayoutId id="2147483664" r:id="rId7"/>
    <p:sldLayoutId id="2147483654" r:id="rId8"/>
    <p:sldLayoutId id="2147483662" r:id="rId9"/>
    <p:sldLayoutId id="2147483661" r:id="rId10"/>
    <p:sldLayoutId id="2147483660" r:id="rId11"/>
    <p:sldLayoutId id="2147483659" r:id="rId12"/>
    <p:sldLayoutId id="2147483655" r:id="rId13"/>
  </p:sldLayoutIdLst>
  <p:transition spd="slow">
    <p:cover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26557/check-mark-by-raem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26557/check-mark-by-raem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48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26557/check-mark-by-raem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penclipart.org/detail/26557/check-mark-by-raemi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openclipart.org/detail/26557/check-mark-by-raemi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hyperlink" Target="http://openclipart.org/detail/26557/check-mark-by-raemi" TargetMode="External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openclipart.org/detail/26557/check-mark-by-raemi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ngpix.com/download/mclaren-p1-gtr-yellow-sports-car-png-image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2649B8F1-CE3D-4E01-845D-42BA2EE732DA}"/>
              </a:ext>
            </a:extLst>
          </p:cNvPr>
          <p:cNvSpPr txBox="1">
            <a:spLocks/>
          </p:cNvSpPr>
          <p:nvPr/>
        </p:nvSpPr>
        <p:spPr>
          <a:xfrm>
            <a:off x="-94593" y="5721103"/>
            <a:ext cx="12286593" cy="806917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4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MK6 vs</a:t>
            </a:r>
            <a:r>
              <a:rPr lang="zh-CN" altLang="en-US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-A5 (Internal Confidential)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698245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15796B-F9A4-4A51-9FFF-098E615F4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29290" y="2597151"/>
            <a:ext cx="2365191" cy="2290074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944ADFD-0B69-44EA-A590-06FDC2EA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Injection Pressure Control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01112-9145-4F7A-9D78-5C102D6A25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635618" y="2125192"/>
            <a:ext cx="3308338" cy="450893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dirty="0"/>
              <a:t>Look for: smoothness, no fluctuations, no overshoots</a:t>
            </a:r>
          </a:p>
          <a:p>
            <a:r>
              <a:rPr lang="en-US" altLang="zh-CN" sz="2400" dirty="0"/>
              <a:t>Injection pressure control is vital to ultimate part quality</a:t>
            </a:r>
          </a:p>
          <a:p>
            <a:r>
              <a:rPr lang="en-US" altLang="zh-CN" sz="2400" dirty="0"/>
              <a:t>Special materials (e.g. engineering resins) are particularly sensitive to pressure fluctuations</a:t>
            </a:r>
          </a:p>
          <a:p>
            <a:r>
              <a:rPr lang="en-US" altLang="zh-CN" sz="2400" dirty="0"/>
              <a:t>Stable injection pressure has a definitive impact on yield rates</a:t>
            </a:r>
          </a:p>
          <a:p>
            <a:r>
              <a:rPr lang="en-US" altLang="zh-CN" sz="2400" dirty="0"/>
              <a:t>MK6 has superior pressure control</a:t>
            </a:r>
            <a:endParaRPr lang="en-US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0B69BF-EBF5-480F-8248-E8EAD5A98E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7769" y="2597151"/>
            <a:ext cx="2365191" cy="229007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1C317F-4131-47DB-980C-6AC2E6C2685D}"/>
              </a:ext>
            </a:extLst>
          </p:cNvPr>
          <p:cNvSpPr/>
          <p:nvPr/>
        </p:nvSpPr>
        <p:spPr bwMode="ltGray">
          <a:xfrm>
            <a:off x="2405943" y="5128388"/>
            <a:ext cx="1866883" cy="544810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0F308B-F499-45C0-BE63-CD6A5EEC3883}"/>
              </a:ext>
            </a:extLst>
          </p:cNvPr>
          <p:cNvSpPr/>
          <p:nvPr/>
        </p:nvSpPr>
        <p:spPr bwMode="black">
          <a:xfrm>
            <a:off x="5794193" y="5128388"/>
            <a:ext cx="1713534" cy="544810"/>
          </a:xfrm>
          <a:prstGeom prst="roundRect">
            <a:avLst/>
          </a:prstGeom>
          <a:solidFill>
            <a:srgbClr val="FF7000">
              <a:alpha val="69804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</p:spTree>
    <p:extLst>
      <p:ext uri="{BB962C8B-B14F-4D97-AF65-F5344CB8AC3E}">
        <p14:creationId xmlns:p14="http://schemas.microsoft.com/office/powerpoint/2010/main" val="2064379120"/>
      </p:ext>
    </p:extLst>
  </p:cSld>
  <p:clrMapOvr>
    <a:masterClrMapping/>
  </p:clrMapOvr>
  <p:transition spd="slow">
    <p:cover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Rectangle 9"/>
          <p:cNvSpPr>
            <a:spLocks/>
          </p:cNvSpPr>
          <p:nvPr/>
        </p:nvSpPr>
        <p:spPr bwMode="ltGray">
          <a:xfrm>
            <a:off x="6652626" y="4877595"/>
            <a:ext cx="1119187" cy="83740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latin typeface="Arial" panose="020B0604020202020204" pitchFamily="34" charset="0"/>
              </a:rPr>
              <a:t>10</a:t>
            </a:r>
            <a:endParaRPr lang="zh-TW" altLang="zh-TW" sz="2400" dirty="0">
              <a:latin typeface="Arial" panose="020B0604020202020204" pitchFamily="34" charset="0"/>
            </a:endParaRPr>
          </a:p>
        </p:txBody>
      </p:sp>
      <p:sp>
        <p:nvSpPr>
          <p:cNvPr id="34828" name="Rectangle 12"/>
          <p:cNvSpPr>
            <a:spLocks/>
          </p:cNvSpPr>
          <p:nvPr/>
        </p:nvSpPr>
        <p:spPr bwMode="auto">
          <a:xfrm>
            <a:off x="1804682" y="5776914"/>
            <a:ext cx="2695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160-A5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34831" name="Rectangle 15"/>
          <p:cNvSpPr>
            <a:spLocks/>
          </p:cNvSpPr>
          <p:nvPr/>
        </p:nvSpPr>
        <p:spPr bwMode="auto">
          <a:xfrm>
            <a:off x="2592843" y="4037014"/>
            <a:ext cx="1119187" cy="167798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</a:rPr>
              <a:t>20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34" name="Rectangle 18"/>
          <p:cNvSpPr>
            <a:spLocks/>
          </p:cNvSpPr>
          <p:nvPr/>
        </p:nvSpPr>
        <p:spPr bwMode="auto">
          <a:xfrm>
            <a:off x="6006550" y="5776914"/>
            <a:ext cx="2411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JM168-MK6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9A6868-FD99-4C4A-B60C-C866D694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Injection Base Pressure and Pressure Drop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EC35AD-EEA9-456E-9422-BC5A5BD7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FF34F020-61B0-4B50-B520-323B5B615AF8}"/>
              </a:ext>
            </a:extLst>
          </p:cNvPr>
          <p:cNvSpPr>
            <a:spLocks/>
          </p:cNvSpPr>
          <p:nvPr/>
        </p:nvSpPr>
        <p:spPr bwMode="gray">
          <a:xfrm>
            <a:off x="2592842" y="2516132"/>
            <a:ext cx="1119187" cy="1485956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</a:rPr>
              <a:t>24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9" name="Rectangle 14">
            <a:extLst>
              <a:ext uri="{FF2B5EF4-FFF2-40B4-BE49-F238E27FC236}">
                <a16:creationId xmlns:a16="http://schemas.microsoft.com/office/drawing/2014/main" id="{8D363CB5-5857-46E2-AF5B-632A6A01F1C4}"/>
              </a:ext>
            </a:extLst>
          </p:cNvPr>
          <p:cNvSpPr>
            <a:spLocks/>
          </p:cNvSpPr>
          <p:nvPr/>
        </p:nvSpPr>
        <p:spPr bwMode="gray">
          <a:xfrm>
            <a:off x="6652625" y="4690900"/>
            <a:ext cx="1119187" cy="139701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CE537819-083D-4233-BAC1-AA1241B84921}"/>
              </a:ext>
            </a:extLst>
          </p:cNvPr>
          <p:cNvGrpSpPr/>
          <p:nvPr/>
        </p:nvGrpSpPr>
        <p:grpSpPr>
          <a:xfrm>
            <a:off x="3861458" y="2842473"/>
            <a:ext cx="1308720" cy="954107"/>
            <a:chOff x="2330450" y="2403539"/>
            <a:chExt cx="1308720" cy="954107"/>
          </a:xfrm>
        </p:grpSpPr>
        <p:sp>
          <p:nvSpPr>
            <p:cNvPr id="2" name="Arrow: Down 1">
              <a:extLst>
                <a:ext uri="{FF2B5EF4-FFF2-40B4-BE49-F238E27FC236}">
                  <a16:creationId xmlns:a16="http://schemas.microsoft.com/office/drawing/2014/main" id="{33DE179C-1C7F-41E1-BB90-EABD4E866327}"/>
                </a:ext>
              </a:extLst>
            </p:cNvPr>
            <p:cNvSpPr/>
            <p:nvPr/>
          </p:nvSpPr>
          <p:spPr>
            <a:xfrm>
              <a:off x="2330450" y="2670239"/>
              <a:ext cx="400050" cy="43815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31DCF75-6F88-4D50-BF33-290193F81812}"/>
                </a:ext>
              </a:extLst>
            </p:cNvPr>
            <p:cNvSpPr txBox="1"/>
            <p:nvPr/>
          </p:nvSpPr>
          <p:spPr>
            <a:xfrm>
              <a:off x="2673841" y="2403539"/>
              <a:ext cx="965329" cy="95410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800" dirty="0">
                  <a:solidFill>
                    <a:schemeClr val="bg2"/>
                  </a:solidFill>
                  <a:latin typeface="Arial" panose="020B0604020202020204" pitchFamily="34" charset="0"/>
                </a:rPr>
                <a:t>Lose</a:t>
              </a:r>
            </a:p>
            <a:p>
              <a:pPr algn="ctr"/>
              <a:r>
                <a:rPr lang="en-US" sz="2800" dirty="0">
                  <a:solidFill>
                    <a:schemeClr val="bg2"/>
                  </a:solidFill>
                  <a:latin typeface="Arial" panose="020B0604020202020204" pitchFamily="34" charset="0"/>
                </a:rPr>
                <a:t>55%</a:t>
              </a:r>
            </a:p>
          </p:txBody>
        </p:sp>
      </p:grp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8B50BC0C-CB01-41F2-A1BA-BC57F433383E}"/>
              </a:ext>
            </a:extLst>
          </p:cNvPr>
          <p:cNvSpPr txBox="1">
            <a:spLocks/>
          </p:cNvSpPr>
          <p:nvPr/>
        </p:nvSpPr>
        <p:spPr>
          <a:xfrm>
            <a:off x="8969988" y="2054659"/>
            <a:ext cx="2967662" cy="460014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</a:rPr>
              <a:t>Smaller numbers are better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Base pressure and pressure drops are non-work wasted energy dispersed as heat, requiring even more energy to cool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High base pressure or pressure drops leads to significantly lower power efficiency and energy saving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MK6’s </a:t>
            </a:r>
            <a:r>
              <a:rPr lang="en-US" altLang="zh-CN" sz="2400" i="1" dirty="0">
                <a:latin typeface="Arial" panose="020B0604020202020204" pitchFamily="34" charset="0"/>
              </a:rPr>
              <a:t>Precision Hydraulics</a:t>
            </a:r>
            <a:r>
              <a:rPr lang="en-US" altLang="zh-CN" sz="2400" i="1" baseline="30000" dirty="0">
                <a:latin typeface="Arial" panose="020B0604020202020204" pitchFamily="34" charset="0"/>
              </a:rPr>
              <a:t>®</a:t>
            </a:r>
            <a:r>
              <a:rPr lang="en-US" altLang="zh-CN" sz="2400" dirty="0">
                <a:latin typeface="Arial" panose="020B0604020202020204" pitchFamily="34" charset="0"/>
              </a:rPr>
              <a:t> all but eliminates pressure drops and has very low base pressure</a:t>
            </a:r>
            <a:endParaRPr lang="en-US" sz="2400" dirty="0">
              <a:latin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83C945-BA57-41C9-9AE2-FE9724581F23}"/>
              </a:ext>
            </a:extLst>
          </p:cNvPr>
          <p:cNvGrpSpPr/>
          <p:nvPr/>
        </p:nvGrpSpPr>
        <p:grpSpPr>
          <a:xfrm>
            <a:off x="1071148" y="2808409"/>
            <a:ext cx="1351652" cy="916087"/>
            <a:chOff x="6031270" y="2184400"/>
            <a:chExt cx="1351652" cy="916087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9920E6E-DB90-427C-9607-D0D08A34B700}"/>
                </a:ext>
              </a:extLst>
            </p:cNvPr>
            <p:cNvSpPr/>
            <p:nvPr/>
          </p:nvSpPr>
          <p:spPr>
            <a:xfrm>
              <a:off x="6570425" y="2184400"/>
              <a:ext cx="173275" cy="17327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914AEE1-AD1A-4468-8F80-918CDC66CF46}"/>
                </a:ext>
              </a:extLst>
            </p:cNvPr>
            <p:cNvSpPr txBox="1"/>
            <p:nvPr/>
          </p:nvSpPr>
          <p:spPr>
            <a:xfrm>
              <a:off x="6031270" y="2392601"/>
              <a:ext cx="1351652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Pressure</a:t>
              </a:r>
            </a:p>
            <a:p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Drop (bar)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D22127B-1F03-4BBF-B027-2F12FB5858BF}"/>
              </a:ext>
            </a:extLst>
          </p:cNvPr>
          <p:cNvGrpSpPr/>
          <p:nvPr/>
        </p:nvGrpSpPr>
        <p:grpSpPr>
          <a:xfrm>
            <a:off x="1064046" y="5073085"/>
            <a:ext cx="1210588" cy="1224644"/>
            <a:chOff x="2557281" y="4882810"/>
            <a:chExt cx="1210588" cy="1224644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B18835F7-61C3-4085-919F-DDA55C29991C}"/>
                </a:ext>
              </a:extLst>
            </p:cNvPr>
            <p:cNvSpPr/>
            <p:nvPr/>
          </p:nvSpPr>
          <p:spPr>
            <a:xfrm>
              <a:off x="3075937" y="4882810"/>
              <a:ext cx="173275" cy="173275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3ECD6A2-50AF-4B0D-B053-0A5A3F22C7A8}"/>
                </a:ext>
              </a:extLst>
            </p:cNvPr>
            <p:cNvSpPr txBox="1"/>
            <p:nvPr/>
          </p:nvSpPr>
          <p:spPr>
            <a:xfrm>
              <a:off x="2557281" y="5091791"/>
              <a:ext cx="121058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Base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Pressure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(bar)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AC89239-FC60-4A9B-9FC5-4A2AF713EE79}"/>
              </a:ext>
            </a:extLst>
          </p:cNvPr>
          <p:cNvGrpSpPr/>
          <p:nvPr/>
        </p:nvGrpSpPr>
        <p:grpSpPr>
          <a:xfrm>
            <a:off x="5015188" y="5102679"/>
            <a:ext cx="1210588" cy="1224644"/>
            <a:chOff x="5568890" y="4900548"/>
            <a:chExt cx="1210588" cy="1224644"/>
          </a:xfrm>
        </p:grpSpPr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407CE50B-B5A7-41E6-ADE7-608349A25051}"/>
                </a:ext>
              </a:extLst>
            </p:cNvPr>
            <p:cNvSpPr/>
            <p:nvPr/>
          </p:nvSpPr>
          <p:spPr>
            <a:xfrm>
              <a:off x="6087547" y="4900548"/>
              <a:ext cx="173275" cy="173275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40BE96B-1D4E-4047-AE34-26FD194BD2FB}"/>
                </a:ext>
              </a:extLst>
            </p:cNvPr>
            <p:cNvSpPr txBox="1"/>
            <p:nvPr/>
          </p:nvSpPr>
          <p:spPr>
            <a:xfrm>
              <a:off x="5568890" y="5109529"/>
              <a:ext cx="1210588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Base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Pressure</a:t>
              </a:r>
            </a:p>
            <a:p>
              <a:pPr algn="ctr"/>
              <a:r>
                <a:rPr lang="en-US" sz="2000" dirty="0">
                  <a:solidFill>
                    <a:schemeClr val="bg1"/>
                  </a:solidFill>
                  <a:latin typeface="Arial" panose="020B0604020202020204" pitchFamily="34" charset="0"/>
                </a:rPr>
                <a:t>(bar)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00784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6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1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3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500"/>
                            </p:stCondLst>
                            <p:childTnLst>
                              <p:par>
                                <p:cTn id="5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7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2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 autoUpdateAnimBg="0"/>
      <p:bldP spid="34828" grpId="0"/>
      <p:bldP spid="34831" grpId="0" animBg="1" autoUpdateAnimBg="0"/>
      <p:bldP spid="34834" grpId="0"/>
      <p:bldP spid="18" grpId="0" animBg="1" autoUpdateAnimBg="0"/>
      <p:bldP spid="19" grpId="0" animBg="1" autoUpdateAnimBg="0"/>
      <p:bldP spid="26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Rectangle 9"/>
          <p:cNvSpPr>
            <a:spLocks/>
          </p:cNvSpPr>
          <p:nvPr/>
        </p:nvSpPr>
        <p:spPr bwMode="ltGray">
          <a:xfrm>
            <a:off x="5921108" y="2450871"/>
            <a:ext cx="1119187" cy="3295651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latin typeface="Arial" panose="020B0604020202020204" pitchFamily="34" charset="0"/>
              </a:rPr>
              <a:t>188</a:t>
            </a:r>
          </a:p>
          <a:p>
            <a:pPr algn="ctr"/>
            <a:r>
              <a:rPr lang="en-US" altLang="zh-TW" sz="2400" dirty="0" err="1">
                <a:latin typeface="Arial" panose="020B0604020202020204" pitchFamily="34" charset="0"/>
              </a:rPr>
              <a:t>MPa</a:t>
            </a:r>
            <a:endParaRPr lang="zh-TW" altLang="zh-TW" sz="2400" dirty="0">
              <a:latin typeface="Arial" panose="020B0604020202020204" pitchFamily="34" charset="0"/>
            </a:endParaRPr>
          </a:p>
        </p:txBody>
      </p:sp>
      <p:sp>
        <p:nvSpPr>
          <p:cNvPr id="34828" name="Rectangle 12"/>
          <p:cNvSpPr>
            <a:spLocks/>
          </p:cNvSpPr>
          <p:nvPr/>
        </p:nvSpPr>
        <p:spPr bwMode="auto">
          <a:xfrm>
            <a:off x="1874049" y="5808435"/>
            <a:ext cx="2695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160-A5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34831" name="Rectangle 15"/>
          <p:cNvSpPr>
            <a:spLocks/>
          </p:cNvSpPr>
          <p:nvPr/>
        </p:nvSpPr>
        <p:spPr bwMode="auto">
          <a:xfrm>
            <a:off x="2662210" y="3703391"/>
            <a:ext cx="1119187" cy="2043132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</a:rPr>
              <a:t>163</a:t>
            </a:r>
          </a:p>
          <a:p>
            <a:pPr algn="ctr"/>
            <a:r>
              <a:rPr lang="en-US" altLang="zh-TW" sz="2400" dirty="0" err="1">
                <a:solidFill>
                  <a:schemeClr val="bg1"/>
                </a:solidFill>
                <a:latin typeface="Arial" panose="020B0604020202020204" pitchFamily="34" charset="0"/>
              </a:rPr>
              <a:t>MPa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34" name="Rectangle 18"/>
          <p:cNvSpPr>
            <a:spLocks/>
          </p:cNvSpPr>
          <p:nvPr/>
        </p:nvSpPr>
        <p:spPr bwMode="auto">
          <a:xfrm>
            <a:off x="5275032" y="5808435"/>
            <a:ext cx="2411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JM168-MK6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9A6868-FD99-4C4A-B60C-C866D694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Injection Pressure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EC35AD-EEA9-456E-9422-BC5A5BD7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8B50BC0C-CB01-41F2-A1BA-BC57F433383E}"/>
              </a:ext>
            </a:extLst>
          </p:cNvPr>
          <p:cNvSpPr txBox="1">
            <a:spLocks/>
          </p:cNvSpPr>
          <p:nvPr/>
        </p:nvSpPr>
        <p:spPr>
          <a:xfrm>
            <a:off x="9002507" y="2699056"/>
            <a:ext cx="2695507" cy="39557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</a:rPr>
              <a:t>Bigger numbers are better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Higher injection pressure means better and more consistent part quality</a:t>
            </a:r>
          </a:p>
          <a:p>
            <a:endParaRPr lang="en-US" sz="2400" dirty="0">
              <a:latin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BE85071C-E3B8-4A9A-82B9-1ACAA2AC5D04}"/>
              </a:ext>
            </a:extLst>
          </p:cNvPr>
          <p:cNvGrpSpPr/>
          <p:nvPr/>
        </p:nvGrpSpPr>
        <p:grpSpPr>
          <a:xfrm>
            <a:off x="7170722" y="2637492"/>
            <a:ext cx="1118202" cy="501342"/>
            <a:chOff x="10668377" y="4422360"/>
            <a:chExt cx="1118202" cy="501342"/>
          </a:xfrm>
        </p:grpSpPr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C9386823-57AC-46BC-8A7C-51EFB08F1FE0}"/>
                </a:ext>
              </a:extLst>
            </p:cNvPr>
            <p:cNvSpPr/>
            <p:nvPr/>
          </p:nvSpPr>
          <p:spPr>
            <a:xfrm rot="10800000">
              <a:off x="10668377" y="4422360"/>
              <a:ext cx="400050" cy="438150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C92B22E-1F1B-4FD8-855B-637A2A334F97}"/>
                </a:ext>
              </a:extLst>
            </p:cNvPr>
            <p:cNvSpPr txBox="1"/>
            <p:nvPr/>
          </p:nvSpPr>
          <p:spPr>
            <a:xfrm>
              <a:off x="10984756" y="4462037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latin typeface="Arial" panose="020B0604020202020204" pitchFamily="34" charset="0"/>
                </a:rPr>
                <a:t>15%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2446315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 autoUpdateAnimBg="0"/>
      <p:bldP spid="34828" grpId="0"/>
      <p:bldP spid="34831" grpId="0" animBg="1" autoUpdateAnimBg="0"/>
      <p:bldP spid="34834" grpId="0"/>
      <p:bldP spid="2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Nozzle Protection Guard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3261" y="2802708"/>
            <a:ext cx="2934017" cy="2007485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54722" y="2734269"/>
            <a:ext cx="2703407" cy="2075924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2770348" y="5061943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659922" y="5061943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7786047" y="5691313"/>
            <a:ext cx="2776259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Easy to operate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2792583" y="5691313"/>
            <a:ext cx="2776259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not convenient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64212" y="4297989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D5559F-4D71-4042-AD7F-E016A80B3268}"/>
              </a:ext>
            </a:extLst>
          </p:cNvPr>
          <p:cNvSpPr txBox="1"/>
          <p:nvPr/>
        </p:nvSpPr>
        <p:spPr>
          <a:xfrm>
            <a:off x="7526496" y="2144268"/>
            <a:ext cx="17892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cs typeface="宋体" pitchFamily="2"/>
              </a:rPr>
              <a:t>Window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DDC4D8-9539-4459-983F-11B80B4DBDEF}"/>
              </a:ext>
            </a:extLst>
          </p:cNvPr>
          <p:cNvSpPr txBox="1"/>
          <p:nvPr/>
        </p:nvSpPr>
        <p:spPr>
          <a:xfrm>
            <a:off x="2691673" y="2207328"/>
            <a:ext cx="1778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no window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6BB2E54-F189-4233-83EE-7B7CB8D8FD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69220" y="4240838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80565058"/>
      </p:ext>
    </p:extLst>
  </p:cSld>
  <p:clrMapOvr>
    <a:masterClrMapping/>
  </p:clrMapOvr>
  <p:transition spd="slow">
    <p:cover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Injection Carriage Cylinders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8647" y="3042808"/>
            <a:ext cx="2597361" cy="2019166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09817" y="3026845"/>
            <a:ext cx="2809924" cy="2050484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2770349" y="5307884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456981" y="5307884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7438062" y="5937254"/>
            <a:ext cx="4095990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Easy to operate on nozzle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2792584" y="5937254"/>
            <a:ext cx="3236150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not convenient</a:t>
            </a:r>
            <a:b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</a:b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when working on nozzle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261271" y="4543930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D5559F-4D71-4042-AD7F-E016A80B3268}"/>
              </a:ext>
            </a:extLst>
          </p:cNvPr>
          <p:cNvSpPr txBox="1"/>
          <p:nvPr/>
        </p:nvSpPr>
        <p:spPr>
          <a:xfrm>
            <a:off x="6754487" y="1955081"/>
            <a:ext cx="292740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cs typeface="宋体" pitchFamily="2"/>
              </a:rPr>
              <a:t>Diagonal</a:t>
            </a:r>
          </a:p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cs typeface="宋体" pitchFamily="2"/>
              </a:rPr>
              <a:t>Dual Balanced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DDC4D8-9539-4459-983F-11B80B4DBDEF}"/>
              </a:ext>
            </a:extLst>
          </p:cNvPr>
          <p:cNvSpPr txBox="1"/>
          <p:nvPr/>
        </p:nvSpPr>
        <p:spPr>
          <a:xfrm>
            <a:off x="2400729" y="2055980"/>
            <a:ext cx="23599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horizontal dual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balanced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2812A48-C2B9-4E89-9011-E4E6D50D151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4944" y="4492035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54812705"/>
      </p:ext>
    </p:extLst>
  </p:cSld>
  <p:clrMapOvr>
    <a:masterClrMapping/>
  </p:clrMapOvr>
  <p:transition spd="slow">
    <p:cover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Injection Base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5091" y="2778291"/>
            <a:ext cx="2692222" cy="2056319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C816E8F-F086-4AFC-A1DE-D4440C64C7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94193" y="2794418"/>
            <a:ext cx="2863016" cy="2024066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63F645-AD77-46A7-9FF3-662423C0B513}"/>
              </a:ext>
            </a:extLst>
          </p:cNvPr>
          <p:cNvSpPr/>
          <p:nvPr/>
        </p:nvSpPr>
        <p:spPr bwMode="ltGray">
          <a:xfrm>
            <a:off x="2715354" y="5061944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330855" y="5061943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7311936" y="5691313"/>
            <a:ext cx="2776259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Smoothness for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high-speed injection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7259DBDA-7A6D-421E-AC64-12886B19B7D8}"/>
              </a:ext>
            </a:extLst>
          </p:cNvPr>
          <p:cNvSpPr/>
          <p:nvPr/>
        </p:nvSpPr>
        <p:spPr>
          <a:xfrm>
            <a:off x="2715354" y="5691313"/>
            <a:ext cx="2776259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not designed for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high-speed injection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35145" y="4297989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D5559F-4D71-4042-AD7F-E016A80B3268}"/>
              </a:ext>
            </a:extLst>
          </p:cNvPr>
          <p:cNvSpPr txBox="1"/>
          <p:nvPr/>
        </p:nvSpPr>
        <p:spPr>
          <a:xfrm>
            <a:off x="6920108" y="2125347"/>
            <a:ext cx="2343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cs typeface="宋体" pitchFamily="2"/>
              </a:rPr>
              <a:t>Linear Rails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5E7EEE6-71FA-491C-9D16-EBDF7ED434DA}"/>
              </a:ext>
            </a:extLst>
          </p:cNvPr>
          <p:cNvSpPr txBox="1"/>
          <p:nvPr/>
        </p:nvSpPr>
        <p:spPr>
          <a:xfrm>
            <a:off x="1779388" y="2207329"/>
            <a:ext cx="33029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traditional guide rods</a:t>
            </a:r>
            <a:endParaRPr 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D18468A-D114-4BB0-BA8A-D349A299E40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7696" y="4246094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320374228"/>
      </p:ext>
    </p:extLst>
  </p:cSld>
  <p:clrMapOvr>
    <a:masterClrMapping/>
  </p:clrMapOvr>
  <p:transition spd="slow">
    <p:cover dir="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677222-21C0-4489-A6B9-2AEF2E864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" y="-1"/>
            <a:ext cx="12192000" cy="6848411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3B066BE7-569B-4B93-9185-EA064DEDA1DB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>
              <a:alpha val="80000"/>
            </a:srgbClr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1FA64C-13FD-4332-8DD0-854E23BBE8A0}"/>
              </a:ext>
            </a:extLst>
          </p:cNvPr>
          <p:cNvSpPr txBox="1">
            <a:spLocks/>
          </p:cNvSpPr>
          <p:nvPr/>
        </p:nvSpPr>
        <p:spPr bwMode="auto">
          <a:xfrm>
            <a:off x="687377" y="2111126"/>
            <a:ext cx="10916043" cy="103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0" kern="1200" smtClean="0">
                <a:solidFill>
                  <a:srgbClr val="FFFFFF"/>
                </a:solidFill>
                <a:effectLst/>
                <a:latin typeface="Helvetica Neue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Comparisons of Holding Specs &amp;</a:t>
            </a:r>
          </a:p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Actual Measurements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BB8D704-F168-4067-AC54-F0D86041DB4B}"/>
              </a:ext>
            </a:extLst>
          </p:cNvPr>
          <p:cNvSpPr>
            <a:spLocks/>
          </p:cNvSpPr>
          <p:nvPr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B72E5E3-53A3-4365-90D8-A2303D62A60B}"/>
              </a:ext>
            </a:extLst>
          </p:cNvPr>
          <p:cNvSpPr>
            <a:spLocks/>
          </p:cNvSpPr>
          <p:nvPr/>
        </p:nvSpPr>
        <p:spPr bwMode="black">
          <a:xfrm rot="16200000">
            <a:off x="180392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FB7CF9B-EC35-4396-BAC6-4AC91BD4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59" y="333375"/>
            <a:ext cx="9119662" cy="1243013"/>
          </a:xfrm>
        </p:spPr>
        <p:txBody>
          <a:bodyPr>
            <a:normAutofit/>
          </a:bodyPr>
          <a:lstStyle/>
          <a:p>
            <a:r>
              <a:rPr lang="en-US" altLang="zh-CN" sz="6000" dirty="0"/>
              <a:t>Holding Performance</a:t>
            </a: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6D3952-5E5E-4028-95D0-A46B94717A9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87109" y="469900"/>
            <a:ext cx="955203" cy="955203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CBCAB696-E8A5-4085-8717-A03AE376C6E0}"/>
              </a:ext>
            </a:extLst>
          </p:cNvPr>
          <p:cNvSpPr/>
          <p:nvPr/>
        </p:nvSpPr>
        <p:spPr bwMode="blackWhite">
          <a:xfrm>
            <a:off x="8765628" y="5858466"/>
            <a:ext cx="3140491" cy="750439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INTERNAL ONLY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93632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15796B-F9A4-4A51-9FFF-098E615F4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3287" y="2732348"/>
            <a:ext cx="2237043" cy="3413875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944ADFD-0B69-44EA-A590-06FDC2EA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Holding Pressure Response</a:t>
            </a:r>
            <a:r>
              <a:rPr lang="zh-CN" altLang="en-US" dirty="0"/>
              <a:t> </a:t>
            </a:r>
            <a:r>
              <a:rPr lang="en-US" altLang="zh-CN" dirty="0"/>
              <a:t>(0 </a:t>
            </a:r>
            <a:r>
              <a:rPr lang="en-US" altLang="zh-CN" dirty="0">
                <a:cs typeface="Arial" panose="020B0604020202020204" pitchFamily="34" charset="0"/>
              </a:rPr>
              <a:t>→ 99%)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01112-9145-4F7A-9D78-5C102D6A25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525999" y="2163030"/>
            <a:ext cx="3525160" cy="3919261"/>
          </a:xfrm>
        </p:spPr>
        <p:txBody>
          <a:bodyPr>
            <a:noAutofit/>
          </a:bodyPr>
          <a:lstStyle/>
          <a:p>
            <a:r>
              <a:rPr lang="en-US" sz="2000" dirty="0"/>
              <a:t>Holding pressure response curves from 0-99%</a:t>
            </a:r>
            <a:endParaRPr lang="en-US" altLang="zh-CN" sz="2000" dirty="0"/>
          </a:p>
          <a:p>
            <a:r>
              <a:rPr lang="en-US" altLang="zh-CN" sz="2000" dirty="0"/>
              <a:t>Smaller numbers are better</a:t>
            </a:r>
          </a:p>
          <a:p>
            <a:r>
              <a:rPr lang="en-US" altLang="zh-CN" sz="2000" dirty="0"/>
              <a:t>Look for: smoothness, no fluctuations, no overshoots</a:t>
            </a:r>
          </a:p>
          <a:p>
            <a:r>
              <a:rPr lang="en-US" sz="2000" dirty="0"/>
              <a:t>Stable holding pressure is vital to part quality and high yield</a:t>
            </a:r>
          </a:p>
          <a:p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</a:rPr>
              <a:t>XX</a:t>
            </a:r>
            <a:r>
              <a:rPr lang="en-US" altLang="zh-CN" sz="2000" dirty="0"/>
              <a:t>-A5 experiences significant overshoots and instabilities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0B7320-4C48-42D0-AD53-6822FB23C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6120" y="2732347"/>
            <a:ext cx="2340330" cy="3413875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1C317F-4131-47DB-980C-6AC2E6C2685D}"/>
              </a:ext>
            </a:extLst>
          </p:cNvPr>
          <p:cNvSpPr/>
          <p:nvPr/>
        </p:nvSpPr>
        <p:spPr bwMode="ltGray">
          <a:xfrm>
            <a:off x="2257545" y="6279732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0F308B-F499-45C0-BE63-CD6A5EEC3883}"/>
              </a:ext>
            </a:extLst>
          </p:cNvPr>
          <p:cNvSpPr/>
          <p:nvPr/>
        </p:nvSpPr>
        <p:spPr bwMode="black">
          <a:xfrm>
            <a:off x="5815184" y="6279731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2FA886-3B7B-4963-B2B1-7E463457484D}"/>
              </a:ext>
            </a:extLst>
          </p:cNvPr>
          <p:cNvCxnSpPr/>
          <p:nvPr/>
        </p:nvCxnSpPr>
        <p:spPr bwMode="blackWhite">
          <a:xfrm flipV="1">
            <a:off x="5688739" y="2307108"/>
            <a:ext cx="0" cy="2654913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FF250A-20BA-4773-97AD-034139B43797}"/>
              </a:ext>
            </a:extLst>
          </p:cNvPr>
          <p:cNvCxnSpPr/>
          <p:nvPr/>
        </p:nvCxnSpPr>
        <p:spPr bwMode="blackWhite">
          <a:xfrm flipV="1">
            <a:off x="5885237" y="2307108"/>
            <a:ext cx="0" cy="2654913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5EAD0B0-2F0E-45F2-942A-A25876CA16F6}"/>
              </a:ext>
            </a:extLst>
          </p:cNvPr>
          <p:cNvSpPr txBox="1"/>
          <p:nvPr/>
        </p:nvSpPr>
        <p:spPr>
          <a:xfrm>
            <a:off x="5171351" y="1779866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2</a:t>
            </a:r>
            <a:r>
              <a:rPr lang="en-US" altLang="zh-CN" sz="2800" b="1" dirty="0">
                <a:solidFill>
                  <a:schemeClr val="bg1"/>
                </a:solidFill>
                <a:latin typeface="Arial" panose="020B0604020202020204" pitchFamily="34" charset="0"/>
              </a:rPr>
              <a:t>7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0ms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70B7F3-6FBE-43A5-BB84-661071018748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2030275" y="2305896"/>
            <a:ext cx="0" cy="1472354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FAB015-FA6D-4DB2-B811-5D0ED6EA7D9C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2376658" y="2305896"/>
            <a:ext cx="0" cy="1472354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7F93BBC-5406-40DC-A329-DC0DA988291F}"/>
              </a:ext>
            </a:extLst>
          </p:cNvPr>
          <p:cNvSpPr txBox="1"/>
          <p:nvPr/>
        </p:nvSpPr>
        <p:spPr>
          <a:xfrm>
            <a:off x="1756122" y="189216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49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0ms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708B2C62-CCBA-4E92-9175-56B5485F553A}"/>
              </a:ext>
            </a:extLst>
          </p:cNvPr>
          <p:cNvGrpSpPr/>
          <p:nvPr/>
        </p:nvGrpSpPr>
        <p:grpSpPr>
          <a:xfrm>
            <a:off x="9249407" y="6262435"/>
            <a:ext cx="2525305" cy="386628"/>
            <a:chOff x="9249407" y="6262435"/>
            <a:chExt cx="2525305" cy="38662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D6AAA47-0E9B-4C48-9B81-745523FD9298}"/>
                </a:ext>
              </a:extLst>
            </p:cNvPr>
            <p:cNvCxnSpPr/>
            <p:nvPr/>
          </p:nvCxnSpPr>
          <p:spPr>
            <a:xfrm>
              <a:off x="10592352" y="6468918"/>
              <a:ext cx="390985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8B73FE-885D-4B0F-A511-083EB85D7AA3}"/>
                </a:ext>
              </a:extLst>
            </p:cNvPr>
            <p:cNvSpPr txBox="1"/>
            <p:nvPr/>
          </p:nvSpPr>
          <p:spPr>
            <a:xfrm>
              <a:off x="10932888" y="6279731"/>
              <a:ext cx="841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Cmd.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F96CC82-CED0-428E-8410-0B783B55E57E}"/>
                </a:ext>
              </a:extLst>
            </p:cNvPr>
            <p:cNvCxnSpPr/>
            <p:nvPr/>
          </p:nvCxnSpPr>
          <p:spPr>
            <a:xfrm>
              <a:off x="9249407" y="6451622"/>
              <a:ext cx="39098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FF0C39-5603-4E24-8D85-378F0C56095D}"/>
                </a:ext>
              </a:extLst>
            </p:cNvPr>
            <p:cNvSpPr txBox="1"/>
            <p:nvPr/>
          </p:nvSpPr>
          <p:spPr>
            <a:xfrm>
              <a:off x="9589943" y="6262435"/>
              <a:ext cx="8418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</a:rPr>
                <a:t>Pres.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08C8EA2B-DD37-4F3A-A00F-BFA1B977896B}"/>
              </a:ext>
            </a:extLst>
          </p:cNvPr>
          <p:cNvSpPr/>
          <p:nvPr/>
        </p:nvSpPr>
        <p:spPr>
          <a:xfrm>
            <a:off x="1740302" y="4582691"/>
            <a:ext cx="831850" cy="831850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982281"/>
      </p:ext>
    </p:extLst>
  </p:cSld>
  <p:clrMapOvr>
    <a:masterClrMapping/>
  </p:clrMapOvr>
  <p:transition spd="slow">
    <p:cover dir="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15796B-F9A4-4A51-9FFF-098E615F4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4241" y="2686141"/>
            <a:ext cx="3176272" cy="2922703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944ADFD-0B69-44EA-A590-06FDC2EA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Pressure Control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01112-9145-4F7A-9D78-5C102D6A25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16975" y="2270234"/>
            <a:ext cx="3071123" cy="4363896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sz="2400" dirty="0"/>
              <a:t>Look for: smoothness, no fluctuations, no overshoots</a:t>
            </a:r>
          </a:p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</a:rPr>
              <a:t>XX</a:t>
            </a:r>
            <a:r>
              <a:rPr lang="en-US" altLang="zh-CN" sz="2400" dirty="0"/>
              <a:t>-II/IIS have lower quality pressure control – i.e. high fluctuations and overshoots</a:t>
            </a:r>
          </a:p>
          <a:p>
            <a:r>
              <a:rPr lang="en-US" altLang="zh-CN" sz="2400" dirty="0"/>
              <a:t>MK6’s innovative </a:t>
            </a:r>
            <a:r>
              <a:rPr lang="en-US" altLang="zh-CN" sz="2400" i="1" dirty="0"/>
              <a:t>Precision Hydraulics</a:t>
            </a:r>
            <a:r>
              <a:rPr lang="en-US" altLang="zh-CN" sz="2400" i="1" baseline="30000" dirty="0"/>
              <a:t>®</a:t>
            </a:r>
            <a:r>
              <a:rPr lang="en-US" altLang="zh-CN" sz="2400" dirty="0"/>
              <a:t> technology yields precise pressure control</a:t>
            </a:r>
          </a:p>
          <a:p>
            <a:r>
              <a:rPr lang="en-US" altLang="zh-CN" sz="2400" dirty="0"/>
              <a:t>Precise pressure control is vital for demanding, pressure-sensitive applications such as optical parts</a:t>
            </a:r>
            <a:endParaRPr lang="zh-CN" altLang="en-US" sz="2400" dirty="0"/>
          </a:p>
          <a:p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0B7320-4C48-42D0-AD53-6822FB23C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20192" y="2686141"/>
            <a:ext cx="2788633" cy="292270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1C317F-4131-47DB-980C-6AC2E6C2685D}"/>
              </a:ext>
            </a:extLst>
          </p:cNvPr>
          <p:cNvSpPr/>
          <p:nvPr/>
        </p:nvSpPr>
        <p:spPr bwMode="ltGray">
          <a:xfrm>
            <a:off x="1986375" y="5748965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0F308B-F499-45C0-BE63-CD6A5EEC3883}"/>
              </a:ext>
            </a:extLst>
          </p:cNvPr>
          <p:cNvSpPr/>
          <p:nvPr/>
        </p:nvSpPr>
        <p:spPr bwMode="black">
          <a:xfrm>
            <a:off x="5890854" y="5748964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FF250A-20BA-4773-97AD-034139B43797}"/>
              </a:ext>
            </a:extLst>
          </p:cNvPr>
          <p:cNvCxnSpPr>
            <a:cxnSpLocks/>
          </p:cNvCxnSpPr>
          <p:nvPr/>
        </p:nvCxnSpPr>
        <p:spPr bwMode="blackWhite">
          <a:xfrm>
            <a:off x="4897573" y="4169717"/>
            <a:ext cx="3647337" cy="0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727B80A-EF4D-417D-BF2C-D7BB407203D5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4888048" y="3925894"/>
            <a:ext cx="3656862" cy="2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B316BFE5-51B4-49C9-AD5B-C0243AB897E5}"/>
              </a:ext>
            </a:extLst>
          </p:cNvPr>
          <p:cNvCxnSpPr>
            <a:cxnSpLocks/>
          </p:cNvCxnSpPr>
          <p:nvPr/>
        </p:nvCxnSpPr>
        <p:spPr bwMode="blackWhite">
          <a:xfrm>
            <a:off x="1034220" y="3647727"/>
            <a:ext cx="3304452" cy="0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F348307-D21E-452D-870C-B4193F83D18D}"/>
              </a:ext>
            </a:extLst>
          </p:cNvPr>
          <p:cNvCxnSpPr>
            <a:cxnSpLocks/>
          </p:cNvCxnSpPr>
          <p:nvPr/>
        </p:nvCxnSpPr>
        <p:spPr bwMode="blackWhite">
          <a:xfrm>
            <a:off x="990076" y="4322813"/>
            <a:ext cx="3348596" cy="0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020393"/>
      </p:ext>
    </p:extLst>
  </p:cSld>
  <p:clrMapOvr>
    <a:masterClrMapping/>
  </p:clrMapOvr>
  <p:transition spd="slow">
    <p:cover dir="d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15796B-F9A4-4A51-9FFF-098E615F4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387" y="2283613"/>
            <a:ext cx="2237043" cy="3201457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944ADFD-0B69-44EA-A590-06FDC2EA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V/P Switch-Over Response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01112-9145-4F7A-9D78-5C102D6A25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10670" y="2043212"/>
            <a:ext cx="2799956" cy="3296819"/>
          </a:xfrm>
        </p:spPr>
        <p:txBody>
          <a:bodyPr>
            <a:normAutofit fontScale="92500"/>
          </a:bodyPr>
          <a:lstStyle/>
          <a:p>
            <a:r>
              <a:rPr lang="en-US" altLang="zh-CN" sz="2400" dirty="0"/>
              <a:t>Look for: smoothness, no fluctuations, no overshoots</a:t>
            </a:r>
          </a:p>
          <a:p>
            <a:r>
              <a:rPr lang="en-US" altLang="zh-CN" sz="2400" dirty="0"/>
              <a:t>Precise and stable V/P switch-over is vital for demanding applications requiring precise dosing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0B7320-4C48-42D0-AD53-6822FB23C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9174" y="2283613"/>
            <a:ext cx="2259256" cy="3201457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1C317F-4131-47DB-980C-6AC2E6C2685D}"/>
              </a:ext>
            </a:extLst>
          </p:cNvPr>
          <p:cNvSpPr/>
          <p:nvPr/>
        </p:nvSpPr>
        <p:spPr bwMode="ltGray">
          <a:xfrm>
            <a:off x="2402587" y="5768936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0F308B-F499-45C0-BE63-CD6A5EEC3883}"/>
              </a:ext>
            </a:extLst>
          </p:cNvPr>
          <p:cNvSpPr/>
          <p:nvPr/>
        </p:nvSpPr>
        <p:spPr bwMode="black">
          <a:xfrm>
            <a:off x="5714284" y="5768935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5DA0BCFD-7764-4FA5-B574-80060A708079}"/>
              </a:ext>
            </a:extLst>
          </p:cNvPr>
          <p:cNvSpPr/>
          <p:nvPr/>
        </p:nvSpPr>
        <p:spPr>
          <a:xfrm>
            <a:off x="1911524" y="4887310"/>
            <a:ext cx="554204" cy="403598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9205415-5D68-44FC-8E5D-41F579FEA873}"/>
              </a:ext>
            </a:extLst>
          </p:cNvPr>
          <p:cNvSpPr/>
          <p:nvPr/>
        </p:nvSpPr>
        <p:spPr>
          <a:xfrm>
            <a:off x="3172764" y="4548208"/>
            <a:ext cx="554204" cy="403598"/>
          </a:xfrm>
          <a:prstGeom prst="ellipse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glow rad="101600">
              <a:schemeClr val="bg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8" name="Scroll: Horizontal 17">
            <a:extLst>
              <a:ext uri="{FF2B5EF4-FFF2-40B4-BE49-F238E27FC236}">
                <a16:creationId xmlns:a16="http://schemas.microsoft.com/office/drawing/2014/main" id="{E4868944-CF30-4FD0-9884-5E4C5F7FCC0E}"/>
              </a:ext>
            </a:extLst>
          </p:cNvPr>
          <p:cNvSpPr/>
          <p:nvPr/>
        </p:nvSpPr>
        <p:spPr bwMode="auto">
          <a:xfrm>
            <a:off x="6571068" y="1898031"/>
            <a:ext cx="1708982" cy="7711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</a:rPr>
              <a:t>Patented</a:t>
            </a:r>
          </a:p>
          <a:p>
            <a:pPr algn="ctr"/>
            <a:r>
              <a:rPr lang="en-US" b="1" dirty="0">
                <a:latin typeface="Arial" panose="020B0604020202020204" pitchFamily="34" charset="0"/>
              </a:rPr>
              <a:t>Technology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7084F13-B5D0-4A45-81E0-A21E20DF88FC}"/>
              </a:ext>
            </a:extLst>
          </p:cNvPr>
          <p:cNvGrpSpPr/>
          <p:nvPr/>
        </p:nvGrpSpPr>
        <p:grpSpPr>
          <a:xfrm>
            <a:off x="9196400" y="5486400"/>
            <a:ext cx="2799956" cy="1032640"/>
            <a:chOff x="9196400" y="5486400"/>
            <a:chExt cx="2799956" cy="103264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78BDCD5-778F-4D11-A149-C2B34A3A027C}"/>
                </a:ext>
              </a:extLst>
            </p:cNvPr>
            <p:cNvCxnSpPr/>
            <p:nvPr/>
          </p:nvCxnSpPr>
          <p:spPr>
            <a:xfrm>
              <a:off x="9196400" y="5661189"/>
              <a:ext cx="39098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52C06CA-F35F-4B58-A3DD-6F47E58F29C2}"/>
                </a:ext>
              </a:extLst>
            </p:cNvPr>
            <p:cNvSpPr txBox="1"/>
            <p:nvPr/>
          </p:nvSpPr>
          <p:spPr>
            <a:xfrm>
              <a:off x="9536936" y="5486400"/>
              <a:ext cx="2459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Injection Command</a:t>
              </a: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5AC0205F-36A9-409F-9D2C-A61727B1C3BF}"/>
                </a:ext>
              </a:extLst>
            </p:cNvPr>
            <p:cNvCxnSpPr/>
            <p:nvPr/>
          </p:nvCxnSpPr>
          <p:spPr>
            <a:xfrm>
              <a:off x="9196400" y="5995929"/>
              <a:ext cx="39098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B080F46A-0EAC-4184-8AED-7ECFF42E4C30}"/>
                </a:ext>
              </a:extLst>
            </p:cNvPr>
            <p:cNvSpPr txBox="1"/>
            <p:nvPr/>
          </p:nvSpPr>
          <p:spPr>
            <a:xfrm>
              <a:off x="9536936" y="5814968"/>
              <a:ext cx="2459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Actual Pressure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AF9B18DD-2B7F-4815-98FC-80157723D545}"/>
                </a:ext>
              </a:extLst>
            </p:cNvPr>
            <p:cNvCxnSpPr/>
            <p:nvPr/>
          </p:nvCxnSpPr>
          <p:spPr>
            <a:xfrm>
              <a:off x="9196400" y="6330669"/>
              <a:ext cx="390985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D77EF76-8B8C-4CD8-BC2A-3C8CF489952B}"/>
                </a:ext>
              </a:extLst>
            </p:cNvPr>
            <p:cNvSpPr txBox="1"/>
            <p:nvPr/>
          </p:nvSpPr>
          <p:spPr>
            <a:xfrm>
              <a:off x="9536936" y="6149708"/>
              <a:ext cx="24594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Pressure</a:t>
              </a:r>
              <a:r>
                <a:rPr lang="zh-CN" alt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</a:rPr>
                <a:t>Command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95368921"/>
      </p:ext>
    </p:extLst>
  </p:cSld>
  <p:clrMapOvr>
    <a:masterClrMapping/>
  </p:clrMapOvr>
  <p:transition spd="slow">
    <p:cover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677222-21C0-4489-A6B9-2AEF2E864D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3B066BE7-569B-4B93-9185-EA064DEDA1DB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>
              <a:alpha val="80000"/>
            </a:srgbClr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1FA64C-13FD-4332-8DD0-854E23BBE8A0}"/>
              </a:ext>
            </a:extLst>
          </p:cNvPr>
          <p:cNvSpPr txBox="1">
            <a:spLocks/>
          </p:cNvSpPr>
          <p:nvPr/>
        </p:nvSpPr>
        <p:spPr bwMode="auto">
          <a:xfrm>
            <a:off x="687377" y="2111126"/>
            <a:ext cx="10916043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0" kern="1200" smtClean="0">
                <a:solidFill>
                  <a:srgbClr val="FFFFFF"/>
                </a:solidFill>
                <a:effectLst/>
                <a:latin typeface="Helvetica Neue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Specifications vs</a:t>
            </a:r>
            <a:b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Actual Measured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BB8D704-F168-4067-AC54-F0D86041DB4B}"/>
              </a:ext>
            </a:extLst>
          </p:cNvPr>
          <p:cNvSpPr>
            <a:spLocks/>
          </p:cNvSpPr>
          <p:nvPr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B72E5E3-53A3-4365-90D8-A2303D62A60B}"/>
              </a:ext>
            </a:extLst>
          </p:cNvPr>
          <p:cNvSpPr>
            <a:spLocks/>
          </p:cNvSpPr>
          <p:nvPr/>
        </p:nvSpPr>
        <p:spPr bwMode="black">
          <a:xfrm rot="16200000">
            <a:off x="180392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FB7CF9B-EC35-4396-BAC6-4AC91BD4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59" y="333375"/>
            <a:ext cx="9119662" cy="1243013"/>
          </a:xfrm>
        </p:spPr>
        <p:txBody>
          <a:bodyPr>
            <a:normAutofit/>
          </a:bodyPr>
          <a:lstStyle/>
          <a:p>
            <a:r>
              <a:rPr lang="en-US" altLang="zh-CN" sz="6000" dirty="0"/>
              <a:t>Measured Performance</a:t>
            </a:r>
            <a:endParaRPr lang="en-US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6B223C4-21EB-4970-8EFA-B3686AED7A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03545" y="400449"/>
            <a:ext cx="1108863" cy="1108863"/>
          </a:xfrm>
          <a:prstGeom prst="rect">
            <a:avLst/>
          </a:prstGeom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3EF3691-76CF-4719-A040-D12136E2A288}"/>
              </a:ext>
            </a:extLst>
          </p:cNvPr>
          <p:cNvSpPr/>
          <p:nvPr/>
        </p:nvSpPr>
        <p:spPr bwMode="blackWhite">
          <a:xfrm>
            <a:off x="8765628" y="5858466"/>
            <a:ext cx="3140491" cy="750439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INTERNAL ONLY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5493446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Back Pressure Control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0078" y="2700523"/>
            <a:ext cx="2984645" cy="2252926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714" y="2700522"/>
            <a:ext cx="3010378" cy="2252927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3123495" y="5093472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527489" y="5093472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7571634" y="5722842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Easy, fast, accurate</a:t>
            </a:r>
            <a:endParaRPr lang="zh-CN" altLang="en-US" sz="24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3252938" y="5722842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not convenient</a:t>
            </a:r>
            <a:b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</a:b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slow and inaccurate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527271" y="4329518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4EEBCF-08D8-4704-B8D2-B872F6D2B5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940" y="4329518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382AB6-86D8-444D-A1EE-9A0F9C969AE2}"/>
              </a:ext>
            </a:extLst>
          </p:cNvPr>
          <p:cNvSpPr txBox="1"/>
          <p:nvPr/>
        </p:nvSpPr>
        <p:spPr>
          <a:xfrm>
            <a:off x="7719790" y="2119045"/>
            <a:ext cx="132440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</a:rPr>
              <a:t>Digital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DA724A-3650-4E98-B594-94937DAE5E53}"/>
              </a:ext>
            </a:extLst>
          </p:cNvPr>
          <p:cNvSpPr txBox="1"/>
          <p:nvPr/>
        </p:nvSpPr>
        <p:spPr>
          <a:xfrm>
            <a:off x="3335764" y="2238857"/>
            <a:ext cx="1196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manual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317069"/>
      </p:ext>
    </p:extLst>
  </p:cSld>
  <p:clrMapOvr>
    <a:masterClrMapping/>
  </p:clrMapOvr>
  <p:transition spd="slow">
    <p:cover dir="d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677222-21C0-4489-A6B9-2AEF2E864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656" y="-1"/>
            <a:ext cx="12188688" cy="6848411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3B066BE7-569B-4B93-9185-EA064DEDA1DB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>
              <a:alpha val="80000"/>
            </a:srgbClr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1FA64C-13FD-4332-8DD0-854E23BBE8A0}"/>
              </a:ext>
            </a:extLst>
          </p:cNvPr>
          <p:cNvSpPr txBox="1">
            <a:spLocks/>
          </p:cNvSpPr>
          <p:nvPr/>
        </p:nvSpPr>
        <p:spPr bwMode="auto">
          <a:xfrm>
            <a:off x="687377" y="2111126"/>
            <a:ext cx="10916043" cy="103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0" kern="1200" smtClean="0">
                <a:solidFill>
                  <a:srgbClr val="FFFFFF"/>
                </a:solidFill>
                <a:effectLst/>
                <a:latin typeface="Helvetica Neue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 err="1">
                <a:latin typeface="Arial" panose="020B0604020202020204" pitchFamily="34" charset="0"/>
                <a:cs typeface="Arial" panose="020B0604020202020204" pitchFamily="34" charset="0"/>
              </a:rPr>
              <a:t>Comparisions</a:t>
            </a: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 of Specs &amp;</a:t>
            </a:r>
          </a:p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Actual Measurements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BB8D704-F168-4067-AC54-F0D86041DB4B}"/>
              </a:ext>
            </a:extLst>
          </p:cNvPr>
          <p:cNvSpPr>
            <a:spLocks/>
          </p:cNvSpPr>
          <p:nvPr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B72E5E3-53A3-4365-90D8-A2303D62A60B}"/>
              </a:ext>
            </a:extLst>
          </p:cNvPr>
          <p:cNvSpPr>
            <a:spLocks/>
          </p:cNvSpPr>
          <p:nvPr/>
        </p:nvSpPr>
        <p:spPr bwMode="black">
          <a:xfrm rot="16200000">
            <a:off x="180392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FB7CF9B-EC35-4396-BAC6-4AC91BD4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59" y="333375"/>
            <a:ext cx="9119662" cy="1243013"/>
          </a:xfrm>
        </p:spPr>
        <p:txBody>
          <a:bodyPr>
            <a:normAutofit/>
          </a:bodyPr>
          <a:lstStyle/>
          <a:p>
            <a:r>
              <a:rPr lang="en-US" altLang="zh-CN" sz="6000" dirty="0"/>
              <a:t>Plasticizing Performance</a:t>
            </a: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DBD3C1-6B3E-4C20-A18F-B419C6A1575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18763" y="469900"/>
            <a:ext cx="955080" cy="95508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4D24816-3D2D-4C1E-AA7E-210BCA5AC888}"/>
              </a:ext>
            </a:extLst>
          </p:cNvPr>
          <p:cNvSpPr/>
          <p:nvPr/>
        </p:nvSpPr>
        <p:spPr bwMode="blackWhite">
          <a:xfrm>
            <a:off x="8765628" y="5858466"/>
            <a:ext cx="3140491" cy="750439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INTERNAL ONLY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71136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Plasticizing Motor Size and Torque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lum/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46243" y="2561629"/>
            <a:ext cx="2983191" cy="223739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328" y="2561630"/>
            <a:ext cx="2983191" cy="2237394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3104577" y="4935818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527491" y="4935818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7527490" y="5565188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Size: </a:t>
            </a:r>
            <a:r>
              <a:rPr lang="en-GB" sz="2400" dirty="0">
                <a:solidFill>
                  <a:schemeClr val="bg1"/>
                </a:solidFill>
                <a:latin typeface="+mn-ea"/>
                <a:cs typeface="宋体" pitchFamily="2"/>
              </a:rPr>
              <a:t>500cc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Unit torque: 80 Nm</a:t>
            </a:r>
            <a:endParaRPr lang="zh-CN" altLang="en-US" sz="24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3126812" y="5565188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Size: </a:t>
            </a:r>
            <a:r>
              <a:rPr lang="en-GB" sz="2000" dirty="0">
                <a:solidFill>
                  <a:schemeClr val="bg1"/>
                </a:solidFill>
                <a:latin typeface="+mn-ea"/>
                <a:cs typeface="宋体" pitchFamily="2"/>
              </a:rPr>
              <a:t>400cc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Unit torque: 56 Nm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73F71DF-FA6D-4DD7-B9A5-FAFC0075705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423900" y="4122822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779F6EF-ABA3-42A0-94BA-C45BD8EB277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8867" y="4145916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89611787-BAA9-4582-84A6-D7A73EAC4577}"/>
              </a:ext>
            </a:extLst>
          </p:cNvPr>
          <p:cNvSpPr txBox="1"/>
          <p:nvPr/>
        </p:nvSpPr>
        <p:spPr>
          <a:xfrm>
            <a:off x="6753719" y="1961394"/>
            <a:ext cx="31682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cs typeface="宋体" pitchFamily="2"/>
              </a:rPr>
              <a:t>Fast and Strong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D627D74-8C1B-4D92-B525-29DF8D2AB468}"/>
              </a:ext>
            </a:extLst>
          </p:cNvPr>
          <p:cNvSpPr txBox="1"/>
          <p:nvPr/>
        </p:nvSpPr>
        <p:spPr>
          <a:xfrm>
            <a:off x="3405043" y="2024454"/>
            <a:ext cx="1019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weak!</a:t>
            </a:r>
          </a:p>
        </p:txBody>
      </p:sp>
    </p:spTree>
    <p:extLst>
      <p:ext uri="{BB962C8B-B14F-4D97-AF65-F5344CB8AC3E}">
        <p14:creationId xmlns:p14="http://schemas.microsoft.com/office/powerpoint/2010/main" val="3710247660"/>
      </p:ext>
    </p:extLst>
  </p:cSld>
  <p:clrMapOvr>
    <a:masterClrMapping/>
  </p:clrMapOvr>
  <p:transition spd="slow">
    <p:cover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4AB703F-1AEC-433A-832D-437BFF883B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287954"/>
              </p:ext>
            </p:extLst>
          </p:nvPr>
        </p:nvGraphicFramePr>
        <p:xfrm>
          <a:off x="605401" y="2585543"/>
          <a:ext cx="9787233" cy="2861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522">
                  <a:extLst>
                    <a:ext uri="{9D8B030D-6E8A-4147-A177-3AD203B41FA5}">
                      <a16:colId xmlns:a16="http://schemas.microsoft.com/office/drawing/2014/main" val="1049247299"/>
                    </a:ext>
                  </a:extLst>
                </a:gridCol>
                <a:gridCol w="1165671">
                  <a:extLst>
                    <a:ext uri="{9D8B030D-6E8A-4147-A177-3AD203B41FA5}">
                      <a16:colId xmlns:a16="http://schemas.microsoft.com/office/drawing/2014/main" val="2029048554"/>
                    </a:ext>
                  </a:extLst>
                </a:gridCol>
                <a:gridCol w="1495576">
                  <a:extLst>
                    <a:ext uri="{9D8B030D-6E8A-4147-A177-3AD203B41FA5}">
                      <a16:colId xmlns:a16="http://schemas.microsoft.com/office/drawing/2014/main" val="1862618838"/>
                    </a:ext>
                  </a:extLst>
                </a:gridCol>
                <a:gridCol w="1957446">
                  <a:extLst>
                    <a:ext uri="{9D8B030D-6E8A-4147-A177-3AD203B41FA5}">
                      <a16:colId xmlns:a16="http://schemas.microsoft.com/office/drawing/2014/main" val="560107597"/>
                    </a:ext>
                  </a:extLst>
                </a:gridCol>
                <a:gridCol w="1451590">
                  <a:extLst>
                    <a:ext uri="{9D8B030D-6E8A-4147-A177-3AD203B41FA5}">
                      <a16:colId xmlns:a16="http://schemas.microsoft.com/office/drawing/2014/main" val="3469650587"/>
                    </a:ext>
                  </a:extLst>
                </a:gridCol>
                <a:gridCol w="2023428">
                  <a:extLst>
                    <a:ext uri="{9D8B030D-6E8A-4147-A177-3AD203B41FA5}">
                      <a16:colId xmlns:a16="http://schemas.microsoft.com/office/drawing/2014/main" val="3382656640"/>
                    </a:ext>
                  </a:extLst>
                </a:gridCol>
              </a:tblGrid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Model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effectLst/>
                          <a:latin typeface="+mn-ea"/>
                          <a:ea typeface="+mn-ea"/>
                        </a:rPr>
                        <a:t>Screw</a:t>
                      </a:r>
                    </a:p>
                    <a:p>
                      <a:pPr algn="ctr" fontAlgn="b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Diam.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effectLst/>
                          <a:latin typeface="+mn-ea"/>
                          <a:ea typeface="+mn-ea"/>
                        </a:rPr>
                        <a:t>Flow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Rate</a:t>
                      </a: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Unit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Torque</a:t>
                      </a: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Max.</a:t>
                      </a: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Pressure</a:t>
                      </a: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u="none" strike="noStrike" dirty="0">
                          <a:effectLst/>
                          <a:latin typeface="+mn-ea"/>
                          <a:ea typeface="+mn-ea"/>
                        </a:rPr>
                        <a:t>Max.</a:t>
                      </a:r>
                    </a:p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Torque</a:t>
                      </a: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20686"/>
                  </a:ext>
                </a:extLst>
              </a:tr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JM168-MK6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46mm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500cc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8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175</a:t>
                      </a:r>
                      <a:r>
                        <a:rPr lang="zh-CN" alt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bar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1,400</a:t>
                      </a:r>
                      <a:endParaRPr lang="en-US" sz="3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200274"/>
                  </a:ext>
                </a:extLst>
              </a:tr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XX</a:t>
                      </a:r>
                      <a:r>
                        <a:rPr lang="en-US" sz="2000" u="none" strike="noStrike" dirty="0">
                          <a:effectLst/>
                          <a:latin typeface="+mn-lt"/>
                          <a:ea typeface="+mn-ea"/>
                        </a:rPr>
                        <a:t>160-A5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lt"/>
                          <a:ea typeface="+mn-ea"/>
                        </a:rPr>
                        <a:t>48mm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lt"/>
                          <a:ea typeface="+mn-ea"/>
                        </a:rPr>
                        <a:t>400cc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lt"/>
                          <a:ea typeface="+mn-ea"/>
                        </a:rPr>
                        <a:t>5.6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 dirty="0">
                          <a:effectLst/>
                          <a:latin typeface="+mn-ea"/>
                          <a:ea typeface="+mn-ea"/>
                        </a:rPr>
                        <a:t>175</a:t>
                      </a:r>
                      <a:r>
                        <a:rPr lang="zh-CN" altLang="en-US" sz="2000" u="none" strike="noStrike" dirty="0">
                          <a:effectLst/>
                          <a:latin typeface="+mn-ea"/>
                          <a:ea typeface="+mn-ea"/>
                        </a:rPr>
                        <a:t> </a:t>
                      </a:r>
                      <a:r>
                        <a:rPr lang="en-US" altLang="zh-CN" sz="2000" u="none" strike="noStrike" dirty="0">
                          <a:effectLst/>
                          <a:latin typeface="+mn-ea"/>
                          <a:ea typeface="+mn-ea"/>
                        </a:rPr>
                        <a:t>bar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u="none" strike="noStrike" dirty="0">
                          <a:effectLst/>
                          <a:latin typeface="+mn-lt"/>
                          <a:ea typeface="+mn-ea"/>
                        </a:rPr>
                        <a:t>980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2257438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03DF408-44BB-40A6-871F-7FF097A8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Plasticizing Torque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BFBE213-6A4F-4448-8F3B-F15E71E2C41B}"/>
              </a:ext>
            </a:extLst>
          </p:cNvPr>
          <p:cNvGrpSpPr/>
          <p:nvPr/>
        </p:nvGrpSpPr>
        <p:grpSpPr>
          <a:xfrm>
            <a:off x="10584706" y="4714284"/>
            <a:ext cx="1201873" cy="483737"/>
            <a:chOff x="10584706" y="4462037"/>
            <a:chExt cx="1201873" cy="483737"/>
          </a:xfrm>
        </p:grpSpPr>
        <p:sp>
          <p:nvSpPr>
            <p:cNvPr id="7" name="Arrow: Down 6">
              <a:extLst>
                <a:ext uri="{FF2B5EF4-FFF2-40B4-BE49-F238E27FC236}">
                  <a16:creationId xmlns:a16="http://schemas.microsoft.com/office/drawing/2014/main" id="{B2649B34-AB47-486D-9D96-DB6FB09912A8}"/>
                </a:ext>
              </a:extLst>
            </p:cNvPr>
            <p:cNvSpPr/>
            <p:nvPr/>
          </p:nvSpPr>
          <p:spPr>
            <a:xfrm>
              <a:off x="10584706" y="4507624"/>
              <a:ext cx="400050" cy="438150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A26CB75-863C-4302-8620-61CE16D600A2}"/>
                </a:ext>
              </a:extLst>
            </p:cNvPr>
            <p:cNvSpPr txBox="1"/>
            <p:nvPr/>
          </p:nvSpPr>
          <p:spPr>
            <a:xfrm>
              <a:off x="10984756" y="4462037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2"/>
                  </a:solidFill>
                  <a:latin typeface="Arial" panose="020B0604020202020204" pitchFamily="34" charset="0"/>
                </a:rPr>
                <a:t>30%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B9AFA61-A178-4598-A998-A3815F09AB4D}"/>
              </a:ext>
            </a:extLst>
          </p:cNvPr>
          <p:cNvSpPr/>
          <p:nvPr/>
        </p:nvSpPr>
        <p:spPr>
          <a:xfrm>
            <a:off x="4521550" y="5760185"/>
            <a:ext cx="751069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solidFill>
                  <a:schemeClr val="bg1"/>
                </a:solidFill>
              </a:rPr>
              <a:t>Due to reduced power-pack of the </a:t>
            </a:r>
            <a:r>
              <a:rPr lang="en-US" altLang="zh-CN" sz="2000" b="1" dirty="0">
                <a:solidFill>
                  <a:schemeClr val="bg1">
                    <a:lumMod val="50000"/>
                  </a:schemeClr>
                </a:solidFill>
              </a:rPr>
              <a:t>XX</a:t>
            </a:r>
            <a:r>
              <a:rPr lang="en-US" altLang="zh-CN" sz="2000" dirty="0">
                <a:solidFill>
                  <a:schemeClr val="bg1"/>
                </a:solidFill>
              </a:rPr>
              <a:t>-A5, the hydraulic motor is artificially made smaller to maintain plasticizing speed, at the expense of very low torque (bad for engineering resins)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636627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Rectangle 9"/>
          <p:cNvSpPr>
            <a:spLocks/>
          </p:cNvSpPr>
          <p:nvPr/>
        </p:nvSpPr>
        <p:spPr bwMode="ltGray">
          <a:xfrm>
            <a:off x="5865486" y="2402666"/>
            <a:ext cx="1119187" cy="33123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</a:rPr>
              <a:t>12.9</a:t>
            </a:r>
          </a:p>
          <a:p>
            <a:pPr algn="ctr"/>
            <a:r>
              <a:rPr lang="en-US" altLang="zh-CN" sz="2400" dirty="0">
                <a:latin typeface="Arial" panose="020B0604020202020204" pitchFamily="34" charset="0"/>
              </a:rPr>
              <a:t>kW</a:t>
            </a:r>
            <a:endParaRPr lang="zh-TW" altLang="zh-TW" sz="2400" dirty="0">
              <a:latin typeface="Arial" panose="020B0604020202020204" pitchFamily="34" charset="0"/>
            </a:endParaRPr>
          </a:p>
        </p:txBody>
      </p:sp>
      <p:sp>
        <p:nvSpPr>
          <p:cNvPr id="34828" name="Rectangle 12"/>
          <p:cNvSpPr>
            <a:spLocks/>
          </p:cNvSpPr>
          <p:nvPr/>
        </p:nvSpPr>
        <p:spPr bwMode="auto">
          <a:xfrm>
            <a:off x="1937111" y="5776914"/>
            <a:ext cx="2695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160-A5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34831" name="Rectangle 15"/>
          <p:cNvSpPr>
            <a:spLocks/>
          </p:cNvSpPr>
          <p:nvPr/>
        </p:nvSpPr>
        <p:spPr bwMode="auto">
          <a:xfrm>
            <a:off x="2725272" y="3146797"/>
            <a:ext cx="1119187" cy="2568204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10.9</a:t>
            </a:r>
          </a:p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kW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34" name="Rectangle 18"/>
          <p:cNvSpPr>
            <a:spLocks/>
          </p:cNvSpPr>
          <p:nvPr/>
        </p:nvSpPr>
        <p:spPr bwMode="auto">
          <a:xfrm>
            <a:off x="5219410" y="5776914"/>
            <a:ext cx="2411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JM168-MK6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9A6868-FD99-4C4A-B60C-C866D694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Max. Heater Power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EC35AD-EEA9-456E-9422-BC5A5BD7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8B50BC0C-CB01-41F2-A1BA-BC57F433383E}"/>
              </a:ext>
            </a:extLst>
          </p:cNvPr>
          <p:cNvSpPr txBox="1">
            <a:spLocks/>
          </p:cNvSpPr>
          <p:nvPr/>
        </p:nvSpPr>
        <p:spPr>
          <a:xfrm>
            <a:off x="8689370" y="2661219"/>
            <a:ext cx="3166299" cy="399358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</a:rPr>
              <a:t>Bigger numbers are better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Inadequate heating power reduces plasticizing quality and efficiency, lengthens cycle time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F0D25FD7-1DE5-45D7-B385-11848BEC0EA4}"/>
              </a:ext>
            </a:extLst>
          </p:cNvPr>
          <p:cNvGrpSpPr/>
          <p:nvPr/>
        </p:nvGrpSpPr>
        <p:grpSpPr>
          <a:xfrm>
            <a:off x="5922104" y="2498949"/>
            <a:ext cx="1118202" cy="501342"/>
            <a:chOff x="10668377" y="4422360"/>
            <a:chExt cx="1118202" cy="501342"/>
          </a:xfrm>
        </p:grpSpPr>
        <p:sp>
          <p:nvSpPr>
            <p:cNvPr id="10" name="Arrow: Down 9">
              <a:extLst>
                <a:ext uri="{FF2B5EF4-FFF2-40B4-BE49-F238E27FC236}">
                  <a16:creationId xmlns:a16="http://schemas.microsoft.com/office/drawing/2014/main" id="{E5FFC9C3-889C-4EA1-AA26-CC9B983C1974}"/>
                </a:ext>
              </a:extLst>
            </p:cNvPr>
            <p:cNvSpPr/>
            <p:nvPr/>
          </p:nvSpPr>
          <p:spPr>
            <a:xfrm rot="10800000">
              <a:off x="10668377" y="4422360"/>
              <a:ext cx="400050" cy="438150"/>
            </a:xfrm>
            <a:prstGeom prst="downArrow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AD5F699-785D-48A4-8A97-5A19A7A82D14}"/>
                </a:ext>
              </a:extLst>
            </p:cNvPr>
            <p:cNvSpPr txBox="1"/>
            <p:nvPr/>
          </p:nvSpPr>
          <p:spPr>
            <a:xfrm>
              <a:off x="10984756" y="4462037"/>
              <a:ext cx="80182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>
                  <a:latin typeface="Arial" panose="020B0604020202020204" pitchFamily="34" charset="0"/>
                </a:rPr>
                <a:t>18%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182920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 autoUpdateAnimBg="0"/>
      <p:bldP spid="34828" grpId="0"/>
      <p:bldP spid="34831" grpId="0" animBg="1" autoUpdateAnimBg="0"/>
      <p:bldP spid="34834" grpId="0"/>
      <p:bldP spid="26" grpId="0" uiExpand="1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677222-21C0-4489-A6B9-2AEF2E864D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3B066BE7-569B-4B93-9185-EA064DEDA1DB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>
              <a:alpha val="80000"/>
            </a:srgbClr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1FA64C-13FD-4332-8DD0-854E23BBE8A0}"/>
              </a:ext>
            </a:extLst>
          </p:cNvPr>
          <p:cNvSpPr txBox="1">
            <a:spLocks/>
          </p:cNvSpPr>
          <p:nvPr/>
        </p:nvSpPr>
        <p:spPr bwMode="auto">
          <a:xfrm>
            <a:off x="687377" y="2111126"/>
            <a:ext cx="10916043" cy="1524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0" kern="1200" smtClean="0">
                <a:solidFill>
                  <a:srgbClr val="FFFFFF"/>
                </a:solidFill>
                <a:effectLst/>
                <a:latin typeface="Helvetica Neue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Comparisons of Platen and</a:t>
            </a:r>
          </a:p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Toggle Designs, Specs &amp;</a:t>
            </a:r>
          </a:p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Actual Measurements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BB8D704-F168-4067-AC54-F0D86041DB4B}"/>
              </a:ext>
            </a:extLst>
          </p:cNvPr>
          <p:cNvSpPr>
            <a:spLocks/>
          </p:cNvSpPr>
          <p:nvPr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B72E5E3-53A3-4365-90D8-A2303D62A60B}"/>
              </a:ext>
            </a:extLst>
          </p:cNvPr>
          <p:cNvSpPr>
            <a:spLocks/>
          </p:cNvSpPr>
          <p:nvPr/>
        </p:nvSpPr>
        <p:spPr bwMode="black">
          <a:xfrm rot="16200000">
            <a:off x="180392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FB7CF9B-EC35-4396-BAC6-4AC91BD4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59" y="333375"/>
            <a:ext cx="9119662" cy="1243013"/>
          </a:xfrm>
        </p:spPr>
        <p:txBody>
          <a:bodyPr>
            <a:normAutofit/>
          </a:bodyPr>
          <a:lstStyle/>
          <a:p>
            <a:r>
              <a:rPr lang="en-US" altLang="zh-CN" sz="6000" dirty="0"/>
              <a:t>Clamp Performance</a:t>
            </a: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FD352E-0F93-417E-9EAE-5938F5A962B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65493" y="469900"/>
            <a:ext cx="958799" cy="958799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D63B6D10-B409-4E01-AF47-145935E96F0D}"/>
              </a:ext>
            </a:extLst>
          </p:cNvPr>
          <p:cNvSpPr/>
          <p:nvPr/>
        </p:nvSpPr>
        <p:spPr bwMode="blackWhite">
          <a:xfrm>
            <a:off x="8765628" y="5858466"/>
            <a:ext cx="3140491" cy="750439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INTERNAL ONLY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851273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00552D-A5A1-47FC-8BC2-508B2F4C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Space Between Tie-bars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F53CD66-5649-4FEF-8B78-3A9B80787704}"/>
              </a:ext>
            </a:extLst>
          </p:cNvPr>
          <p:cNvGrpSpPr/>
          <p:nvPr/>
        </p:nvGrpSpPr>
        <p:grpSpPr>
          <a:xfrm>
            <a:off x="1947324" y="2976530"/>
            <a:ext cx="2144109" cy="2144109"/>
            <a:chOff x="1381059" y="2913468"/>
            <a:chExt cx="2509871" cy="2509871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0867055C-FD56-4F75-8E15-C02BB28019C5}"/>
                </a:ext>
              </a:extLst>
            </p:cNvPr>
            <p:cNvSpPr/>
            <p:nvPr/>
          </p:nvSpPr>
          <p:spPr>
            <a:xfrm>
              <a:off x="1381059" y="2913468"/>
              <a:ext cx="2509871" cy="2509871"/>
            </a:xfrm>
            <a:prstGeom prst="roundRect">
              <a:avLst>
                <a:gd name="adj" fmla="val 3350"/>
              </a:avLst>
            </a:prstGeom>
            <a:solidFill>
              <a:schemeClr val="bg1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4BAE318-9DBF-4147-B0D9-3F1A8FBE82CB}"/>
                </a:ext>
              </a:extLst>
            </p:cNvPr>
            <p:cNvSpPr/>
            <p:nvPr/>
          </p:nvSpPr>
          <p:spPr>
            <a:xfrm>
              <a:off x="1519797" y="3064817"/>
              <a:ext cx="523415" cy="52341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DA2C7DD-3E62-4F05-A121-499AF951F058}"/>
                </a:ext>
              </a:extLst>
            </p:cNvPr>
            <p:cNvSpPr/>
            <p:nvPr/>
          </p:nvSpPr>
          <p:spPr>
            <a:xfrm>
              <a:off x="3210912" y="3064817"/>
              <a:ext cx="523415" cy="52341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1AA59BF-609B-460C-9BE7-BF15B725A671}"/>
                </a:ext>
              </a:extLst>
            </p:cNvPr>
            <p:cNvSpPr/>
            <p:nvPr/>
          </p:nvSpPr>
          <p:spPr>
            <a:xfrm>
              <a:off x="1505346" y="4749625"/>
              <a:ext cx="523415" cy="52341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6A3D199-82FE-46A5-BFEC-4A51C83A60D0}"/>
                </a:ext>
              </a:extLst>
            </p:cNvPr>
            <p:cNvSpPr/>
            <p:nvPr/>
          </p:nvSpPr>
          <p:spPr>
            <a:xfrm>
              <a:off x="3196461" y="4749625"/>
              <a:ext cx="523415" cy="52341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FC81449-B7A9-4E3B-BB7C-8EBB15A697FB}"/>
              </a:ext>
            </a:extLst>
          </p:cNvPr>
          <p:cNvGrpSpPr/>
          <p:nvPr/>
        </p:nvGrpSpPr>
        <p:grpSpPr>
          <a:xfrm>
            <a:off x="6842226" y="2554013"/>
            <a:ext cx="2629689" cy="2629689"/>
            <a:chOff x="1381059" y="2913468"/>
            <a:chExt cx="2509871" cy="250987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61C6CD6-B249-4CE0-9941-EECD44B622C0}"/>
                </a:ext>
              </a:extLst>
            </p:cNvPr>
            <p:cNvSpPr/>
            <p:nvPr/>
          </p:nvSpPr>
          <p:spPr>
            <a:xfrm>
              <a:off x="1381059" y="2913468"/>
              <a:ext cx="2509871" cy="2509871"/>
            </a:xfrm>
            <a:prstGeom prst="roundRect">
              <a:avLst>
                <a:gd name="adj" fmla="val 3350"/>
              </a:avLst>
            </a:prstGeom>
            <a:solidFill>
              <a:schemeClr val="bg1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5031015-A865-4598-8B55-2592671285E4}"/>
                </a:ext>
              </a:extLst>
            </p:cNvPr>
            <p:cNvSpPr/>
            <p:nvPr/>
          </p:nvSpPr>
          <p:spPr>
            <a:xfrm>
              <a:off x="1519797" y="3064817"/>
              <a:ext cx="523415" cy="52341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A5B014B-4D5C-418C-8F28-21D152B1AAA1}"/>
                </a:ext>
              </a:extLst>
            </p:cNvPr>
            <p:cNvSpPr/>
            <p:nvPr/>
          </p:nvSpPr>
          <p:spPr>
            <a:xfrm>
              <a:off x="3210912" y="3064817"/>
              <a:ext cx="523415" cy="52341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F138371-B046-40FB-8AF0-93EFD9F1CEFE}"/>
                </a:ext>
              </a:extLst>
            </p:cNvPr>
            <p:cNvSpPr/>
            <p:nvPr/>
          </p:nvSpPr>
          <p:spPr>
            <a:xfrm>
              <a:off x="1505346" y="4749625"/>
              <a:ext cx="523415" cy="52341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B053F3B-6F85-4134-8C74-3E3F1F4E295B}"/>
                </a:ext>
              </a:extLst>
            </p:cNvPr>
            <p:cNvSpPr/>
            <p:nvPr/>
          </p:nvSpPr>
          <p:spPr>
            <a:xfrm>
              <a:off x="3196461" y="4749625"/>
              <a:ext cx="523415" cy="523415"/>
            </a:xfrm>
            <a:prstGeom prst="ellipse">
              <a:avLst/>
            </a:prstGeom>
            <a:solidFill>
              <a:schemeClr val="tx2">
                <a:lumMod val="50000"/>
                <a:lumOff val="50000"/>
              </a:schemeClr>
            </a:solidFill>
            <a:ln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4BE187AA-9193-4E9D-896C-C1999DCE4D64}"/>
              </a:ext>
            </a:extLst>
          </p:cNvPr>
          <p:cNvSpPr/>
          <p:nvPr/>
        </p:nvSpPr>
        <p:spPr bwMode="ltGray">
          <a:xfrm>
            <a:off x="2241861" y="5380228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0EFC98F-FA23-4C79-9D35-52EA4A7EA424}"/>
              </a:ext>
            </a:extLst>
          </p:cNvPr>
          <p:cNvSpPr/>
          <p:nvPr/>
        </p:nvSpPr>
        <p:spPr bwMode="black">
          <a:xfrm>
            <a:off x="7346723" y="5380227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46E0063-BD7C-42C4-AAD5-46C277E0678B}"/>
              </a:ext>
            </a:extLst>
          </p:cNvPr>
          <p:cNvSpPr txBox="1"/>
          <p:nvPr/>
        </p:nvSpPr>
        <p:spPr>
          <a:xfrm>
            <a:off x="7508495" y="2082513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470 mm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86B4ACF-AB06-424F-8CE5-682E03FC9CC8}"/>
              </a:ext>
            </a:extLst>
          </p:cNvPr>
          <p:cNvSpPr txBox="1"/>
          <p:nvPr/>
        </p:nvSpPr>
        <p:spPr>
          <a:xfrm>
            <a:off x="2464578" y="2525890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460 mm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E641C06-2251-4309-AF01-8E3B07F44F6D}"/>
              </a:ext>
            </a:extLst>
          </p:cNvPr>
          <p:cNvSpPr txBox="1"/>
          <p:nvPr/>
        </p:nvSpPr>
        <p:spPr>
          <a:xfrm>
            <a:off x="4240176" y="3848529"/>
            <a:ext cx="1109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460 mm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AE09295-A443-44DE-84EE-E8E5A05ABA2E}"/>
              </a:ext>
            </a:extLst>
          </p:cNvPr>
          <p:cNvSpPr txBox="1"/>
          <p:nvPr/>
        </p:nvSpPr>
        <p:spPr>
          <a:xfrm>
            <a:off x="9596101" y="3638024"/>
            <a:ext cx="1297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470 mm</a:t>
            </a:r>
          </a:p>
        </p:txBody>
      </p:sp>
    </p:spTree>
    <p:extLst>
      <p:ext uri="{BB962C8B-B14F-4D97-AF65-F5344CB8AC3E}">
        <p14:creationId xmlns:p14="http://schemas.microsoft.com/office/powerpoint/2010/main" val="1864799039"/>
      </p:ext>
    </p:extLst>
  </p:cSld>
  <p:clrMapOvr>
    <a:masterClrMapping/>
  </p:clrMapOvr>
  <p:transition spd="slow">
    <p:cover dir="d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15796B-F9A4-4A51-9FFF-098E615F4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62837" y="2961633"/>
            <a:ext cx="2237043" cy="2484458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944ADFD-0B69-44EA-A590-06FDC2EA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Dry Cycle Time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01112-9145-4F7A-9D78-5C102D6A25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10670" y="2110709"/>
            <a:ext cx="3008062" cy="3550482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sz="2400" dirty="0"/>
              <a:t>Smaller numbers are better</a:t>
            </a:r>
          </a:p>
          <a:p>
            <a:r>
              <a:rPr lang="en-US" altLang="zh-CN" sz="2400" dirty="0"/>
              <a:t>Look for: smooth motion, no fluctuations, no overshoots</a:t>
            </a:r>
          </a:p>
          <a:p>
            <a:r>
              <a:rPr lang="en-US" altLang="zh-CN" sz="2400" dirty="0"/>
              <a:t>MK6’s</a:t>
            </a:r>
            <a:r>
              <a:rPr lang="zh-CN" altLang="en-US" sz="2400" dirty="0"/>
              <a:t> </a:t>
            </a:r>
            <a:r>
              <a:rPr lang="en-US" altLang="zh-CN" sz="2400" dirty="0"/>
              <a:t>toggle</a:t>
            </a:r>
            <a:r>
              <a:rPr lang="zh-CN" altLang="en-US" sz="2400" dirty="0"/>
              <a:t> </a:t>
            </a:r>
            <a:r>
              <a:rPr lang="en-US" altLang="zh-CN" sz="2400" dirty="0"/>
              <a:t>mechanism and hydraulic circuit is based on advanced Japanese designs, enabling ultra-high speed operations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0B7320-4C48-42D0-AD53-6822FB23C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7011" y="2961761"/>
            <a:ext cx="2515386" cy="2484204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1C317F-4131-47DB-980C-6AC2E6C2685D}"/>
              </a:ext>
            </a:extLst>
          </p:cNvPr>
          <p:cNvSpPr/>
          <p:nvPr/>
        </p:nvSpPr>
        <p:spPr bwMode="ltGray">
          <a:xfrm>
            <a:off x="2076036" y="5670474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0F308B-F499-45C0-BE63-CD6A5EEC3883}"/>
              </a:ext>
            </a:extLst>
          </p:cNvPr>
          <p:cNvSpPr/>
          <p:nvPr/>
        </p:nvSpPr>
        <p:spPr bwMode="black">
          <a:xfrm>
            <a:off x="5771011" y="5661524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9887545-8385-4571-B0F6-17F401B28391}"/>
              </a:ext>
            </a:extLst>
          </p:cNvPr>
          <p:cNvGrpSpPr/>
          <p:nvPr/>
        </p:nvGrpSpPr>
        <p:grpSpPr>
          <a:xfrm>
            <a:off x="9196400" y="5814968"/>
            <a:ext cx="2659269" cy="704072"/>
            <a:chOff x="9196400" y="5814968"/>
            <a:chExt cx="2659269" cy="704072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6495082B-A10D-4795-9FCF-499D87B0DCE5}"/>
                </a:ext>
              </a:extLst>
            </p:cNvPr>
            <p:cNvCxnSpPr/>
            <p:nvPr/>
          </p:nvCxnSpPr>
          <p:spPr>
            <a:xfrm>
              <a:off x="9196400" y="5995929"/>
              <a:ext cx="39098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6E4C8CDE-0AD6-441D-9E2C-B533B721CB3A}"/>
                </a:ext>
              </a:extLst>
            </p:cNvPr>
            <p:cNvSpPr txBox="1"/>
            <p:nvPr/>
          </p:nvSpPr>
          <p:spPr>
            <a:xfrm>
              <a:off x="9536936" y="5814968"/>
              <a:ext cx="231873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solidFill>
                    <a:schemeClr val="bg1"/>
                  </a:solidFill>
                  <a:latin typeface="Arial" panose="020B0604020202020204" pitchFamily="34" charset="0"/>
                </a:rPr>
                <a:t>Clamp Speed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CFE12CE-D838-451E-9E0B-0266A770609B}"/>
                </a:ext>
              </a:extLst>
            </p:cNvPr>
            <p:cNvCxnSpPr/>
            <p:nvPr/>
          </p:nvCxnSpPr>
          <p:spPr>
            <a:xfrm>
              <a:off x="9196400" y="6330669"/>
              <a:ext cx="390985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817B68D-5718-46A3-8CAA-24CE7D28EB2A}"/>
                </a:ext>
              </a:extLst>
            </p:cNvPr>
            <p:cNvSpPr txBox="1"/>
            <p:nvPr/>
          </p:nvSpPr>
          <p:spPr>
            <a:xfrm>
              <a:off x="9536936" y="6149708"/>
              <a:ext cx="199081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>
                  <a:solidFill>
                    <a:schemeClr val="bg1"/>
                  </a:solidFill>
                  <a:latin typeface="Arial" panose="020B0604020202020204" pitchFamily="34" charset="0"/>
                </a:rPr>
                <a:t>Clamp Position</a:t>
              </a:r>
              <a:endParaRPr lang="en-US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336E399-4458-4C8D-A3E2-6AE037F7D8D5}"/>
              </a:ext>
            </a:extLst>
          </p:cNvPr>
          <p:cNvSpPr txBox="1"/>
          <p:nvPr/>
        </p:nvSpPr>
        <p:spPr>
          <a:xfrm>
            <a:off x="5451734" y="3094252"/>
            <a:ext cx="18517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latin typeface="Arial" panose="020B0604020202020204" pitchFamily="34" charset="0"/>
              </a:rPr>
              <a:t>1.9 sec.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68EAA34-67AB-4C6D-8701-8267A2033444}"/>
              </a:ext>
            </a:extLst>
          </p:cNvPr>
          <p:cNvSpPr txBox="1"/>
          <p:nvPr/>
        </p:nvSpPr>
        <p:spPr>
          <a:xfrm>
            <a:off x="2062975" y="3105662"/>
            <a:ext cx="12971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</a:rPr>
              <a:t>2.7 sec.</a:t>
            </a:r>
          </a:p>
          <a:p>
            <a:pPr algn="ctr"/>
            <a:r>
              <a:rPr lang="en-US" altLang="zh-TW" sz="2400" b="1" dirty="0">
                <a:latin typeface="Arial" panose="020B0604020202020204" pitchFamily="34" charset="0"/>
              </a:rPr>
              <a:t>(+42%)</a:t>
            </a:r>
            <a:endParaRPr lang="en-US" sz="2400" b="1" dirty="0">
              <a:latin typeface="Arial" panose="020B0604020202020204" pitchFamily="34" charset="0"/>
            </a:endParaRPr>
          </a:p>
        </p:txBody>
      </p:sp>
      <p:sp>
        <p:nvSpPr>
          <p:cNvPr id="16" name="Scroll: Horizontal 15">
            <a:extLst>
              <a:ext uri="{FF2B5EF4-FFF2-40B4-BE49-F238E27FC236}">
                <a16:creationId xmlns:a16="http://schemas.microsoft.com/office/drawing/2014/main" id="{31108DE4-7DCE-49D8-A58F-DF34F8C163B4}"/>
              </a:ext>
            </a:extLst>
          </p:cNvPr>
          <p:cNvSpPr/>
          <p:nvPr/>
        </p:nvSpPr>
        <p:spPr bwMode="auto">
          <a:xfrm>
            <a:off x="5770179" y="2059523"/>
            <a:ext cx="2718255" cy="794393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</a:rPr>
              <a:t>Japanese </a:t>
            </a:r>
            <a:r>
              <a:rPr lang="en-US" b="1" dirty="0">
                <a:latin typeface="Arial" panose="020B0604020202020204" pitchFamily="34" charset="0"/>
              </a:rPr>
              <a:t>Hydraulic</a:t>
            </a:r>
          </a:p>
          <a:p>
            <a:pPr algn="ctr"/>
            <a:r>
              <a:rPr lang="en-US" altLang="zh-CN" b="1" dirty="0">
                <a:latin typeface="Arial" panose="020B0604020202020204" pitchFamily="34" charset="0"/>
              </a:rPr>
              <a:t>&amp; </a:t>
            </a:r>
            <a:r>
              <a:rPr lang="en-US" b="1" dirty="0">
                <a:latin typeface="Arial" panose="020B0604020202020204" pitchFamily="34" charset="0"/>
              </a:rPr>
              <a:t>Mechanical Tech.</a:t>
            </a:r>
          </a:p>
        </p:txBody>
      </p:sp>
    </p:spTree>
    <p:extLst>
      <p:ext uri="{BB962C8B-B14F-4D97-AF65-F5344CB8AC3E}">
        <p14:creationId xmlns:p14="http://schemas.microsoft.com/office/powerpoint/2010/main" val="1515064417"/>
      </p:ext>
    </p:extLst>
  </p:cSld>
  <p:clrMapOvr>
    <a:masterClrMapping/>
  </p:clrMapOvr>
  <p:transition spd="slow">
    <p:cover dir="d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Platen Construction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92" y="2591649"/>
            <a:ext cx="2512944" cy="2453260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488" y="2604460"/>
            <a:ext cx="2263090" cy="2440448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2852332" y="5225899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275238" y="5225899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7319383" y="5855269"/>
            <a:ext cx="2776259" cy="7977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Solid inside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Actual thickness: 142 mm</a:t>
            </a:r>
            <a:endParaRPr lang="zh-CN" altLang="en-US" sz="24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2874567" y="5855269"/>
            <a:ext cx="2776259" cy="7977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Hollow inside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Actual thickness: 70mm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84940" y="4374322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4EEBCF-08D8-4704-B8D2-B872F6D2B5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264" y="4461945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382AB6-86D8-444D-A1EE-9A0F9C969AE2}"/>
              </a:ext>
            </a:extLst>
          </p:cNvPr>
          <p:cNvSpPr txBox="1"/>
          <p:nvPr/>
        </p:nvSpPr>
        <p:spPr>
          <a:xfrm>
            <a:off x="6472610" y="1962731"/>
            <a:ext cx="30540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</a:rPr>
              <a:t>No Deformation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DA724A-3650-4E98-B594-94937DAE5E53}"/>
              </a:ext>
            </a:extLst>
          </p:cNvPr>
          <p:cNvSpPr txBox="1"/>
          <p:nvPr/>
        </p:nvSpPr>
        <p:spPr>
          <a:xfrm>
            <a:off x="2296656" y="2085841"/>
            <a:ext cx="2582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large deformation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831626"/>
      </p:ext>
    </p:extLst>
  </p:cSld>
  <p:clrMapOvr>
    <a:masterClrMapping/>
  </p:clrMapOvr>
  <p:transition spd="slow">
    <p:cover dir="d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D5EE6F-02E5-4FF6-9A97-07176D5D3B1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1323" y="3312680"/>
            <a:ext cx="1475644" cy="2300269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7BC9AA4-5BC1-4884-BB5A-13ED29918BC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10737" y="3312681"/>
            <a:ext cx="1475651" cy="2402620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A54F644-707E-48CA-B944-B384EE0068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Platen Deformation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7FB339-FAFB-4011-AFA5-48DFF4A0082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649428" y="2093662"/>
            <a:ext cx="4231465" cy="4540468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Smaller numbers are better</a:t>
            </a:r>
          </a:p>
          <a:p>
            <a:r>
              <a:rPr lang="en-US" altLang="zh-CN" sz="2400" dirty="0"/>
              <a:t>Large deformations can cause flashes</a:t>
            </a:r>
          </a:p>
          <a:p>
            <a:r>
              <a:rPr lang="en-US" sz="2400" dirty="0"/>
              <a:t>MK6 </a:t>
            </a:r>
            <a:r>
              <a:rPr lang="en-US" sz="2400" dirty="0" err="1"/>
              <a:t>v.next</a:t>
            </a:r>
            <a:r>
              <a:rPr lang="en-US" sz="2400" dirty="0"/>
              <a:t> will target &lt;</a:t>
            </a:r>
            <a:r>
              <a:rPr lang="en-US" altLang="zh-CN" sz="2400" dirty="0"/>
              <a:t>0.1mm deformation</a:t>
            </a:r>
            <a:endParaRPr lang="en-US" sz="240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ABADFE4-F31D-4B43-8566-45FFDF6EEEDE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2561038" y="2862940"/>
            <a:ext cx="0" cy="147235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140F55C-ABC7-49CC-99D1-B7EA407D3AFF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3259256" y="2862940"/>
            <a:ext cx="0" cy="147235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F5F677F-8517-49FC-886C-9C038C89C822}"/>
              </a:ext>
            </a:extLst>
          </p:cNvPr>
          <p:cNvSpPr txBox="1"/>
          <p:nvPr/>
        </p:nvSpPr>
        <p:spPr>
          <a:xfrm>
            <a:off x="2302836" y="2449205"/>
            <a:ext cx="1146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0.314mm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3009FAA-5892-4CA3-8B50-4F280A25A560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5687874" y="2862940"/>
            <a:ext cx="0" cy="147235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9B54C49-6DCA-4BC9-B164-A96B10E8F198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5995101" y="2862940"/>
            <a:ext cx="0" cy="1472354"/>
          </a:xfrm>
          <a:prstGeom prst="line">
            <a:avLst/>
          </a:prstGeom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E12AF796-96B3-4DA9-8438-B85C6FF2303D}"/>
              </a:ext>
            </a:extLst>
          </p:cNvPr>
          <p:cNvSpPr txBox="1"/>
          <p:nvPr/>
        </p:nvSpPr>
        <p:spPr>
          <a:xfrm>
            <a:off x="5323522" y="2449205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0.15mm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A0BE0C0-C611-4494-9239-DD365C38765F}"/>
              </a:ext>
            </a:extLst>
          </p:cNvPr>
          <p:cNvSpPr/>
          <p:nvPr/>
        </p:nvSpPr>
        <p:spPr bwMode="ltGray">
          <a:xfrm>
            <a:off x="1898169" y="5837607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BA3D1B9C-2005-4C8A-9F10-9CF721D63B30}"/>
              </a:ext>
            </a:extLst>
          </p:cNvPr>
          <p:cNvSpPr/>
          <p:nvPr/>
        </p:nvSpPr>
        <p:spPr bwMode="black">
          <a:xfrm>
            <a:off x="5022289" y="5852513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C8ECB6B-D38E-4BE5-8F09-83FB27FA8F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5261" y="4335294"/>
            <a:ext cx="2218539" cy="202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78600"/>
      </p:ext>
    </p:extLst>
  </p:cSld>
  <p:clrMapOvr>
    <a:masterClrMapping/>
  </p:clrMapOvr>
  <p:transition spd="slow">
    <p:cover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4AB703F-1AEC-433A-832D-437BFF883B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5073501"/>
              </p:ext>
            </p:extLst>
          </p:nvPr>
        </p:nvGraphicFramePr>
        <p:xfrm>
          <a:off x="1299084" y="2768423"/>
          <a:ext cx="9465922" cy="2861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93522">
                  <a:extLst>
                    <a:ext uri="{9D8B030D-6E8A-4147-A177-3AD203B41FA5}">
                      <a16:colId xmlns:a16="http://schemas.microsoft.com/office/drawing/2014/main" val="1049247299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2029048554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1862618838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56010759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469650587"/>
                    </a:ext>
                  </a:extLst>
                </a:gridCol>
                <a:gridCol w="1554480">
                  <a:extLst>
                    <a:ext uri="{9D8B030D-6E8A-4147-A177-3AD203B41FA5}">
                      <a16:colId xmlns:a16="http://schemas.microsoft.com/office/drawing/2014/main" val="3382656640"/>
                    </a:ext>
                  </a:extLst>
                </a:gridCol>
              </a:tblGrid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u="none" strike="noStrike" dirty="0">
                          <a:effectLst/>
                          <a:latin typeface="+mn-ea"/>
                          <a:ea typeface="+mn-ea"/>
                        </a:rPr>
                        <a:t>Model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General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u="none" strike="noStrike" dirty="0">
                          <a:effectLst/>
                          <a:latin typeface="+mn-ea"/>
                          <a:ea typeface="+mn-ea"/>
                        </a:rPr>
                        <a:t>Electricals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u="none" strike="noStrike" dirty="0">
                          <a:effectLst/>
                          <a:latin typeface="+mn-ea"/>
                          <a:ea typeface="+mn-ea"/>
                        </a:rPr>
                        <a:t>Hydraulics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u="none" strike="noStrike" dirty="0">
                          <a:effectLst/>
                          <a:latin typeface="+mn-ea"/>
                          <a:ea typeface="+mn-ea"/>
                        </a:rPr>
                        <a:t>Mechanics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Total</a:t>
                      </a:r>
                    </a:p>
                    <a:p>
                      <a:pPr algn="ctr" fontAlgn="b"/>
                      <a:r>
                        <a:rPr lang="en-US" altLang="zh-CN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Score</a:t>
                      </a: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20686"/>
                  </a:ext>
                </a:extLst>
              </a:tr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JM168-MK6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32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16</a:t>
                      </a: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200274"/>
                  </a:ext>
                </a:extLst>
              </a:tr>
              <a:tr h="953814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XX</a:t>
                      </a:r>
                      <a:r>
                        <a:rPr lang="en-US" sz="2000" u="none" strike="noStrike" dirty="0">
                          <a:effectLst/>
                          <a:latin typeface="+mn-lt"/>
                          <a:ea typeface="+mn-ea"/>
                        </a:rPr>
                        <a:t>160-A5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sz="32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2257438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03DF408-44BB-40A6-871F-7FF097A8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 Scoring</a:t>
            </a:r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1C5EEA2D-5D16-4CA3-BF34-7295A5D293DC}"/>
              </a:ext>
            </a:extLst>
          </p:cNvPr>
          <p:cNvGrpSpPr/>
          <p:nvPr/>
        </p:nvGrpSpPr>
        <p:grpSpPr>
          <a:xfrm>
            <a:off x="3344332" y="3863415"/>
            <a:ext cx="5562625" cy="1779036"/>
            <a:chOff x="3344332" y="3415676"/>
            <a:chExt cx="5562625" cy="177903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208801-A12B-4539-8CF7-F37515DE398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344332" y="3415679"/>
              <a:ext cx="762804" cy="706865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AF8BFBC-B779-43D3-BE28-B01FC5EC391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8431" y="4305904"/>
              <a:ext cx="748705" cy="74870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AB7625D9-CFFA-4310-8A57-2DE398B42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72018" y="4305904"/>
              <a:ext cx="748705" cy="748705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016BEE66-3009-43C0-B1A3-7C3AF63683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887309" y="3415678"/>
              <a:ext cx="762804" cy="706865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6E4BF746-BA51-4813-9630-2EDD5C865F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6430286" y="3415677"/>
              <a:ext cx="762804" cy="706865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4CE533F9-A81C-4AAD-8041-CC525993767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973263" y="3415676"/>
              <a:ext cx="762804" cy="706865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116D6CF-2F42-4DA3-A1C1-FA21056A7ED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941105" y="4228860"/>
              <a:ext cx="965852" cy="965852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B0F535E7-60C3-4E62-8D9D-4CBAEA4DFC0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27518" y="4305904"/>
              <a:ext cx="748705" cy="748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990784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E00552D-A5A1-47FC-8BC2-508B2F4C8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3600" dirty="0"/>
              <a:t>Uniformness of Tie-Bar Deformations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19B061-F646-41F5-B9EB-E90984599A9F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68338" y="2245010"/>
            <a:ext cx="3392738" cy="4389119"/>
          </a:xfrm>
        </p:spPr>
        <p:txBody>
          <a:bodyPr>
            <a:normAutofit/>
          </a:bodyPr>
          <a:lstStyle/>
          <a:p>
            <a:r>
              <a:rPr lang="en-US" altLang="zh-CN" sz="2400" dirty="0"/>
              <a:t>All four tie-bars must deform equally, or uniformly, for the best part quality without flashes and internal stresses</a:t>
            </a:r>
          </a:p>
          <a:p>
            <a:r>
              <a:rPr lang="en-US" sz="2400" dirty="0"/>
              <a:t>Only MK6’s special toggle design based on advanced Japanese technology guarantees absolute uniformity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D6A6685-0E8E-45F4-8BCD-A62C81F69C01}"/>
              </a:ext>
            </a:extLst>
          </p:cNvPr>
          <p:cNvGrpSpPr/>
          <p:nvPr/>
        </p:nvGrpSpPr>
        <p:grpSpPr>
          <a:xfrm>
            <a:off x="1412588" y="3014367"/>
            <a:ext cx="2144109" cy="2144109"/>
            <a:chOff x="1381059" y="2913468"/>
            <a:chExt cx="2509871" cy="2509871"/>
          </a:xfrm>
        </p:grpSpPr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7B980E53-863B-4CE4-8F88-3F2C974308B0}"/>
                </a:ext>
              </a:extLst>
            </p:cNvPr>
            <p:cNvSpPr/>
            <p:nvPr/>
          </p:nvSpPr>
          <p:spPr>
            <a:xfrm>
              <a:off x="1381059" y="2913468"/>
              <a:ext cx="2509871" cy="2509871"/>
            </a:xfrm>
            <a:prstGeom prst="roundRect">
              <a:avLst>
                <a:gd name="adj" fmla="val 3350"/>
              </a:avLst>
            </a:prstGeom>
            <a:solidFill>
              <a:schemeClr val="bg1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8B2CF19-5E98-4E02-8E8C-DB80F90EF2B5}"/>
                </a:ext>
              </a:extLst>
            </p:cNvPr>
            <p:cNvSpPr/>
            <p:nvPr/>
          </p:nvSpPr>
          <p:spPr>
            <a:xfrm>
              <a:off x="1519797" y="3064817"/>
              <a:ext cx="523415" cy="52341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9497098-5FB4-4DA9-8584-A749DC99747A}"/>
                </a:ext>
              </a:extLst>
            </p:cNvPr>
            <p:cNvSpPr/>
            <p:nvPr/>
          </p:nvSpPr>
          <p:spPr>
            <a:xfrm>
              <a:off x="3210912" y="3064817"/>
              <a:ext cx="523415" cy="523415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BB9305D-544B-41A9-86CF-80BC9D0B8605}"/>
                </a:ext>
              </a:extLst>
            </p:cNvPr>
            <p:cNvSpPr/>
            <p:nvPr/>
          </p:nvSpPr>
          <p:spPr>
            <a:xfrm>
              <a:off x="1505346" y="4749625"/>
              <a:ext cx="523415" cy="52341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7DF507A3-8B21-4C3B-A4A1-15E2D7A78A57}"/>
                </a:ext>
              </a:extLst>
            </p:cNvPr>
            <p:cNvSpPr/>
            <p:nvPr/>
          </p:nvSpPr>
          <p:spPr>
            <a:xfrm>
              <a:off x="3196461" y="4749625"/>
              <a:ext cx="523415" cy="523415"/>
            </a:xfrm>
            <a:prstGeom prst="ellipse">
              <a:avLst/>
            </a:prstGeom>
            <a:solidFill>
              <a:srgbClr val="FF000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7FC81449-B7A9-4E3B-BB7C-8EBB15A697FB}"/>
              </a:ext>
            </a:extLst>
          </p:cNvPr>
          <p:cNvGrpSpPr/>
          <p:nvPr/>
        </p:nvGrpSpPr>
        <p:grpSpPr>
          <a:xfrm>
            <a:off x="5297216" y="3014365"/>
            <a:ext cx="2144109" cy="2144109"/>
            <a:chOff x="1381059" y="2913468"/>
            <a:chExt cx="2509871" cy="2509871"/>
          </a:xfrm>
        </p:grpSpPr>
        <p:sp>
          <p:nvSpPr>
            <p:cNvPr id="30" name="Rectangle: Rounded Corners 29">
              <a:extLst>
                <a:ext uri="{FF2B5EF4-FFF2-40B4-BE49-F238E27FC236}">
                  <a16:creationId xmlns:a16="http://schemas.microsoft.com/office/drawing/2014/main" id="{E61C6CD6-B249-4CE0-9941-EECD44B622C0}"/>
                </a:ext>
              </a:extLst>
            </p:cNvPr>
            <p:cNvSpPr/>
            <p:nvPr/>
          </p:nvSpPr>
          <p:spPr>
            <a:xfrm>
              <a:off x="1381059" y="2913468"/>
              <a:ext cx="2509871" cy="2509871"/>
            </a:xfrm>
            <a:prstGeom prst="roundRect">
              <a:avLst>
                <a:gd name="adj" fmla="val 3350"/>
              </a:avLst>
            </a:prstGeom>
            <a:solidFill>
              <a:schemeClr val="bg1"/>
            </a:solidFill>
            <a:ln>
              <a:solidFill>
                <a:schemeClr val="tx2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B5031015-A865-4598-8B55-2592671285E4}"/>
                </a:ext>
              </a:extLst>
            </p:cNvPr>
            <p:cNvSpPr/>
            <p:nvPr/>
          </p:nvSpPr>
          <p:spPr>
            <a:xfrm>
              <a:off x="1519797" y="3064817"/>
              <a:ext cx="523415" cy="523415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EA5B014B-4D5C-418C-8F28-21D152B1AAA1}"/>
                </a:ext>
              </a:extLst>
            </p:cNvPr>
            <p:cNvSpPr/>
            <p:nvPr/>
          </p:nvSpPr>
          <p:spPr>
            <a:xfrm>
              <a:off x="3210912" y="3064817"/>
              <a:ext cx="523415" cy="523415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DF138371-B046-40FB-8AF0-93EFD9F1CEFE}"/>
                </a:ext>
              </a:extLst>
            </p:cNvPr>
            <p:cNvSpPr/>
            <p:nvPr/>
          </p:nvSpPr>
          <p:spPr>
            <a:xfrm>
              <a:off x="1505346" y="4749625"/>
              <a:ext cx="523415" cy="523415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B053F3B-6F85-4134-8C74-3E3F1F4E295B}"/>
                </a:ext>
              </a:extLst>
            </p:cNvPr>
            <p:cNvSpPr/>
            <p:nvPr/>
          </p:nvSpPr>
          <p:spPr>
            <a:xfrm>
              <a:off x="3196461" y="4749625"/>
              <a:ext cx="523415" cy="523415"/>
            </a:xfrm>
            <a:prstGeom prst="ellipse">
              <a:avLst/>
            </a:prstGeom>
            <a:solidFill>
              <a:srgbClr val="92D050"/>
            </a:solidFill>
            <a:ln w="28575">
              <a:solidFill>
                <a:schemeClr val="tx2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</p:grp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D9388FC1-758C-4C47-BC5C-07AB8ABFEEDB}"/>
              </a:ext>
            </a:extLst>
          </p:cNvPr>
          <p:cNvSpPr/>
          <p:nvPr/>
        </p:nvSpPr>
        <p:spPr bwMode="ltGray">
          <a:xfrm>
            <a:off x="1674295" y="5419192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0EFC98F-FA23-4C79-9D35-52EA4A7EA424}"/>
              </a:ext>
            </a:extLst>
          </p:cNvPr>
          <p:cNvSpPr/>
          <p:nvPr/>
        </p:nvSpPr>
        <p:spPr bwMode="black">
          <a:xfrm>
            <a:off x="5558923" y="5418064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314240A-238B-4CF6-85A0-9CA7C662773D}"/>
              </a:ext>
            </a:extLst>
          </p:cNvPr>
          <p:cNvGrpSpPr/>
          <p:nvPr/>
        </p:nvGrpSpPr>
        <p:grpSpPr>
          <a:xfrm>
            <a:off x="2244928" y="6098792"/>
            <a:ext cx="4238990" cy="378604"/>
            <a:chOff x="504497" y="6094528"/>
            <a:chExt cx="4238990" cy="378604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76B7A54A-6AB0-4803-9284-765934876CEE}"/>
                </a:ext>
              </a:extLst>
            </p:cNvPr>
            <p:cNvSpPr/>
            <p:nvPr/>
          </p:nvSpPr>
          <p:spPr>
            <a:xfrm>
              <a:off x="504497" y="6143611"/>
              <a:ext cx="271166" cy="271166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35B1C04-92B3-4D59-ADB6-B498B00953BB}"/>
                </a:ext>
              </a:extLst>
            </p:cNvPr>
            <p:cNvSpPr txBox="1"/>
            <p:nvPr/>
          </p:nvSpPr>
          <p:spPr>
            <a:xfrm>
              <a:off x="844000" y="6094528"/>
              <a:ext cx="845103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&gt; 10%</a:t>
              </a:r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DE2D029E-433E-4AAD-8A1E-3C18D750A3FA}"/>
                </a:ext>
              </a:extLst>
            </p:cNvPr>
            <p:cNvSpPr/>
            <p:nvPr/>
          </p:nvSpPr>
          <p:spPr>
            <a:xfrm>
              <a:off x="2095809" y="6148247"/>
              <a:ext cx="271166" cy="271166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8F7116E-A481-4981-A2AA-135412C86C99}"/>
                </a:ext>
              </a:extLst>
            </p:cNvPr>
            <p:cNvSpPr txBox="1"/>
            <p:nvPr/>
          </p:nvSpPr>
          <p:spPr>
            <a:xfrm>
              <a:off x="2435312" y="6099164"/>
              <a:ext cx="85151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1-10%</a:t>
              </a:r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8B3BC5A3-BCA9-4297-8EDC-023678F24C52}"/>
                </a:ext>
              </a:extLst>
            </p:cNvPr>
            <p:cNvSpPr/>
            <p:nvPr/>
          </p:nvSpPr>
          <p:spPr>
            <a:xfrm>
              <a:off x="3687121" y="6152883"/>
              <a:ext cx="271166" cy="27116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D8025DD-F940-4BA0-BC9E-52DDCD29439E}"/>
                </a:ext>
              </a:extLst>
            </p:cNvPr>
            <p:cNvSpPr txBox="1"/>
            <p:nvPr/>
          </p:nvSpPr>
          <p:spPr>
            <a:xfrm>
              <a:off x="4026624" y="6103800"/>
              <a:ext cx="716863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&lt; 1%</a:t>
              </a:r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9EB7DD40-6892-4FE2-8E2A-317D2B0E98D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909423" y="3648045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875A26AA-4644-471B-A379-23D3EE3CABE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321" y="3605578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8" name="Scroll: Horizontal 27">
            <a:extLst>
              <a:ext uri="{FF2B5EF4-FFF2-40B4-BE49-F238E27FC236}">
                <a16:creationId xmlns:a16="http://schemas.microsoft.com/office/drawing/2014/main" id="{EBBB26EB-FAF4-4532-9BEC-0E101CE20677}"/>
              </a:ext>
            </a:extLst>
          </p:cNvPr>
          <p:cNvSpPr/>
          <p:nvPr/>
        </p:nvSpPr>
        <p:spPr bwMode="auto">
          <a:xfrm>
            <a:off x="5261590" y="1943648"/>
            <a:ext cx="2178439" cy="962199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latin typeface="Arial" panose="020B0604020202020204" pitchFamily="34" charset="0"/>
              </a:rPr>
              <a:t>Japanese</a:t>
            </a:r>
          </a:p>
          <a:p>
            <a:pPr algn="ctr"/>
            <a:r>
              <a:rPr lang="en-US" b="1" dirty="0">
                <a:latin typeface="Arial" panose="020B0604020202020204" pitchFamily="34" charset="0"/>
              </a:rPr>
              <a:t>Toggle Design</a:t>
            </a:r>
          </a:p>
        </p:txBody>
      </p:sp>
    </p:spTree>
    <p:extLst>
      <p:ext uri="{BB962C8B-B14F-4D97-AF65-F5344CB8AC3E}">
        <p14:creationId xmlns:p14="http://schemas.microsoft.com/office/powerpoint/2010/main" val="336347146"/>
      </p:ext>
    </p:extLst>
  </p:cSld>
  <p:clrMapOvr>
    <a:masterClrMapping/>
  </p:clrMapOvr>
  <p:transition spd="slow">
    <p:cover dir="d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Bushings for the Moving Platen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17522" y="3155851"/>
            <a:ext cx="2201023" cy="2007485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04406" y="3150894"/>
            <a:ext cx="1927957" cy="2007485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2549634" y="5415086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6707686" y="5415086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6688767" y="6044456"/>
            <a:ext cx="2776259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Smooth motion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Low friction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2571870" y="6044456"/>
            <a:ext cx="2216976" cy="7410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high friction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11976" y="4651132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A4D5559F-4D71-4042-AD7F-E016A80B3268}"/>
              </a:ext>
            </a:extLst>
          </p:cNvPr>
          <p:cNvSpPr txBox="1"/>
          <p:nvPr/>
        </p:nvSpPr>
        <p:spPr>
          <a:xfrm>
            <a:off x="6505332" y="1984320"/>
            <a:ext cx="19271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cs typeface="宋体" pitchFamily="2"/>
              </a:rPr>
              <a:t>Oil-less</a:t>
            </a:r>
          </a:p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3200" dirty="0">
                <a:solidFill>
                  <a:schemeClr val="bg1"/>
                </a:solidFill>
                <a:latin typeface="+mn-ea"/>
                <a:cs typeface="宋体" pitchFamily="2"/>
              </a:rPr>
              <a:t>Bushings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9DDC4D8-9539-4459-983F-11B80B4DBDEF}"/>
              </a:ext>
            </a:extLst>
          </p:cNvPr>
          <p:cNvSpPr txBox="1"/>
          <p:nvPr/>
        </p:nvSpPr>
        <p:spPr>
          <a:xfrm>
            <a:off x="2756291" y="2364979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copper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6BB2E54-F189-4233-83EE-7B7CB8D8FD3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7323" y="4651132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A6D74FB-27DF-4844-AFC5-42993149568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8380" y="2563761"/>
            <a:ext cx="1512130" cy="1512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93989"/>
      </p:ext>
    </p:extLst>
  </p:cSld>
  <p:clrMapOvr>
    <a:masterClrMapping/>
  </p:clrMapOvr>
  <p:transition spd="slow">
    <p:cover dir="d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Lubrication Oil Sensor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1116" y="2719283"/>
            <a:ext cx="2284086" cy="223739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4282" y="2719283"/>
            <a:ext cx="1995295" cy="2234730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2909086" y="5093472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142812" y="5093472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7186957" y="5722842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Sensor installed</a:t>
            </a:r>
            <a:b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</a:b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at application end</a:t>
            </a:r>
            <a:endParaRPr lang="zh-CN" altLang="en-US" sz="24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2931321" y="5722842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sensor installed at pump</a:t>
            </a:r>
            <a:b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</a:b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limited detection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47102" y="4329518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4EEBCF-08D8-4704-B8D2-B872F6D2B5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0264" y="4329518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382AB6-86D8-444D-A1EE-9A0F9C969AE2}"/>
              </a:ext>
            </a:extLst>
          </p:cNvPr>
          <p:cNvSpPr txBox="1"/>
          <p:nvPr/>
        </p:nvSpPr>
        <p:spPr>
          <a:xfrm>
            <a:off x="6289096" y="2119045"/>
            <a:ext cx="33281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</a:rPr>
              <a:t>Perfect Detection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DA724A-3650-4E98-B594-94937DAE5E53}"/>
              </a:ext>
            </a:extLst>
          </p:cNvPr>
          <p:cNvSpPr txBox="1"/>
          <p:nvPr/>
        </p:nvSpPr>
        <p:spPr>
          <a:xfrm>
            <a:off x="2650876" y="2238857"/>
            <a:ext cx="21371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poor detection</a:t>
            </a:r>
            <a:endParaRPr lang="zh-CN" altLang="en-US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8334776"/>
      </p:ext>
    </p:extLst>
  </p:cSld>
  <p:clrMapOvr>
    <a:masterClrMapping/>
  </p:clrMapOvr>
  <p:transition spd="slow">
    <p:cover dir="d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6B54F-D70C-4A29-82BD-60A74BB30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64739" y="2495550"/>
            <a:ext cx="3764806" cy="4138579"/>
          </a:xfrm>
        </p:spPr>
        <p:txBody>
          <a:bodyPr>
            <a:normAutofit/>
          </a:bodyPr>
          <a:lstStyle/>
          <a:p>
            <a:r>
              <a:rPr lang="en-US" sz="2400" dirty="0"/>
              <a:t>MK6 delivers the ultimate in </a:t>
            </a:r>
            <a:r>
              <a:rPr lang="en-US" sz="2400" dirty="0" err="1"/>
              <a:t>mould</a:t>
            </a:r>
            <a:r>
              <a:rPr lang="en-US" sz="2400" dirty="0"/>
              <a:t> protection – a single sheet of A4 paper, at 99% clamp speed and pressure settings</a:t>
            </a:r>
          </a:p>
          <a:p>
            <a:r>
              <a:rPr lang="en-US" sz="2400" i="1" dirty="0"/>
              <a:t>Precision Hydraulics</a:t>
            </a:r>
            <a:r>
              <a:rPr lang="en-US" sz="2400" i="1" baseline="30000" dirty="0"/>
              <a:t>®</a:t>
            </a:r>
            <a:r>
              <a:rPr lang="en-US" sz="2400" dirty="0"/>
              <a:t> at works here</a:t>
            </a:r>
          </a:p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</a:rPr>
              <a:t>XX</a:t>
            </a:r>
            <a:r>
              <a:rPr lang="en-US" altLang="zh-CN" sz="2400" dirty="0"/>
              <a:t>-II/IIS has no equivalent </a:t>
            </a:r>
            <a:r>
              <a:rPr lang="en-US" altLang="zh-CN" sz="2400" dirty="0" err="1"/>
              <a:t>mould</a:t>
            </a:r>
            <a:r>
              <a:rPr lang="en-US" altLang="zh-CN" sz="2400" dirty="0"/>
              <a:t> protection feature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24FF851-00CF-4A14-9B9E-51E2B2B43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MK6 – “A4” </a:t>
            </a:r>
            <a:r>
              <a:rPr lang="en-US" dirty="0" err="1"/>
              <a:t>Mould</a:t>
            </a:r>
            <a:r>
              <a:rPr lang="en-US" dirty="0"/>
              <a:t> Protection Feature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3C75DD3-2478-4853-B263-1AADC6F391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153" y="2495550"/>
            <a:ext cx="1963924" cy="16792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08D7E6C-EAE8-48F1-97EA-19C72DCE5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1733" y="2495551"/>
            <a:ext cx="1963924" cy="167929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8754A63-4FFC-45C1-877B-EEDC0814B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153" y="4759832"/>
            <a:ext cx="1960601" cy="167929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EB4E84E-7177-470C-888A-6AC7C803C6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7937" y="4759831"/>
            <a:ext cx="1876398" cy="160445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0EAE583-4096-4421-BD99-C4AD19651B77}"/>
              </a:ext>
            </a:extLst>
          </p:cNvPr>
          <p:cNvSpPr txBox="1"/>
          <p:nvPr/>
        </p:nvSpPr>
        <p:spPr>
          <a:xfrm>
            <a:off x="2677961" y="2495550"/>
            <a:ext cx="1187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Place sheet of A4 paper inside clamp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CB9B16E-EE71-40F1-929B-AD318B7156A6}"/>
              </a:ext>
            </a:extLst>
          </p:cNvPr>
          <p:cNvSpPr txBox="1"/>
          <p:nvPr/>
        </p:nvSpPr>
        <p:spPr>
          <a:xfrm>
            <a:off x="6303010" y="2495550"/>
            <a:ext cx="1187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Close clamp at 99% </a:t>
            </a:r>
            <a:r>
              <a:rPr lang="en-US">
                <a:solidFill>
                  <a:schemeClr val="bg1"/>
                </a:solidFill>
              </a:rPr>
              <a:t>speed &amp; pressure!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8F84CCA-41ED-45B2-B6C1-8CA6F326FDEE}"/>
              </a:ext>
            </a:extLst>
          </p:cNvPr>
          <p:cNvSpPr txBox="1"/>
          <p:nvPr/>
        </p:nvSpPr>
        <p:spPr>
          <a:xfrm>
            <a:off x="2725195" y="4777740"/>
            <a:ext cx="11877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Clamp bounces open and alarm sounds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AEBCAF4-1FFF-4A7E-BEF9-19130C10982D}"/>
              </a:ext>
            </a:extLst>
          </p:cNvPr>
          <p:cNvSpPr txBox="1"/>
          <p:nvPr/>
        </p:nvSpPr>
        <p:spPr>
          <a:xfrm>
            <a:off x="6350244" y="4777740"/>
            <a:ext cx="1295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Inspect paper: it is not even punctured through!</a:t>
            </a:r>
          </a:p>
        </p:txBody>
      </p:sp>
    </p:spTree>
    <p:extLst>
      <p:ext uri="{BB962C8B-B14F-4D97-AF65-F5344CB8AC3E}">
        <p14:creationId xmlns:p14="http://schemas.microsoft.com/office/powerpoint/2010/main" val="3337139283"/>
      </p:ext>
    </p:extLst>
  </p:cSld>
  <p:clrMapOvr>
    <a:masterClrMapping/>
  </p:clrMapOvr>
  <p:transition spd="slow">
    <p:cover dir="d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C86648D0-B46F-45A6-A988-CCDC1453B06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3752379"/>
              </p:ext>
            </p:extLst>
          </p:nvPr>
        </p:nvGraphicFramePr>
        <p:xfrm>
          <a:off x="1939464" y="2585544"/>
          <a:ext cx="7961924" cy="36136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0481">
                  <a:extLst>
                    <a:ext uri="{9D8B030D-6E8A-4147-A177-3AD203B41FA5}">
                      <a16:colId xmlns:a16="http://schemas.microsoft.com/office/drawing/2014/main" val="1288083436"/>
                    </a:ext>
                  </a:extLst>
                </a:gridCol>
                <a:gridCol w="1990481">
                  <a:extLst>
                    <a:ext uri="{9D8B030D-6E8A-4147-A177-3AD203B41FA5}">
                      <a16:colId xmlns:a16="http://schemas.microsoft.com/office/drawing/2014/main" val="3645252834"/>
                    </a:ext>
                  </a:extLst>
                </a:gridCol>
                <a:gridCol w="1990481">
                  <a:extLst>
                    <a:ext uri="{9D8B030D-6E8A-4147-A177-3AD203B41FA5}">
                      <a16:colId xmlns:a16="http://schemas.microsoft.com/office/drawing/2014/main" val="3823046716"/>
                    </a:ext>
                  </a:extLst>
                </a:gridCol>
                <a:gridCol w="1990481">
                  <a:extLst>
                    <a:ext uri="{9D8B030D-6E8A-4147-A177-3AD203B41FA5}">
                      <a16:colId xmlns:a16="http://schemas.microsoft.com/office/drawing/2014/main" val="437602697"/>
                    </a:ext>
                  </a:extLst>
                </a:gridCol>
              </a:tblGrid>
              <a:tr h="693684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i="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Locked Period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Model</a:t>
                      </a:r>
                      <a:endParaRPr lang="zh-TW" alt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XX</a:t>
                      </a:r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160-A5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JM168-MK6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5076315"/>
                  </a:ext>
                </a:extLst>
              </a:tr>
              <a:tr h="5561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effectLst/>
                          <a:latin typeface="+mn-ea"/>
                          <a:ea typeface="+mn-ea"/>
                        </a:rPr>
                        <a:t>1 hour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9580" marR="139580" marT="69790" marB="6979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Pressure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&gt;150 bar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＜100 bar</a:t>
                      </a:r>
                      <a:endParaRPr lang="en-US" sz="20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3495336"/>
                  </a:ext>
                </a:extLst>
              </a:tr>
              <a:tr h="86903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+mn-ea"/>
                          <a:ea typeface="+mn-ea"/>
                        </a:rPr>
                        <a:t>Status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Large noise</a:t>
                      </a:r>
                    </a:p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Hard vibration</a:t>
                      </a:r>
                      <a:endParaRPr lang="zh-TW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Silky</a:t>
                      </a:r>
                    </a:p>
                    <a:p>
                      <a:pPr algn="ctr" fontAlgn="ctr"/>
                      <a:r>
                        <a:rPr lang="en-US" altLang="zh-TW" sz="2400" b="1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Smooth</a:t>
                      </a:r>
                      <a:endParaRPr lang="zh-TW" altLang="en-US" sz="2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162679"/>
                  </a:ext>
                </a:extLst>
              </a:tr>
              <a:tr h="55616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60 hours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39580" marR="139580" marT="69790" marB="6979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+mn-ea"/>
                          <a:ea typeface="+mn-ea"/>
                        </a:rPr>
                        <a:t>Pressure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&gt;160 bar</a:t>
                      </a:r>
                      <a:endParaRPr 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＜100 bar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3842581"/>
                  </a:ext>
                </a:extLst>
              </a:tr>
              <a:tr h="93856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>
                          <a:effectLst/>
                          <a:latin typeface="+mn-ea"/>
                          <a:ea typeface="+mn-ea"/>
                        </a:rPr>
                        <a:t>Status</a:t>
                      </a:r>
                      <a:endParaRPr lang="zh-TW" alt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00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Large noise</a:t>
                      </a:r>
                    </a:p>
                    <a:p>
                      <a:pPr algn="ctr" fontAlgn="ctr"/>
                      <a:r>
                        <a:rPr lang="en-US" altLang="zh-TW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Hard vibration</a:t>
                      </a:r>
                      <a:endParaRPr lang="zh-TW" altLang="en-US" sz="2000" b="0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24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Silky</a:t>
                      </a:r>
                    </a:p>
                    <a:p>
                      <a:pPr algn="ctr" fontAlgn="ctr"/>
                      <a:r>
                        <a:rPr lang="en-US" altLang="zh-TW" sz="24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Smooth</a:t>
                      </a:r>
                      <a:endParaRPr lang="zh-TW" altLang="en-US" sz="24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14637" marR="14637" marT="14637" marB="0" anchor="ctr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6974220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DA512DDD-0ED2-4CC9-AFDE-3631B1682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Reopening a Locked Clamp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63312"/>
      </p:ext>
    </p:extLst>
  </p:cSld>
  <p:clrMapOvr>
    <a:masterClrMapping/>
  </p:clrMapOvr>
  <p:transition spd="slow">
    <p:cover dir="d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Hydraulic Safety Valve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85761" y="2578940"/>
            <a:ext cx="2340430" cy="2043510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2789267" y="4759245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104976" y="4759246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7018808" y="5388616"/>
            <a:ext cx="3916156" cy="124551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Compliant to all</a:t>
            </a:r>
            <a:b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</a:b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safety standards</a:t>
            </a:r>
            <a:endParaRPr lang="zh-CN" altLang="en-US" sz="24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0F2FA79-701C-45E3-BB92-5FB0A918DFD0}"/>
              </a:ext>
            </a:extLst>
          </p:cNvPr>
          <p:cNvSpPr/>
          <p:nvPr/>
        </p:nvSpPr>
        <p:spPr>
          <a:xfrm>
            <a:off x="2817897" y="5388615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no safety valve</a:t>
            </a:r>
            <a:br>
              <a:rPr lang="en-US" altLang="zh-CN" sz="20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</a:br>
            <a:r>
              <a:rPr lang="en-US" altLang="zh-CN" sz="20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not compliant to</a:t>
            </a:r>
            <a:br>
              <a:rPr lang="en-US" altLang="zh-CN" sz="20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</a:br>
            <a:r>
              <a:rPr lang="en-US" altLang="zh-CN" sz="2000" b="0" i="0" u="none" strike="noStrike" baseline="0" dirty="0">
                <a:ln>
                  <a:noFill/>
                </a:ln>
                <a:solidFill>
                  <a:schemeClr val="bg1"/>
                </a:solidFill>
                <a:latin typeface="+mn-ea"/>
                <a:cs typeface="宋体" pitchFamily="2"/>
              </a:rPr>
              <a:t>safety regulations</a:t>
            </a:r>
            <a:endParaRPr lang="zh-CN" sz="2000" b="0" i="0" u="none" strike="noStrike" baseline="0" dirty="0">
              <a:ln>
                <a:noFill/>
              </a:ln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87B61A-1411-4149-882C-3D40E3D37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62" y="2355913"/>
            <a:ext cx="2266537" cy="226653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867F3F-7402-4904-9C5B-EAD4EDA6A7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29667" y="4252474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415629394"/>
      </p:ext>
    </p:extLst>
  </p:cSld>
  <p:clrMapOvr>
    <a:masterClrMapping/>
  </p:clrMapOvr>
  <p:transition spd="slow">
    <p:cover dir="d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Rectangle 9"/>
          <p:cNvSpPr>
            <a:spLocks/>
          </p:cNvSpPr>
          <p:nvPr/>
        </p:nvSpPr>
        <p:spPr bwMode="ltGray">
          <a:xfrm>
            <a:off x="5909629" y="2402666"/>
            <a:ext cx="1119187" cy="33123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latin typeface="Arial" panose="020B0604020202020204" pitchFamily="34" charset="0"/>
              </a:rPr>
              <a:t>450</a:t>
            </a:r>
          </a:p>
          <a:p>
            <a:pPr algn="ctr"/>
            <a:r>
              <a:rPr lang="en-US" altLang="zh-TW" sz="2400" dirty="0">
                <a:latin typeface="Arial" panose="020B0604020202020204" pitchFamily="34" charset="0"/>
              </a:rPr>
              <a:t>mm</a:t>
            </a:r>
            <a:endParaRPr lang="zh-TW" altLang="zh-TW" sz="2400" dirty="0">
              <a:latin typeface="Arial" panose="020B0604020202020204" pitchFamily="34" charset="0"/>
            </a:endParaRPr>
          </a:p>
        </p:txBody>
      </p:sp>
      <p:sp>
        <p:nvSpPr>
          <p:cNvPr id="34828" name="Rectangle 12"/>
          <p:cNvSpPr>
            <a:spLocks/>
          </p:cNvSpPr>
          <p:nvPr/>
        </p:nvSpPr>
        <p:spPr bwMode="auto">
          <a:xfrm>
            <a:off x="2189359" y="5776914"/>
            <a:ext cx="2695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160-A5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34831" name="Rectangle 15"/>
          <p:cNvSpPr>
            <a:spLocks/>
          </p:cNvSpPr>
          <p:nvPr/>
        </p:nvSpPr>
        <p:spPr bwMode="auto">
          <a:xfrm>
            <a:off x="2977520" y="3285534"/>
            <a:ext cx="1119187" cy="2429467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</a:rPr>
              <a:t>420</a:t>
            </a:r>
          </a:p>
          <a:p>
            <a:pPr algn="ctr"/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</a:rPr>
              <a:t>mm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34" name="Rectangle 18"/>
          <p:cNvSpPr>
            <a:spLocks/>
          </p:cNvSpPr>
          <p:nvPr/>
        </p:nvSpPr>
        <p:spPr bwMode="auto">
          <a:xfrm>
            <a:off x="5263553" y="5776914"/>
            <a:ext cx="2411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JM168-MK6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9A6868-FD99-4C4A-B60C-C866D694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Opening Stroke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EC35AD-EEA9-456E-9422-BC5A5BD7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8B50BC0C-CB01-41F2-A1BA-BC57F433383E}"/>
              </a:ext>
            </a:extLst>
          </p:cNvPr>
          <p:cNvSpPr txBox="1">
            <a:spLocks/>
          </p:cNvSpPr>
          <p:nvPr/>
        </p:nvSpPr>
        <p:spPr>
          <a:xfrm>
            <a:off x="8737646" y="2717974"/>
            <a:ext cx="2695507" cy="39368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</a:rPr>
              <a:t>Bigger numbers are better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Larger opening strokes enable production of deep-cavity parts</a:t>
            </a:r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91411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 autoUpdateAnimBg="0"/>
      <p:bldP spid="34828" grpId="0"/>
      <p:bldP spid="34831" grpId="0" animBg="1" autoUpdateAnimBg="0"/>
      <p:bldP spid="34834" grpId="0"/>
      <p:bldP spid="26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5" name="Rectangle 9"/>
          <p:cNvSpPr>
            <a:spLocks/>
          </p:cNvSpPr>
          <p:nvPr/>
        </p:nvSpPr>
        <p:spPr bwMode="ltGray">
          <a:xfrm>
            <a:off x="5922242" y="2402666"/>
            <a:ext cx="1119187" cy="3312336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CN" sz="2400" dirty="0">
                <a:latin typeface="Arial" panose="020B0604020202020204" pitchFamily="34" charset="0"/>
              </a:rPr>
              <a:t>4.2</a:t>
            </a:r>
            <a:r>
              <a:rPr lang="en-US" altLang="zh-TW" sz="2400" dirty="0">
                <a:latin typeface="Arial" panose="020B0604020202020204" pitchFamily="34" charset="0"/>
              </a:rPr>
              <a:t> </a:t>
            </a:r>
            <a:r>
              <a:rPr lang="zh-TW" altLang="en-US" sz="2400" dirty="0">
                <a:latin typeface="Arial" panose="020B0604020202020204" pitchFamily="34" charset="0"/>
              </a:rPr>
              <a:t>吨</a:t>
            </a:r>
            <a:endParaRPr lang="zh-TW" altLang="zh-TW" sz="2400" dirty="0">
              <a:latin typeface="Arial" panose="020B0604020202020204" pitchFamily="34" charset="0"/>
            </a:endParaRPr>
          </a:p>
        </p:txBody>
      </p:sp>
      <p:sp>
        <p:nvSpPr>
          <p:cNvPr id="34828" name="Rectangle 12"/>
          <p:cNvSpPr>
            <a:spLocks/>
          </p:cNvSpPr>
          <p:nvPr/>
        </p:nvSpPr>
        <p:spPr bwMode="auto">
          <a:xfrm>
            <a:off x="2113685" y="5776914"/>
            <a:ext cx="269550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sz="2400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160-A5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34831" name="Rectangle 15"/>
          <p:cNvSpPr>
            <a:spLocks/>
          </p:cNvSpPr>
          <p:nvPr/>
        </p:nvSpPr>
        <p:spPr bwMode="auto">
          <a:xfrm>
            <a:off x="2901846" y="2402665"/>
            <a:ext cx="1119187" cy="3312336"/>
          </a:xfrm>
          <a:prstGeom prst="rect">
            <a:avLst/>
          </a:prstGeom>
          <a:solidFill>
            <a:srgbClr val="0070C0"/>
          </a:solidFill>
          <a:ln>
            <a:noFill/>
          </a:ln>
          <a:effectLst/>
          <a:extLst/>
        </p:spPr>
        <p:txBody>
          <a:bodyPr lIns="45720" rIns="45720" anchor="ctr"/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4.2</a:t>
            </a:r>
            <a:r>
              <a:rPr lang="zh-CN" alt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吨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4834" name="Rectangle 18"/>
          <p:cNvSpPr>
            <a:spLocks/>
          </p:cNvSpPr>
          <p:nvPr/>
        </p:nvSpPr>
        <p:spPr bwMode="auto">
          <a:xfrm>
            <a:off x="5276166" y="5776914"/>
            <a:ext cx="241133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altLang="zh-TW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JM168-MK6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C9A6868-FD99-4C4A-B60C-C866D694A7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Ejector</a:t>
            </a:r>
            <a:r>
              <a:rPr lang="zh-CN" altLang="en-US" dirty="0"/>
              <a:t> </a:t>
            </a:r>
            <a:r>
              <a:rPr lang="en-US" altLang="zh-CN" dirty="0"/>
              <a:t>Force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62EC35AD-EEA9-456E-9422-BC5A5BD7C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8581" y="6446520"/>
            <a:ext cx="601980" cy="325405"/>
          </a:xfrm>
        </p:spPr>
        <p:txBody>
          <a:bodyPr/>
          <a:lstStyle>
            <a:lvl1pPr algn="l"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fld id="{3238F5CA-2D6F-4E46-8737-979EC276B3C5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26" name="Content Placeholder 7">
            <a:extLst>
              <a:ext uri="{FF2B5EF4-FFF2-40B4-BE49-F238E27FC236}">
                <a16:creationId xmlns:a16="http://schemas.microsoft.com/office/drawing/2014/main" id="{8B50BC0C-CB01-41F2-A1BA-BC57F433383E}"/>
              </a:ext>
            </a:extLst>
          </p:cNvPr>
          <p:cNvSpPr txBox="1">
            <a:spLocks/>
          </p:cNvSpPr>
          <p:nvPr/>
        </p:nvSpPr>
        <p:spPr>
          <a:xfrm>
            <a:off x="8809772" y="2717974"/>
            <a:ext cx="2881936" cy="393682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</a:rPr>
              <a:t>Bigger numbers are better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Larger ejector force enables production of deep-cavity/extra-long parts</a:t>
            </a:r>
            <a:endParaRPr lang="en-US" sz="24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133609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34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4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4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5" grpId="0" animBg="1" autoUpdateAnimBg="0"/>
      <p:bldP spid="34828" grpId="0"/>
      <p:bldP spid="34831" grpId="0" animBg="1" autoUpdateAnimBg="0"/>
      <p:bldP spid="34834" grpId="0"/>
      <p:bldP spid="26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677222-21C0-4489-A6B9-2AEF2E864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3B066BE7-569B-4B93-9185-EA064DEDA1DB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>
              <a:alpha val="80000"/>
            </a:srgbClr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1FA64C-13FD-4332-8DD0-854E23BBE8A0}"/>
              </a:ext>
            </a:extLst>
          </p:cNvPr>
          <p:cNvSpPr txBox="1">
            <a:spLocks/>
          </p:cNvSpPr>
          <p:nvPr/>
        </p:nvSpPr>
        <p:spPr bwMode="auto">
          <a:xfrm>
            <a:off x="687377" y="2111126"/>
            <a:ext cx="10916043" cy="103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0" kern="1200" smtClean="0">
                <a:solidFill>
                  <a:srgbClr val="FFFFFF"/>
                </a:solidFill>
                <a:effectLst/>
                <a:latin typeface="Helvetica Neue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Comparisons of Specs &amp;</a:t>
            </a:r>
          </a:p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Actual Measurements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BB8D704-F168-4067-AC54-F0D86041DB4B}"/>
              </a:ext>
            </a:extLst>
          </p:cNvPr>
          <p:cNvSpPr>
            <a:spLocks/>
          </p:cNvSpPr>
          <p:nvPr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B72E5E3-53A3-4365-90D8-A2303D62A60B}"/>
              </a:ext>
            </a:extLst>
          </p:cNvPr>
          <p:cNvSpPr>
            <a:spLocks/>
          </p:cNvSpPr>
          <p:nvPr/>
        </p:nvSpPr>
        <p:spPr bwMode="black">
          <a:xfrm rot="16200000">
            <a:off x="180392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FB7CF9B-EC35-4396-BAC6-4AC91BD4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59" y="333375"/>
            <a:ext cx="9119662" cy="1243013"/>
          </a:xfrm>
        </p:spPr>
        <p:txBody>
          <a:bodyPr>
            <a:normAutofit/>
          </a:bodyPr>
          <a:lstStyle/>
          <a:p>
            <a:r>
              <a:rPr lang="en-US" altLang="zh-CN" sz="6000" dirty="0" err="1"/>
              <a:t>Mould</a:t>
            </a:r>
            <a:r>
              <a:rPr lang="en-US" altLang="zh-CN" sz="6000" dirty="0"/>
              <a:t> Adj. Performance</a:t>
            </a: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D5B520A-EF53-478E-8572-52F0A554968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80256" y="469900"/>
            <a:ext cx="1043590" cy="1043590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8680D04-D09E-46F9-AA97-AB384F73A115}"/>
              </a:ext>
            </a:extLst>
          </p:cNvPr>
          <p:cNvSpPr/>
          <p:nvPr/>
        </p:nvSpPr>
        <p:spPr bwMode="blackWhite">
          <a:xfrm>
            <a:off x="8765628" y="5858466"/>
            <a:ext cx="3140491" cy="750439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INTERNAL ONLY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83522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4AB703F-1AEC-433A-832D-437BFF883B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274157"/>
              </p:ext>
            </p:extLst>
          </p:nvPr>
        </p:nvGraphicFramePr>
        <p:xfrm>
          <a:off x="632770" y="2404570"/>
          <a:ext cx="7592672" cy="2861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37059">
                  <a:extLst>
                    <a:ext uri="{9D8B030D-6E8A-4147-A177-3AD203B41FA5}">
                      <a16:colId xmlns:a16="http://schemas.microsoft.com/office/drawing/2014/main" val="1049247299"/>
                    </a:ext>
                  </a:extLst>
                </a:gridCol>
                <a:gridCol w="1402132">
                  <a:extLst>
                    <a:ext uri="{9D8B030D-6E8A-4147-A177-3AD203B41FA5}">
                      <a16:colId xmlns:a16="http://schemas.microsoft.com/office/drawing/2014/main" val="2029048554"/>
                    </a:ext>
                  </a:extLst>
                </a:gridCol>
                <a:gridCol w="1798959">
                  <a:extLst>
                    <a:ext uri="{9D8B030D-6E8A-4147-A177-3AD203B41FA5}">
                      <a16:colId xmlns:a16="http://schemas.microsoft.com/office/drawing/2014/main" val="1862618838"/>
                    </a:ext>
                  </a:extLst>
                </a:gridCol>
                <a:gridCol w="2354522">
                  <a:extLst>
                    <a:ext uri="{9D8B030D-6E8A-4147-A177-3AD203B41FA5}">
                      <a16:colId xmlns:a16="http://schemas.microsoft.com/office/drawing/2014/main" val="560107597"/>
                    </a:ext>
                  </a:extLst>
                </a:gridCol>
              </a:tblGrid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u="none" strike="noStrike" dirty="0">
                          <a:effectLst/>
                          <a:latin typeface="+mn-ea"/>
                          <a:ea typeface="+mn-ea"/>
                        </a:rPr>
                        <a:t>Model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000" b="1" u="none" strike="noStrike" dirty="0">
                          <a:effectLst/>
                          <a:latin typeface="+mn-ea"/>
                          <a:ea typeface="+mn-ea"/>
                        </a:rPr>
                        <a:t>Time</a:t>
                      </a:r>
                    </a:p>
                    <a:p>
                      <a:pPr algn="ctr" fontAlgn="b"/>
                      <a:r>
                        <a:rPr lang="en-US" altLang="zh-TW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Needed</a:t>
                      </a:r>
                      <a:endParaRPr lang="zh-TW" alt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400" b="1" u="none" strike="noStrike" dirty="0">
                          <a:effectLst/>
                          <a:latin typeface="+mn-ea"/>
                          <a:ea typeface="+mn-ea"/>
                        </a:rPr>
                        <a:t>Set Clamp</a:t>
                      </a:r>
                    </a:p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Force</a:t>
                      </a: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000" b="1" u="none" strike="noStrike" dirty="0">
                          <a:effectLst/>
                          <a:latin typeface="+mn-ea"/>
                          <a:ea typeface="+mn-ea"/>
                        </a:rPr>
                        <a:t>Measure </a:t>
                      </a:r>
                      <a:r>
                        <a:rPr lang="en-US" altLang="zh-TW" sz="2000" b="1" u="none" strike="noStrike" dirty="0" err="1">
                          <a:effectLst/>
                          <a:latin typeface="+mn-ea"/>
                          <a:ea typeface="+mn-ea"/>
                        </a:rPr>
                        <a:t>Mould</a:t>
                      </a:r>
                      <a:endParaRPr lang="en-US" altLang="zh-TW" sz="2000" b="1" u="none" strike="noStrike" dirty="0">
                        <a:effectLst/>
                        <a:latin typeface="+mn-ea"/>
                        <a:ea typeface="+mn-ea"/>
                      </a:endParaRPr>
                    </a:p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Thickness</a:t>
                      </a: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20686"/>
                  </a:ext>
                </a:extLst>
              </a:tr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JM168-MK6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29 sec.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b="1" i="0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not needed</a:t>
                      </a:r>
                      <a:endParaRPr lang="en-US" sz="28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200274"/>
                  </a:ext>
                </a:extLst>
              </a:tr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XX</a:t>
                      </a:r>
                      <a:r>
                        <a:rPr lang="en-US" sz="2000" u="none" strike="noStrike" dirty="0">
                          <a:effectLst/>
                          <a:latin typeface="+mn-ea"/>
                          <a:ea typeface="+mn-ea"/>
                        </a:rPr>
                        <a:t>160-A5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77</a:t>
                      </a:r>
                      <a:r>
                        <a:rPr lang="en-US" sz="2800" b="1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sec.</a:t>
                      </a:r>
                      <a:endParaRPr lang="en-US" sz="28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36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Must</a:t>
                      </a:r>
                      <a:endParaRPr lang="en-US" sz="36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2257438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03DF408-44BB-40A6-871F-7FF097A8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Automatic Clamping Force Adjustment</a:t>
            </a:r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8E6A280-A2CD-4CB5-8303-FF84A4EE8D71}"/>
              </a:ext>
            </a:extLst>
          </p:cNvPr>
          <p:cNvSpPr txBox="1">
            <a:spLocks/>
          </p:cNvSpPr>
          <p:nvPr/>
        </p:nvSpPr>
        <p:spPr>
          <a:xfrm>
            <a:off x="8683647" y="2131498"/>
            <a:ext cx="3291839" cy="452330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</a:rPr>
              <a:t>Due to complex non-linear relationship between clamping pressure and clamping force, achieving accurate clamping force usually requires experience and certain “black arts”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Both allow intelligent automatic adjustment of clamping force</a:t>
            </a:r>
          </a:p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</a:rPr>
              <a:t>XX</a:t>
            </a:r>
            <a:r>
              <a:rPr lang="en-US" altLang="zh-CN" sz="2400" dirty="0"/>
              <a:t>-A5 also requires measuring the </a:t>
            </a:r>
            <a:r>
              <a:rPr lang="en-US" altLang="zh-CN" sz="2400" dirty="0" err="1"/>
              <a:t>mould’s</a:t>
            </a:r>
            <a:r>
              <a:rPr lang="en-US" altLang="zh-CN" sz="2400" dirty="0"/>
              <a:t> actual thickness which is time-consuming</a:t>
            </a:r>
            <a:endParaRPr lang="en-US" sz="2400" dirty="0">
              <a:latin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92C5462-0304-481C-B07B-E146B65194A7}"/>
              </a:ext>
            </a:extLst>
          </p:cNvPr>
          <p:cNvGrpSpPr/>
          <p:nvPr/>
        </p:nvGrpSpPr>
        <p:grpSpPr>
          <a:xfrm>
            <a:off x="4628556" y="3200799"/>
            <a:ext cx="946131" cy="1924230"/>
            <a:chOff x="4628556" y="3200799"/>
            <a:chExt cx="946131" cy="192423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FBBAE17-3359-428E-AD4B-0FD180F569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628556" y="3200799"/>
              <a:ext cx="946131" cy="876748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72CE73A-D7D4-4D48-9CDF-57A1051294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628556" y="4248281"/>
              <a:ext cx="946131" cy="8767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63238312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4784EE-1603-4F8C-B6DC-CDA3F9C95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Highest Actual Measured Speed for</a:t>
            </a:r>
            <a:br>
              <a:rPr lang="en-US" altLang="zh-CN" dirty="0"/>
            </a:br>
            <a:r>
              <a:rPr lang="en-US" altLang="zh-CN" dirty="0"/>
              <a:t>All Specifications at 99% Settings</a:t>
            </a:r>
            <a:endParaRPr lang="en-US" dirty="0"/>
          </a:p>
        </p:txBody>
      </p:sp>
      <p:graphicFrame>
        <p:nvGraphicFramePr>
          <p:cNvPr id="8" name="Content Placeholder 4">
            <a:extLst>
              <a:ext uri="{FF2B5EF4-FFF2-40B4-BE49-F238E27FC236}">
                <a16:creationId xmlns:a16="http://schemas.microsoft.com/office/drawing/2014/main" id="{F3332DF9-D6DD-412D-9D33-D540CAF472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873158"/>
              </p:ext>
            </p:extLst>
          </p:nvPr>
        </p:nvGraphicFramePr>
        <p:xfrm>
          <a:off x="964851" y="2604133"/>
          <a:ext cx="7848813" cy="3260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9159">
                  <a:extLst>
                    <a:ext uri="{9D8B030D-6E8A-4147-A177-3AD203B41FA5}">
                      <a16:colId xmlns:a16="http://schemas.microsoft.com/office/drawing/2014/main" val="923481884"/>
                    </a:ext>
                  </a:extLst>
                </a:gridCol>
                <a:gridCol w="1025514">
                  <a:extLst>
                    <a:ext uri="{9D8B030D-6E8A-4147-A177-3AD203B41FA5}">
                      <a16:colId xmlns:a16="http://schemas.microsoft.com/office/drawing/2014/main" val="2655732151"/>
                    </a:ext>
                  </a:extLst>
                </a:gridCol>
                <a:gridCol w="1787070">
                  <a:extLst>
                    <a:ext uri="{9D8B030D-6E8A-4147-A177-3AD203B41FA5}">
                      <a16:colId xmlns:a16="http://schemas.microsoft.com/office/drawing/2014/main" val="344668326"/>
                    </a:ext>
                  </a:extLst>
                </a:gridCol>
                <a:gridCol w="1787070">
                  <a:extLst>
                    <a:ext uri="{9D8B030D-6E8A-4147-A177-3AD203B41FA5}">
                      <a16:colId xmlns:a16="http://schemas.microsoft.com/office/drawing/2014/main" val="2989063908"/>
                    </a:ext>
                  </a:extLst>
                </a:gridCol>
              </a:tblGrid>
              <a:tr h="543440">
                <a:tc>
                  <a:txBody>
                    <a:bodyPr/>
                    <a:lstStyle/>
                    <a:p>
                      <a:pPr algn="dist">
                        <a:lnSpc>
                          <a:spcPct val="120000"/>
                        </a:lnSpc>
                      </a:pPr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T="45731" marB="4573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zh-CN" altLang="en-US" sz="1800" dirty="0">
                          <a:latin typeface="Arial" panose="020B0604020202020204" pitchFamily="34" charset="0"/>
                        </a:rPr>
                        <a:t>单位</a:t>
                      </a:r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T="45731" marB="4573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XX</a:t>
                      </a:r>
                      <a:r>
                        <a:rPr lang="en-US" sz="1800" dirty="0">
                          <a:latin typeface="Arial" panose="020B0604020202020204" pitchFamily="34" charset="0"/>
                        </a:rPr>
                        <a:t>160-A5</a:t>
                      </a:r>
                    </a:p>
                  </a:txBody>
                  <a:tcPr marT="45731" marB="45731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Arial" panose="020B0604020202020204" pitchFamily="34" charset="0"/>
                        </a:rPr>
                        <a:t>JM168-MK6</a:t>
                      </a:r>
                    </a:p>
                  </a:txBody>
                  <a:tcPr marT="45731" marB="45731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4537082"/>
                  </a:ext>
                </a:extLst>
              </a:tr>
              <a:tr h="5434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1800" dirty="0">
                          <a:latin typeface="Arial" panose="020B0604020202020204" pitchFamily="34" charset="0"/>
                        </a:rPr>
                        <a:t>Max. Clamp Closing Speed</a:t>
                      </a:r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mm/s</a:t>
                      </a: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768</a:t>
                      </a: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817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  (+6%)</a:t>
                      </a:r>
                      <a:endParaRPr lang="en-US" sz="18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2138160022"/>
                  </a:ext>
                </a:extLst>
              </a:tr>
              <a:tr h="5434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1800" dirty="0">
                          <a:latin typeface="Arial" panose="020B0604020202020204" pitchFamily="34" charset="0"/>
                        </a:rPr>
                        <a:t>Max. Clamp Opening Speed</a:t>
                      </a:r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mm/s</a:t>
                      </a: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1,242</a:t>
                      </a: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1,313</a:t>
                      </a:r>
                      <a:r>
                        <a:rPr lang="en-US" sz="1600" dirty="0">
                          <a:latin typeface="+mj-lt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 (+6%)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3215144619"/>
                  </a:ext>
                </a:extLst>
              </a:tr>
              <a:tr h="5434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1800" dirty="0">
                          <a:latin typeface="Arial" panose="020B0604020202020204" pitchFamily="34" charset="0"/>
                        </a:rPr>
                        <a:t>Max. Injection Speed</a:t>
                      </a:r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mm/s</a:t>
                      </a: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98</a:t>
                      </a: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108 </a:t>
                      </a:r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+mj-lt"/>
                        </a:rPr>
                        <a:t> (+10%)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3587965794"/>
                  </a:ext>
                </a:extLst>
              </a:tr>
              <a:tr h="5434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1800" dirty="0">
                          <a:latin typeface="Arial" panose="020B0604020202020204" pitchFamily="34" charset="0"/>
                        </a:rPr>
                        <a:t>Max. Plasticizing Speed</a:t>
                      </a:r>
                      <a:endParaRPr lang="en-US" sz="1800" dirty="0">
                        <a:latin typeface="Arial" panose="020B0604020202020204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rpm</a:t>
                      </a: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233</a:t>
                      </a: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224</a:t>
                      </a:r>
                      <a:r>
                        <a:rPr lang="en-US" sz="1600" dirty="0">
                          <a:latin typeface="+mj-lt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00B050"/>
                          </a:solidFill>
                          <a:latin typeface="+mj-lt"/>
                        </a:rPr>
                        <a:t>(-4%)</a:t>
                      </a:r>
                      <a:endParaRPr lang="en-US" sz="1800" dirty="0">
                        <a:solidFill>
                          <a:srgbClr val="00B050"/>
                        </a:solidFill>
                        <a:latin typeface="+mj-lt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3417099901"/>
                  </a:ext>
                </a:extLst>
              </a:tr>
              <a:tr h="543440"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US" altLang="zh-CN" sz="1800" dirty="0">
                          <a:latin typeface="Arial" panose="020B0604020202020204" pitchFamily="34" charset="0"/>
                        </a:rPr>
                        <a:t>Max. </a:t>
                      </a:r>
                      <a:r>
                        <a:rPr lang="en-US" altLang="zh-CN" sz="1800" dirty="0" err="1">
                          <a:latin typeface="Arial" panose="020B0604020202020204" pitchFamily="34" charset="0"/>
                        </a:rPr>
                        <a:t>Mould</a:t>
                      </a:r>
                      <a:r>
                        <a:rPr lang="en-US" altLang="zh-CN" sz="1800" dirty="0">
                          <a:latin typeface="Arial" panose="020B0604020202020204" pitchFamily="34" charset="0"/>
                        </a:rPr>
                        <a:t> Adj. Speed</a:t>
                      </a:r>
                      <a:endParaRPr lang="en-US" sz="1800" baseline="30000" dirty="0">
                        <a:latin typeface="Arial" panose="020B0604020202020204" pitchFamily="34" charset="0"/>
                      </a:endParaRP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mm/s</a:t>
                      </a: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1.7</a:t>
                      </a:r>
                    </a:p>
                  </a:txBody>
                  <a:tcPr marT="45731" marB="45731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en-US" sz="1800" dirty="0">
                          <a:latin typeface="+mj-lt"/>
                        </a:rPr>
                        <a:t>2.5</a:t>
                      </a:r>
                      <a:r>
                        <a:rPr lang="en-US" sz="1600" dirty="0">
                          <a:latin typeface="+mj-lt"/>
                        </a:rPr>
                        <a:t> </a:t>
                      </a:r>
                      <a:r>
                        <a:rPr lang="en-US" sz="1600" b="1" dirty="0">
                          <a:solidFill>
                            <a:srgbClr val="FF0000"/>
                          </a:solidFill>
                          <a:latin typeface="+mj-lt"/>
                        </a:rPr>
                        <a:t> (+50%)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marT="45731" marB="45731" anchor="ctr"/>
                </a:tc>
                <a:extLst>
                  <a:ext uri="{0D108BD9-81ED-4DB2-BD59-A6C34878D82A}">
                    <a16:rowId xmlns:a16="http://schemas.microsoft.com/office/drawing/2014/main" val="3391483128"/>
                  </a:ext>
                </a:extLst>
              </a:tr>
            </a:tbl>
          </a:graphicData>
        </a:graphic>
      </p:graphicFrame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B8DF3F3E-0A66-4B8B-A09F-037D85F6C308}"/>
              </a:ext>
            </a:extLst>
          </p:cNvPr>
          <p:cNvSpPr txBox="1">
            <a:spLocks/>
          </p:cNvSpPr>
          <p:nvPr/>
        </p:nvSpPr>
        <p:spPr>
          <a:xfrm>
            <a:off x="9150306" y="2390052"/>
            <a:ext cx="2799956" cy="424407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MK6 has a all-rounded speed advantage</a:t>
            </a:r>
            <a:endParaRPr lang="en-US" altLang="zh-CN" sz="2400" dirty="0"/>
          </a:p>
          <a:p>
            <a:r>
              <a:rPr lang="en-US" altLang="zh-CN" sz="2400" b="1" dirty="0">
                <a:solidFill>
                  <a:schemeClr val="bg1">
                    <a:lumMod val="50000"/>
                  </a:schemeClr>
                </a:solidFill>
              </a:rPr>
              <a:t>XX</a:t>
            </a:r>
            <a:r>
              <a:rPr lang="en-US" altLang="zh-CN" sz="2400" dirty="0"/>
              <a:t>-A5 is slightly faster in plasticizing rpm (but at the expense of very low torque due to much smaller hydraulic motor)</a:t>
            </a: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9089126"/>
      </p:ext>
    </p:extLst>
  </p:cSld>
  <p:clrMapOvr>
    <a:masterClrMapping/>
  </p:clrMapOvr>
  <p:transition spd="slow">
    <p:cover dir="d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677222-21C0-4489-A6B9-2AEF2E864D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3B066BE7-569B-4B93-9185-EA064DEDA1DB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>
              <a:alpha val="80000"/>
            </a:srgbClr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1FA64C-13FD-4332-8DD0-854E23BBE8A0}"/>
              </a:ext>
            </a:extLst>
          </p:cNvPr>
          <p:cNvSpPr txBox="1">
            <a:spLocks/>
          </p:cNvSpPr>
          <p:nvPr/>
        </p:nvSpPr>
        <p:spPr bwMode="auto">
          <a:xfrm>
            <a:off x="687377" y="2111126"/>
            <a:ext cx="10916043" cy="103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0" kern="1200" smtClean="0">
                <a:solidFill>
                  <a:srgbClr val="FFFFFF"/>
                </a:solidFill>
                <a:effectLst/>
                <a:latin typeface="Helvetica Neue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Comparisons of Specs &amp;</a:t>
            </a:r>
          </a:p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Standards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BB8D704-F168-4067-AC54-F0D86041DB4B}"/>
              </a:ext>
            </a:extLst>
          </p:cNvPr>
          <p:cNvSpPr>
            <a:spLocks/>
          </p:cNvSpPr>
          <p:nvPr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B72E5E3-53A3-4365-90D8-A2303D62A60B}"/>
              </a:ext>
            </a:extLst>
          </p:cNvPr>
          <p:cNvSpPr>
            <a:spLocks/>
          </p:cNvSpPr>
          <p:nvPr/>
        </p:nvSpPr>
        <p:spPr bwMode="black">
          <a:xfrm rot="16200000">
            <a:off x="180392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FB7CF9B-EC35-4396-BAC6-4AC91BD4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59" y="333375"/>
            <a:ext cx="9119662" cy="1243013"/>
          </a:xfrm>
        </p:spPr>
        <p:txBody>
          <a:bodyPr>
            <a:normAutofit/>
          </a:bodyPr>
          <a:lstStyle/>
          <a:p>
            <a:r>
              <a:rPr lang="en-US" altLang="zh-CN" sz="6000" dirty="0"/>
              <a:t>Electricals</a:t>
            </a: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14AD20-CD52-4BA3-841F-9A4587C4D46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30616" y="469901"/>
            <a:ext cx="969964" cy="969964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F0E1C34-3CBF-4F99-8279-653251D72A34}"/>
              </a:ext>
            </a:extLst>
          </p:cNvPr>
          <p:cNvSpPr/>
          <p:nvPr/>
        </p:nvSpPr>
        <p:spPr bwMode="blackWhite">
          <a:xfrm>
            <a:off x="8765628" y="5858466"/>
            <a:ext cx="3140491" cy="750439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INTERNAL ONLY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765358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Electrical Cabinet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257" y="2939997"/>
            <a:ext cx="2351158" cy="223739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5402" y="2921236"/>
            <a:ext cx="2437683" cy="2256154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3293763" y="5314186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527489" y="5314186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7571634" y="5918334"/>
            <a:ext cx="2776259" cy="63381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Galvanized sheet</a:t>
            </a:r>
            <a:endParaRPr lang="zh-CN" altLang="en-US" sz="24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3315998" y="5918334"/>
            <a:ext cx="2776259" cy="633815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traditional resin board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31779" y="4550232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4EEBCF-08D8-4704-B8D2-B872F6D2B5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4941" y="4550232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E382AB6-86D8-444D-A1EE-9A0F9C969AE2}"/>
              </a:ext>
            </a:extLst>
          </p:cNvPr>
          <p:cNvSpPr txBox="1"/>
          <p:nvPr/>
        </p:nvSpPr>
        <p:spPr>
          <a:xfrm>
            <a:off x="7197209" y="1873106"/>
            <a:ext cx="236955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Resistant to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</a:rPr>
              <a:t>Interference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EDA724A-3650-4E98-B594-94937DAE5E53}"/>
              </a:ext>
            </a:extLst>
          </p:cNvPr>
          <p:cNvSpPr txBox="1"/>
          <p:nvPr/>
        </p:nvSpPr>
        <p:spPr>
          <a:xfrm>
            <a:off x="2590718" y="2409123"/>
            <a:ext cx="30267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prone to interference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575344"/>
      </p:ext>
    </p:extLst>
  </p:cSld>
  <p:clrMapOvr>
    <a:masterClrMapping/>
  </p:clrMapOvr>
  <p:transition spd="slow">
    <p:cover dir="d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Low-Voltage Terminals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8663" y="2561629"/>
            <a:ext cx="2934017" cy="223739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4812" y="2561629"/>
            <a:ext cx="2782021" cy="223739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3205477" y="4935818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565324" y="4935818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7546405" y="5565188"/>
            <a:ext cx="3596663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CE-standard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spring-type terminals</a:t>
            </a:r>
            <a:endParaRPr lang="zh-CN" altLang="en-US" sz="24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3227712" y="5565188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traditional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terminals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369614" y="4171864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74EEBCF-08D8-4704-B8D2-B872F6D2B53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655" y="4171864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0531891"/>
      </p:ext>
    </p:extLst>
  </p:cSld>
  <p:clrMapOvr>
    <a:masterClrMapping/>
  </p:clrMapOvr>
  <p:transition spd="slow">
    <p:cover dir="d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Power Connection Terminals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992" y="2385057"/>
            <a:ext cx="1998663" cy="223739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5458" y="2385057"/>
            <a:ext cx="1488310" cy="223739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2789267" y="4759245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104976" y="4759246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6770747" y="5388616"/>
            <a:ext cx="4460607" cy="124551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CE-compliant terminals</a:t>
            </a:r>
            <a:endParaRPr lang="zh-CN" altLang="en-US" sz="24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0F2FA79-701C-45E3-BB92-5FB0A918DFD0}"/>
              </a:ext>
            </a:extLst>
          </p:cNvPr>
          <p:cNvSpPr/>
          <p:nvPr/>
        </p:nvSpPr>
        <p:spPr>
          <a:xfrm>
            <a:off x="3341312" y="5388615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normal terminals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not compliant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to safety </a:t>
            </a:r>
            <a:r>
              <a:rPr lang="en-US" altLang="zh-CN" sz="2000" dirty="0" err="1">
                <a:solidFill>
                  <a:schemeClr val="bg1"/>
                </a:solidFill>
                <a:latin typeface="+mn-ea"/>
                <a:cs typeface="宋体" pitchFamily="2"/>
              </a:rPr>
              <a:t>regs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87B61A-1411-4149-882C-3D40E3D372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568" y="5458763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867F3F-7402-4904-9C5B-EAD4EDA6A7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600875" y="3902107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61512794"/>
      </p:ext>
    </p:extLst>
  </p:cSld>
  <p:clrMapOvr>
    <a:masterClrMapping/>
  </p:clrMapOvr>
  <p:transition spd="slow">
    <p:cover dir="d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Safety Modules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5167" y="2385057"/>
            <a:ext cx="740313" cy="223739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2789267" y="4759245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104976" y="4759246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6791785" y="5388616"/>
            <a:ext cx="4824246" cy="93651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 err="1">
                <a:solidFill>
                  <a:schemeClr val="bg1"/>
                </a:solidFill>
                <a:latin typeface="+mn-ea"/>
                <a:cs typeface="宋体" pitchFamily="2"/>
              </a:rPr>
              <a:t>Pilz</a:t>
            </a: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 (Germany)</a:t>
            </a:r>
            <a:b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</a:b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Fully compliant to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safety standards</a:t>
            </a: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0F2FA79-701C-45E3-BB92-5FB0A918DFD0}"/>
              </a:ext>
            </a:extLst>
          </p:cNvPr>
          <p:cNvSpPr/>
          <p:nvPr/>
        </p:nvSpPr>
        <p:spPr>
          <a:xfrm>
            <a:off x="2817897" y="5388615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no safety module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not compliant to</a:t>
            </a:r>
            <a:b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</a:b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safety regulations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87B61A-1411-4149-882C-3D40E3D37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62" y="2355913"/>
            <a:ext cx="2266537" cy="226653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867F3F-7402-4904-9C5B-EAD4EDA6A7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575650" y="3365922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921489408"/>
      </p:ext>
    </p:extLst>
  </p:cSld>
  <p:clrMapOvr>
    <a:masterClrMapping/>
  </p:clrMapOvr>
  <p:transition spd="slow">
    <p:cover dir="d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Nozzle Guard Safety Switch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74357" y="2578940"/>
            <a:ext cx="2763239" cy="2043510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2789267" y="4759245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104976" y="4759246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6735029" y="5388616"/>
            <a:ext cx="4199935" cy="124551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Full Compliant to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Safety Standards</a:t>
            </a:r>
            <a:endParaRPr lang="zh-CN" altLang="en-US" sz="24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0F2FA79-701C-45E3-BB92-5FB0A918DFD0}"/>
              </a:ext>
            </a:extLst>
          </p:cNvPr>
          <p:cNvSpPr/>
          <p:nvPr/>
        </p:nvSpPr>
        <p:spPr>
          <a:xfrm>
            <a:off x="2817897" y="5388615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no safety switch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not compliant to</a:t>
            </a:r>
            <a:b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</a:b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safety regulations</a:t>
            </a:r>
            <a:endParaRPr lang="zh-CN" sz="2000" b="0" i="0" u="none" strike="noStrike" baseline="0" dirty="0">
              <a:ln>
                <a:noFill/>
              </a:ln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87B61A-1411-4149-882C-3D40E3D372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7262" y="2355913"/>
            <a:ext cx="2266537" cy="2266537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867F3F-7402-4904-9C5B-EAD4EDA6A7D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8929667" y="4252474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00534870"/>
      </p:ext>
    </p:extLst>
  </p:cSld>
  <p:clrMapOvr>
    <a:masterClrMapping/>
  </p:clrMapOvr>
  <p:transition spd="slow">
    <p:cover dir="d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Guard </a:t>
            </a:r>
            <a:r>
              <a:rPr lang="en-US" altLang="zh-CN"/>
              <a:t>Door Safety Switches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4804" y="2385057"/>
            <a:ext cx="1301039" cy="223739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9093" y="2385057"/>
            <a:ext cx="1301039" cy="223739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2789267" y="4759245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104976" y="4759246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6861153" y="5388616"/>
            <a:ext cx="4370201" cy="1245514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Safety Switch</a:t>
            </a:r>
            <a:b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</a:b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Full Compliant to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Safety Standards</a:t>
            </a:r>
            <a:endParaRPr lang="zh-CN" altLang="en-US" sz="24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0F2FA79-701C-45E3-BB92-5FB0A918DFD0}"/>
              </a:ext>
            </a:extLst>
          </p:cNvPr>
          <p:cNvSpPr/>
          <p:nvPr/>
        </p:nvSpPr>
        <p:spPr>
          <a:xfrm>
            <a:off x="3341312" y="5388615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non-safe switch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not compliant to</a:t>
            </a:r>
            <a:b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</a:b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safety regulations</a:t>
            </a:r>
            <a:endParaRPr lang="zh-CN" sz="2000" b="0" i="0" u="none" strike="noStrike" baseline="0" dirty="0">
              <a:ln>
                <a:noFill/>
              </a:ln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1087B61A-1411-4149-882C-3D40E3D3729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568" y="5458763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4867F3F-7402-4904-9C5B-EAD4EDA6A7D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725670" y="3637246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678112446"/>
      </p:ext>
    </p:extLst>
  </p:cSld>
  <p:clrMapOvr>
    <a:masterClrMapping/>
  </p:clrMapOvr>
  <p:transition spd="slow">
    <p:cover dir="d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677222-21C0-4489-A6B9-2AEF2E864D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73182" y="0"/>
            <a:ext cx="11845636" cy="6858000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3B066BE7-569B-4B93-9185-EA064DEDA1DB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>
              <a:alpha val="80000"/>
            </a:srgbClr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1FA64C-13FD-4332-8DD0-854E23BBE8A0}"/>
              </a:ext>
            </a:extLst>
          </p:cNvPr>
          <p:cNvSpPr txBox="1">
            <a:spLocks/>
          </p:cNvSpPr>
          <p:nvPr/>
        </p:nvSpPr>
        <p:spPr bwMode="auto">
          <a:xfrm>
            <a:off x="687377" y="2111126"/>
            <a:ext cx="1091604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0" kern="1200" smtClean="0">
                <a:solidFill>
                  <a:srgbClr val="FFFFFF"/>
                </a:solidFill>
                <a:effectLst/>
                <a:latin typeface="Helvetica Neue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Comparisons of Specs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BB8D704-F168-4067-AC54-F0D86041DB4B}"/>
              </a:ext>
            </a:extLst>
          </p:cNvPr>
          <p:cNvSpPr>
            <a:spLocks/>
          </p:cNvSpPr>
          <p:nvPr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B72E5E3-53A3-4365-90D8-A2303D62A60B}"/>
              </a:ext>
            </a:extLst>
          </p:cNvPr>
          <p:cNvSpPr>
            <a:spLocks/>
          </p:cNvSpPr>
          <p:nvPr/>
        </p:nvSpPr>
        <p:spPr bwMode="black">
          <a:xfrm rot="16200000">
            <a:off x="180392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FB7CF9B-EC35-4396-BAC6-4AC91BD4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59" y="333375"/>
            <a:ext cx="9119662" cy="1243013"/>
          </a:xfrm>
        </p:spPr>
        <p:txBody>
          <a:bodyPr>
            <a:normAutofit/>
          </a:bodyPr>
          <a:lstStyle/>
          <a:p>
            <a:r>
              <a:rPr lang="en-US" altLang="zh-CN" sz="6000" dirty="0"/>
              <a:t>Power Pack</a:t>
            </a:r>
            <a:endParaRPr lang="en-US" sz="6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828AD8-E369-4372-9D27-1743D6C1B8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933041" y="543445"/>
            <a:ext cx="1049872" cy="822872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E293A6F-87D7-4AF1-8A61-4B4BD9351A8F}"/>
              </a:ext>
            </a:extLst>
          </p:cNvPr>
          <p:cNvSpPr/>
          <p:nvPr/>
        </p:nvSpPr>
        <p:spPr bwMode="blackWhite">
          <a:xfrm>
            <a:off x="8765628" y="5858466"/>
            <a:ext cx="3140491" cy="750439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INTERNAL ONLY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68495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637D97-D551-4CAC-89AB-81382A87D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Maxiumum</a:t>
            </a:r>
            <a:r>
              <a:rPr lang="en-US" altLang="zh-CN" dirty="0"/>
              <a:t> Sustainable Power Output</a:t>
            </a: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8507F15-7E4A-421E-9E2A-4B76F2CC2D34}"/>
              </a:ext>
            </a:extLst>
          </p:cNvPr>
          <p:cNvPicPr>
            <a:picLocks noGrp="1" noChangeAspect="1"/>
          </p:cNvPicPr>
          <p:nvPr>
            <p:ph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3169" y="2579381"/>
            <a:ext cx="2934017" cy="2201888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775309A-4232-426D-94DF-4BB3569D63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92348" y="2579380"/>
            <a:ext cx="2958667" cy="2200033"/>
          </a:xfrm>
          <a:prstGeom prst="rect">
            <a:avLst/>
          </a:prstGeom>
          <a:noFill/>
          <a:ln>
            <a:solidFill>
              <a:schemeClr val="tx2">
                <a:lumMod val="25000"/>
                <a:lumOff val="75000"/>
              </a:schemeClr>
            </a:solidFill>
          </a:ln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7396159-447E-4162-8B05-53A416E7323C}"/>
              </a:ext>
            </a:extLst>
          </p:cNvPr>
          <p:cNvSpPr/>
          <p:nvPr/>
        </p:nvSpPr>
        <p:spPr bwMode="ltGray">
          <a:xfrm>
            <a:off x="3161334" y="4935818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F68D6F0-039B-492B-8140-CD1DA0889F74}"/>
              </a:ext>
            </a:extLst>
          </p:cNvPr>
          <p:cNvSpPr/>
          <p:nvPr/>
        </p:nvSpPr>
        <p:spPr bwMode="black">
          <a:xfrm>
            <a:off x="7369830" y="4935818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61060B-1667-4C4C-B33E-5581A6BF243C}"/>
              </a:ext>
            </a:extLst>
          </p:cNvPr>
          <p:cNvSpPr/>
          <p:nvPr/>
        </p:nvSpPr>
        <p:spPr>
          <a:xfrm>
            <a:off x="7123888" y="5565188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Pump: 64cc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400" dirty="0">
                <a:solidFill>
                  <a:schemeClr val="bg1"/>
                </a:solidFill>
                <a:latin typeface="+mn-ea"/>
                <a:cs typeface="宋体" pitchFamily="2"/>
              </a:rPr>
              <a:t>Max. power: 22kW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endParaRPr lang="zh-CN" altLang="en-US" sz="24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4675007-FCD1-41EA-8394-BF10EFCDE4F4}"/>
              </a:ext>
            </a:extLst>
          </p:cNvPr>
          <p:cNvSpPr/>
          <p:nvPr/>
        </p:nvSpPr>
        <p:spPr>
          <a:xfrm>
            <a:off x="2956546" y="5565188"/>
            <a:ext cx="2776259" cy="106894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5000" rIns="90000" bIns="45000" anchor="t" anchorCtr="0" compatLnSpc="1">
            <a:noAutofit/>
          </a:bodyPr>
          <a:lstStyle/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Pump: 50cc</a:t>
            </a:r>
          </a:p>
          <a:p>
            <a:pPr lvl="0" hangingPunct="0">
              <a:tabLst>
                <a:tab pos="0" algn="l"/>
                <a:tab pos="448919" algn="l"/>
                <a:tab pos="898199" algn="l"/>
                <a:tab pos="1347480" algn="l"/>
                <a:tab pos="1796760" algn="l"/>
                <a:tab pos="2246040" algn="l"/>
                <a:tab pos="2695320" algn="l"/>
                <a:tab pos="3144600" algn="l"/>
                <a:tab pos="3593880" algn="l"/>
                <a:tab pos="4043159" algn="l"/>
                <a:tab pos="4492440" algn="l"/>
                <a:tab pos="4941719" algn="l"/>
                <a:tab pos="5391000" algn="l"/>
                <a:tab pos="5840280" algn="l"/>
                <a:tab pos="6289560" algn="l"/>
                <a:tab pos="6738840" algn="l"/>
                <a:tab pos="7188120" algn="l"/>
                <a:tab pos="7637400" algn="l"/>
                <a:tab pos="8086679" algn="l"/>
                <a:tab pos="8535960" algn="l"/>
                <a:tab pos="8985240" algn="l"/>
              </a:tabLst>
            </a:pPr>
            <a:r>
              <a:rPr lang="en-US" altLang="zh-CN" sz="2000" dirty="0">
                <a:solidFill>
                  <a:schemeClr val="bg1"/>
                </a:solidFill>
                <a:latin typeface="+mn-ea"/>
                <a:cs typeface="宋体" pitchFamily="2"/>
              </a:rPr>
              <a:t>Max. power: 17.5kW</a:t>
            </a:r>
            <a:endParaRPr lang="zh-CN" altLang="en-US" sz="2000" dirty="0">
              <a:solidFill>
                <a:schemeClr val="bg1"/>
              </a:solidFill>
              <a:latin typeface="+mn-ea"/>
              <a:cs typeface="宋体" pitchFamily="2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1CFAEC5-17B8-4BA1-9E79-5CB759A684A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174120" y="4171864"/>
            <a:ext cx="946131" cy="87674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AD5E93-3768-479E-80E5-65FA3170C45F}"/>
              </a:ext>
            </a:extLst>
          </p:cNvPr>
          <p:cNvSpPr txBox="1"/>
          <p:nvPr/>
        </p:nvSpPr>
        <p:spPr>
          <a:xfrm>
            <a:off x="6190089" y="1961391"/>
            <a:ext cx="44342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/>
                </a:solidFill>
                <a:latin typeface="Arial" panose="020B0604020202020204" pitchFamily="34" charset="0"/>
              </a:rPr>
              <a:t>Fast, High Power </a:t>
            </a: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(22kW)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6D9BE50-AF93-41BC-94D2-9B479A758A75}"/>
              </a:ext>
            </a:extLst>
          </p:cNvPr>
          <p:cNvSpPr txBox="1"/>
          <p:nvPr/>
        </p:nvSpPr>
        <p:spPr>
          <a:xfrm>
            <a:off x="2396252" y="2081203"/>
            <a:ext cx="3150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</a:rPr>
              <a:t>slow, low power</a:t>
            </a:r>
            <a:r>
              <a:rPr lang="zh-CN" altLang="en-US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</a:rPr>
              <a:t>(15kW)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0040CA3-7048-47D4-BC1C-4358B5B0C43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5624" y="4145916"/>
            <a:ext cx="928643" cy="928643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25053792"/>
      </p:ext>
    </p:extLst>
  </p:cSld>
  <p:clrMapOvr>
    <a:masterClrMapping/>
  </p:clrMapOvr>
  <p:transition spd="slow">
    <p:cover dir="d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04AB703F-1AEC-433A-832D-437BFF883B0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7503651"/>
              </p:ext>
            </p:extLst>
          </p:nvPr>
        </p:nvGraphicFramePr>
        <p:xfrm>
          <a:off x="632769" y="2612673"/>
          <a:ext cx="7622056" cy="286144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1148">
                  <a:extLst>
                    <a:ext uri="{9D8B030D-6E8A-4147-A177-3AD203B41FA5}">
                      <a16:colId xmlns:a16="http://schemas.microsoft.com/office/drawing/2014/main" val="1049247299"/>
                    </a:ext>
                  </a:extLst>
                </a:gridCol>
                <a:gridCol w="1322727">
                  <a:extLst>
                    <a:ext uri="{9D8B030D-6E8A-4147-A177-3AD203B41FA5}">
                      <a16:colId xmlns:a16="http://schemas.microsoft.com/office/drawing/2014/main" val="2029048554"/>
                    </a:ext>
                  </a:extLst>
                </a:gridCol>
                <a:gridCol w="1322727">
                  <a:extLst>
                    <a:ext uri="{9D8B030D-6E8A-4147-A177-3AD203B41FA5}">
                      <a16:colId xmlns:a16="http://schemas.microsoft.com/office/drawing/2014/main" val="2176457904"/>
                    </a:ext>
                  </a:extLst>
                </a:gridCol>
                <a:gridCol w="1322727">
                  <a:extLst>
                    <a:ext uri="{9D8B030D-6E8A-4147-A177-3AD203B41FA5}">
                      <a16:colId xmlns:a16="http://schemas.microsoft.com/office/drawing/2014/main" val="140909554"/>
                    </a:ext>
                  </a:extLst>
                </a:gridCol>
                <a:gridCol w="1322727">
                  <a:extLst>
                    <a:ext uri="{9D8B030D-6E8A-4147-A177-3AD203B41FA5}">
                      <a16:colId xmlns:a16="http://schemas.microsoft.com/office/drawing/2014/main" val="560107597"/>
                    </a:ext>
                  </a:extLst>
                </a:gridCol>
              </a:tblGrid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CN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Power Demand</a:t>
                      </a:r>
                    </a:p>
                    <a:p>
                      <a:pPr algn="ctr" fontAlgn="b"/>
                      <a:r>
                        <a:rPr lang="en-US" altLang="zh-TW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by Process</a:t>
                      </a:r>
                      <a:endParaRPr lang="zh-TW" altLang="en-US" sz="24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5kW</a:t>
                      </a:r>
                      <a:endParaRPr lang="zh-TW" alt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10kW</a:t>
                      </a: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15kW</a:t>
                      </a: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</a:rPr>
                        <a:t>20kW</a:t>
                      </a:r>
                    </a:p>
                  </a:txBody>
                  <a:tcPr marL="4763" marR="4763" marT="4763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1420686"/>
                  </a:ext>
                </a:extLst>
              </a:tr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+mn-ea"/>
                          <a:ea typeface="+mn-ea"/>
                        </a:rPr>
                        <a:t>JM168-MK6</a:t>
                      </a:r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3600" b="1" i="0" u="none" strike="noStrike" dirty="0">
                        <a:solidFill>
                          <a:schemeClr val="bg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8200274"/>
                  </a:ext>
                </a:extLst>
              </a:tr>
              <a:tr h="953814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n-lt"/>
                          <a:ea typeface="+mn-ea"/>
                        </a:rPr>
                        <a:t>XX</a:t>
                      </a:r>
                      <a:r>
                        <a:rPr lang="en-US" sz="2000" u="none" strike="noStrike" dirty="0">
                          <a:effectLst/>
                          <a:latin typeface="+mn-ea"/>
                          <a:ea typeface="+mn-ea"/>
                        </a:rPr>
                        <a:t>160-A5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800" b="1" i="0" u="none" strike="noStrike" dirty="0">
                        <a:solidFill>
                          <a:srgbClr val="C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4763" marR="4763" marT="476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trips</a:t>
                      </a:r>
                    </a:p>
                    <a:p>
                      <a:pPr algn="ctr" fontAlgn="ctr"/>
                      <a:r>
                        <a:rPr lang="en-US" sz="2800" b="1" i="0" u="none" strike="noStrike" dirty="0">
                          <a:solidFill>
                            <a:srgbClr val="FF0000"/>
                          </a:solidFill>
                          <a:effectLst/>
                          <a:latin typeface="+mn-ea"/>
                          <a:ea typeface="+mn-ea"/>
                        </a:rPr>
                        <a:t>alarm!</a:t>
                      </a:r>
                    </a:p>
                  </a:txBody>
                  <a:tcPr marL="4763" marR="4763" marT="4763" marB="0" anchor="ctr"/>
                </a:tc>
                <a:extLst>
                  <a:ext uri="{0D108BD9-81ED-4DB2-BD59-A6C34878D82A}">
                    <a16:rowId xmlns:a16="http://schemas.microsoft.com/office/drawing/2014/main" val="402257438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E03DF408-44BB-40A6-871F-7FF097A88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Impact of Maximum Power Output on</a:t>
            </a:r>
            <a:br>
              <a:rPr lang="en-US" altLang="zh-CN" dirty="0"/>
            </a:br>
            <a:r>
              <a:rPr lang="en-US" altLang="zh-CN" dirty="0"/>
              <a:t>Application Processes</a:t>
            </a:r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38E6A280-A2CD-4CB5-8303-FF84A4EE8D71}"/>
              </a:ext>
            </a:extLst>
          </p:cNvPr>
          <p:cNvSpPr txBox="1">
            <a:spLocks/>
          </p:cNvSpPr>
          <p:nvPr/>
        </p:nvSpPr>
        <p:spPr>
          <a:xfrm>
            <a:off x="8545881" y="2049517"/>
            <a:ext cx="3524200" cy="4742267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dirty="0">
                <a:latin typeface="Arial" panose="020B0604020202020204" pitchFamily="34" charset="0"/>
              </a:rPr>
              <a:t>Different applications require different power outputs (e.g. engineering resins and thin-walled parts require more power)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If process power demand exceeds servosystem limit, alarm is tripped and machine stops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Energy efficiency drops significantly when power output is close to limit</a:t>
            </a:r>
          </a:p>
          <a:p>
            <a:r>
              <a:rPr lang="en-US" altLang="zh-CN" sz="2400" dirty="0">
                <a:latin typeface="Arial" panose="020B0604020202020204" pitchFamily="34" charset="0"/>
              </a:rPr>
              <a:t>Notes: As a servo-pump system can achieve 0 rpm, </a:t>
            </a:r>
            <a:r>
              <a:rPr lang="en-US" altLang="zh-CN" sz="2400" i="1" dirty="0">
                <a:latin typeface="Arial" panose="020B0604020202020204" pitchFamily="34" charset="0"/>
              </a:rPr>
              <a:t>ACTUAL</a:t>
            </a:r>
            <a:r>
              <a:rPr lang="en-US" altLang="zh-CN" sz="2400" dirty="0">
                <a:latin typeface="Arial" panose="020B0604020202020204" pitchFamily="34" charset="0"/>
              </a:rPr>
              <a:t> energy consumption is </a:t>
            </a:r>
            <a:r>
              <a:rPr lang="en-US" altLang="zh-CN" sz="2400" i="1" dirty="0">
                <a:latin typeface="Arial" panose="020B0604020202020204" pitchFamily="34" charset="0"/>
              </a:rPr>
              <a:t>NOT</a:t>
            </a:r>
            <a:r>
              <a:rPr lang="en-US" altLang="zh-CN" sz="2400" dirty="0">
                <a:latin typeface="Arial" panose="020B0604020202020204" pitchFamily="34" charset="0"/>
              </a:rPr>
              <a:t> related to max. power limit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A8C709F-3CDC-4FD9-A15B-A024CC2C720A}"/>
              </a:ext>
            </a:extLst>
          </p:cNvPr>
          <p:cNvGrpSpPr/>
          <p:nvPr/>
        </p:nvGrpSpPr>
        <p:grpSpPr>
          <a:xfrm>
            <a:off x="3398543" y="3637102"/>
            <a:ext cx="4588915" cy="1688372"/>
            <a:chOff x="3398543" y="3428999"/>
            <a:chExt cx="4588915" cy="168837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DD00372-64A9-4895-BCEB-1ED111011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447942" y="3553876"/>
              <a:ext cx="581725" cy="539065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1B54676-9E53-49DE-B725-E79385DC854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588089" y="3429000"/>
              <a:ext cx="716483" cy="663941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AB997EF-15A5-45B5-BCFE-BF89DB12DF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929532" y="3429000"/>
              <a:ext cx="716483" cy="663941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AD46467B-A678-4798-9439-C316939552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7270975" y="3428999"/>
              <a:ext cx="716483" cy="663941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6DB3B5F-7DFA-4142-A4EF-E94D986B2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3398543" y="4578306"/>
              <a:ext cx="581725" cy="539065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B3651DDE-417D-45B8-B35D-E60F24AAEC4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4538690" y="4453430"/>
              <a:ext cx="716483" cy="663941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E5ECD0E9-F335-4797-A573-88F66B05D69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3"/>
                </a:ext>
              </a:extLst>
            </a:blip>
            <a:stretch>
              <a:fillRect/>
            </a:stretch>
          </p:blipFill>
          <p:spPr>
            <a:xfrm>
              <a:off x="5913928" y="4453430"/>
              <a:ext cx="716483" cy="663941"/>
            </a:xfrm>
            <a:prstGeom prst="rect">
              <a:avLst/>
            </a:prstGeom>
            <a:effectLst>
              <a:glow rad="101600">
                <a:schemeClr val="bg1">
                  <a:alpha val="60000"/>
                </a:schemeClr>
              </a:glow>
            </a:effectLst>
          </p:spPr>
        </p:pic>
      </p:grpSp>
    </p:spTree>
    <p:extLst>
      <p:ext uri="{BB962C8B-B14F-4D97-AF65-F5344CB8AC3E}">
        <p14:creationId xmlns:p14="http://schemas.microsoft.com/office/powerpoint/2010/main" val="107471961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8C04847-871B-4B42-ABA2-E4BA16112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Makes The Difference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543766-8F17-4B7F-B3FF-2FE77D937A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5320" y="1981518"/>
            <a:ext cx="6537960" cy="2022923"/>
          </a:xfrm>
        </p:spPr>
        <p:txBody>
          <a:bodyPr>
            <a:normAutofit/>
          </a:bodyPr>
          <a:lstStyle/>
          <a:p>
            <a:r>
              <a:rPr lang="en-US" dirty="0"/>
              <a:t>Precision Hydraulics</a:t>
            </a:r>
            <a:r>
              <a:rPr lang="en-US" baseline="30000" dirty="0"/>
              <a:t>®</a:t>
            </a:r>
            <a:endParaRPr lang="en-US" dirty="0"/>
          </a:p>
          <a:p>
            <a:r>
              <a:rPr lang="en-US" dirty="0"/>
              <a:t>for the MK6</a:t>
            </a:r>
            <a:endParaRPr lang="en-US" baseline="30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DC809A73-45C6-4EE6-87DE-9A876E8D1065}"/>
              </a:ext>
            </a:extLst>
          </p:cNvPr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917179" y="3064036"/>
            <a:ext cx="3661243" cy="2975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06D6C6C-276D-48C1-8BBB-15C67703EF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8378" y="492723"/>
            <a:ext cx="952507" cy="95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263407"/>
      </p:ext>
    </p:extLst>
  </p:cSld>
  <p:clrMapOvr>
    <a:masterClrMapping/>
  </p:clrMapOvr>
  <p:transition spd="slow">
    <p:cover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F93182F-B4AA-4A7C-82CA-5FB327CB1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Precision Hydraulics</a:t>
            </a:r>
            <a:r>
              <a:rPr lang="en-US" baseline="30000" dirty="0"/>
              <a:t>®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B09754-C49A-4F72-BF1D-4BA66420739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3563" y="2460625"/>
            <a:ext cx="5723725" cy="3959094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Next-Gen computer control algorithms and hydraulics circuit design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Developed by senior Japanese engineers with decades of technical expertise, using advanced hydraulics simulation software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Enhancement of 3</a:t>
            </a:r>
            <a:r>
              <a:rPr lang="en-US" baseline="30000" dirty="0">
                <a:solidFill>
                  <a:schemeClr val="bg1"/>
                </a:solidFill>
              </a:rPr>
              <a:t>rd</a:t>
            </a:r>
            <a:r>
              <a:rPr lang="en-US" dirty="0">
                <a:solidFill>
                  <a:schemeClr val="bg1"/>
                </a:solidFill>
              </a:rPr>
              <a:t> Gen Servo-Pump technology: from 3G to 4G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Eliminates unnecessary pressure drops for ultimate precision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6287AE-CD70-42D1-9388-EE89CCA814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b="1" dirty="0"/>
              <a:t>Precision at HIGH SPEED</a:t>
            </a:r>
          </a:p>
          <a:p>
            <a:r>
              <a:rPr lang="en-US" dirty="0"/>
              <a:t>(JM168-MK6 has </a:t>
            </a:r>
            <a:r>
              <a:rPr lang="en-US" i="1" dirty="0"/>
              <a:t>sustainable</a:t>
            </a:r>
            <a:r>
              <a:rPr lang="en-US" dirty="0"/>
              <a:t> dry cycle of only 1.9s)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EC1F0AD-C351-4506-BAB2-B2F070C8A26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b="1" dirty="0"/>
              <a:t>Rock-Solid Stability</a:t>
            </a:r>
          </a:p>
          <a:p>
            <a:r>
              <a:rPr lang="en-US" dirty="0"/>
              <a:t>(little vibrations and shocks even running at max. speed)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351D7ED-DE17-47DD-9399-3CC195AB969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b="1" dirty="0"/>
              <a:t>High Repeatability</a:t>
            </a:r>
          </a:p>
          <a:p>
            <a:r>
              <a:rPr lang="en-US" dirty="0"/>
              <a:t>(tolerances &lt; 0.05%)</a:t>
            </a:r>
          </a:p>
        </p:txBody>
      </p:sp>
    </p:spTree>
    <p:extLst>
      <p:ext uri="{BB962C8B-B14F-4D97-AF65-F5344CB8AC3E}">
        <p14:creationId xmlns:p14="http://schemas.microsoft.com/office/powerpoint/2010/main" val="4273937748"/>
      </p:ext>
    </p:extLst>
  </p:cSld>
  <p:clrMapOvr>
    <a:masterClrMapping/>
  </p:clrMapOvr>
  <p:transition spd="slow">
    <p:cover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6A677222-21C0-4489-A6B9-2AEF2E864D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-1"/>
            <a:ext cx="12192000" cy="6848411"/>
          </a:xfrm>
          <a:prstGeom prst="rect">
            <a:avLst/>
          </a:prstGeom>
        </p:spPr>
      </p:pic>
      <p:sp>
        <p:nvSpPr>
          <p:cNvPr id="14" name="AutoShape 2">
            <a:extLst>
              <a:ext uri="{FF2B5EF4-FFF2-40B4-BE49-F238E27FC236}">
                <a16:creationId xmlns:a16="http://schemas.microsoft.com/office/drawing/2014/main" id="{3B066BE7-569B-4B93-9185-EA064DEDA1DB}"/>
              </a:ext>
            </a:extLst>
          </p:cNvPr>
          <p:cNvSpPr>
            <a:spLocks/>
          </p:cNvSpPr>
          <p:nvPr/>
        </p:nvSpPr>
        <p:spPr bwMode="white">
          <a:xfrm>
            <a:off x="0" y="0"/>
            <a:ext cx="12192000" cy="68580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FF9300">
              <a:alpha val="80000"/>
            </a:srgbClr>
          </a:solidFill>
          <a:ln>
            <a:noFill/>
          </a:ln>
          <a:effectLst>
            <a:outerShdw blurRad="101600" dist="25400" dir="5400000" algn="ctr" rotWithShape="0">
              <a:srgbClr val="000000">
                <a:alpha val="75000"/>
              </a:srgbClr>
            </a:outerShdw>
          </a:effectLst>
          <a:extLst/>
        </p:spPr>
        <p:txBody>
          <a:bodyPr lIns="45720" rIns="4572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TW" altLang="zh-TW" dirty="0">
              <a:solidFill>
                <a:srgbClr val="F79646"/>
              </a:solidFill>
              <a:latin typeface="Microsoft YaHei" panose="020B0503020204020204" pitchFamily="34" charset="-122"/>
              <a:ea typeface="Microsoft YaHei" panose="020B0503020204020204" pitchFamily="34" charset="-122"/>
              <a:cs typeface="Arial" panose="020B0604020202020204" pitchFamily="34" charset="0"/>
              <a:sym typeface="SimSun" pitchFamily="2" charset="-122"/>
            </a:endParaRP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561FA64C-13FD-4332-8DD0-854E23BBE8A0}"/>
              </a:ext>
            </a:extLst>
          </p:cNvPr>
          <p:cNvSpPr txBox="1">
            <a:spLocks/>
          </p:cNvSpPr>
          <p:nvPr/>
        </p:nvSpPr>
        <p:spPr bwMode="auto">
          <a:xfrm>
            <a:off x="687377" y="2111126"/>
            <a:ext cx="10916043" cy="1030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3200" b="0" i="0" kern="1200" smtClean="0">
                <a:solidFill>
                  <a:srgbClr val="FFFFFF"/>
                </a:solidFill>
                <a:effectLst/>
                <a:latin typeface="Helvetica Neue" charset="0"/>
                <a:ea typeface="+mn-ea"/>
                <a:cs typeface="Calibri" pitchFamily="34" charset="0"/>
                <a:sym typeface="Calibri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Comparisons of Injection Specs &amp;</a:t>
            </a:r>
          </a:p>
          <a:p>
            <a:pPr defTabSz="457200" fontAlgn="base" hangingPunct="0">
              <a:spcBef>
                <a:spcPts val="400"/>
              </a:spcBef>
              <a:spcAft>
                <a:spcPct val="0"/>
              </a:spcAft>
            </a:pPr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Actual Measurements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1BB8D704-F168-4067-AC54-F0D86041DB4B}"/>
              </a:ext>
            </a:extLst>
          </p:cNvPr>
          <p:cNvSpPr>
            <a:spLocks/>
          </p:cNvSpPr>
          <p:nvPr/>
        </p:nvSpPr>
        <p:spPr bwMode="auto">
          <a:xfrm>
            <a:off x="687377" y="333375"/>
            <a:ext cx="10916043" cy="1243013"/>
          </a:xfrm>
          <a:prstGeom prst="rect">
            <a:avLst/>
          </a:prstGeom>
          <a:noFill/>
          <a:ln w="5080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FB72E5E3-53A3-4365-90D8-A2303D62A60B}"/>
              </a:ext>
            </a:extLst>
          </p:cNvPr>
          <p:cNvSpPr>
            <a:spLocks/>
          </p:cNvSpPr>
          <p:nvPr/>
        </p:nvSpPr>
        <p:spPr bwMode="black">
          <a:xfrm rot="16200000">
            <a:off x="1803920" y="894557"/>
            <a:ext cx="969963" cy="12065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sz="1800" b="0" i="0" dirty="0">
              <a:solidFill>
                <a:srgbClr val="000000"/>
              </a:solidFill>
              <a:effectLst/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23" name="Title 22">
            <a:extLst>
              <a:ext uri="{FF2B5EF4-FFF2-40B4-BE49-F238E27FC236}">
                <a16:creationId xmlns:a16="http://schemas.microsoft.com/office/drawing/2014/main" id="{8FB7CF9B-EC35-4396-BAC6-4AC91BD4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759" y="333375"/>
            <a:ext cx="9119662" cy="1243013"/>
          </a:xfrm>
        </p:spPr>
        <p:txBody>
          <a:bodyPr>
            <a:normAutofit/>
          </a:bodyPr>
          <a:lstStyle/>
          <a:p>
            <a:r>
              <a:rPr lang="en-US" altLang="zh-CN" sz="6000" dirty="0"/>
              <a:t>Injection Performance</a:t>
            </a:r>
            <a:endParaRPr lang="en-US" sz="60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B051C9D-E0EC-45A9-A8D9-DFAD7FA1F0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041440" y="469900"/>
            <a:ext cx="952507" cy="952507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2F9F15AD-A0F7-43B8-8FE4-FD13BBDF79EB}"/>
              </a:ext>
            </a:extLst>
          </p:cNvPr>
          <p:cNvSpPr/>
          <p:nvPr/>
        </p:nvSpPr>
        <p:spPr bwMode="blackWhite">
          <a:xfrm>
            <a:off x="8765628" y="5858466"/>
            <a:ext cx="3140491" cy="750439"/>
          </a:xfrm>
          <a:prstGeom prst="roundRect">
            <a:avLst/>
          </a:prstGeom>
          <a:solidFill>
            <a:srgbClr val="FF7000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INTERNAL ONLY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780651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715796B-F9A4-4A51-9FFF-098E615F48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6797" y="2973490"/>
            <a:ext cx="2237043" cy="354119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2944ADFD-0B69-44EA-A590-06FDC2EAA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Injection Speed Response (0 </a:t>
            </a:r>
            <a:r>
              <a:rPr lang="en-US" altLang="zh-CN" dirty="0">
                <a:cs typeface="Arial" panose="020B0604020202020204" pitchFamily="34" charset="0"/>
              </a:rPr>
              <a:t>→ 99%)</a:t>
            </a: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1801112-9145-4F7A-9D78-5C102D6A250C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910669" y="2196962"/>
            <a:ext cx="3121574" cy="3129488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Injection speed response curves from 0-99%</a:t>
            </a:r>
            <a:endParaRPr lang="en-US" altLang="zh-CN" sz="2400" dirty="0"/>
          </a:p>
          <a:p>
            <a:r>
              <a:rPr lang="en-US" altLang="zh-CN" sz="2400" dirty="0"/>
              <a:t>Smaller numbers are better</a:t>
            </a:r>
          </a:p>
          <a:p>
            <a:r>
              <a:rPr lang="en-US" altLang="zh-CN" sz="2400" dirty="0"/>
              <a:t>Look for: smoothness, no fluctuations, no overshoots</a:t>
            </a:r>
            <a:endParaRPr lang="en-US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0B7320-4C48-42D0-AD53-6822FB23C4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1087" y="2989771"/>
            <a:ext cx="2233149" cy="3518236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B1C317F-4131-47DB-980C-6AC2E6C2685D}"/>
              </a:ext>
            </a:extLst>
          </p:cNvPr>
          <p:cNvSpPr/>
          <p:nvPr/>
        </p:nvSpPr>
        <p:spPr bwMode="ltGray">
          <a:xfrm>
            <a:off x="2358441" y="5879682"/>
            <a:ext cx="1620694" cy="472965"/>
          </a:xfrm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altLang="zh-CN" dirty="0">
                <a:solidFill>
                  <a:schemeClr val="tx1"/>
                </a:solidFill>
                <a:latin typeface="Arial" panose="020B0604020202020204" pitchFamily="34" charset="0"/>
              </a:rPr>
              <a:t>160-A5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0F308B-F499-45C0-BE63-CD6A5EEC3883}"/>
              </a:ext>
            </a:extLst>
          </p:cNvPr>
          <p:cNvSpPr/>
          <p:nvPr/>
        </p:nvSpPr>
        <p:spPr bwMode="invGray">
          <a:xfrm>
            <a:off x="5928694" y="5879681"/>
            <a:ext cx="1620694" cy="472965"/>
          </a:xfrm>
          <a:prstGeom prst="roundRect">
            <a:avLst/>
          </a:prstGeom>
          <a:solidFill>
            <a:srgbClr val="FF7000">
              <a:alpha val="50196"/>
            </a:srgb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chemeClr val="tx1"/>
                </a:solidFill>
                <a:latin typeface="Arial" panose="020B0604020202020204" pitchFamily="34" charset="0"/>
              </a:rPr>
              <a:t>JM168-MK6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52FA886-3B7B-4963-B2B1-7E463457484D}"/>
              </a:ext>
            </a:extLst>
          </p:cNvPr>
          <p:cNvCxnSpPr/>
          <p:nvPr/>
        </p:nvCxnSpPr>
        <p:spPr bwMode="blackWhite">
          <a:xfrm flipV="1">
            <a:off x="5846963" y="2611908"/>
            <a:ext cx="0" cy="2654913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FF250A-20BA-4773-97AD-034139B43797}"/>
              </a:ext>
            </a:extLst>
          </p:cNvPr>
          <p:cNvCxnSpPr/>
          <p:nvPr/>
        </p:nvCxnSpPr>
        <p:spPr bwMode="blackWhite">
          <a:xfrm flipV="1">
            <a:off x="6081297" y="2611908"/>
            <a:ext cx="0" cy="2654913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45EAD0B0-2F0E-45F2-942A-A25876CA16F6}"/>
              </a:ext>
            </a:extLst>
          </p:cNvPr>
          <p:cNvSpPr txBox="1"/>
          <p:nvPr/>
        </p:nvSpPr>
        <p:spPr>
          <a:xfrm>
            <a:off x="5354710" y="2084666"/>
            <a:ext cx="1305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</a:rPr>
              <a:t>220ms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F70B7F3-6FBE-43A5-BB84-661071018748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2250993" y="2610696"/>
            <a:ext cx="0" cy="1472354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4FAB015-FA6D-4DB2-B811-5D0ED6EA7D9C}"/>
              </a:ext>
            </a:extLst>
          </p:cNvPr>
          <p:cNvCxnSpPr>
            <a:cxnSpLocks/>
          </p:cNvCxnSpPr>
          <p:nvPr/>
        </p:nvCxnSpPr>
        <p:spPr bwMode="blackWhite">
          <a:xfrm flipV="1">
            <a:off x="2602362" y="2610696"/>
            <a:ext cx="0" cy="1472354"/>
          </a:xfrm>
          <a:prstGeom prst="line">
            <a:avLst/>
          </a:prstGeom>
          <a:ln w="12700">
            <a:solidFill>
              <a:schemeClr val="tx2">
                <a:lumMod val="50000"/>
                <a:lumOff val="50000"/>
              </a:schemeClr>
            </a:solidFill>
          </a:ln>
          <a:effectLst>
            <a:glow rad="63500">
              <a:schemeClr val="bg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47F93BBC-5406-40DC-A329-DC0DA988291F}"/>
              </a:ext>
            </a:extLst>
          </p:cNvPr>
          <p:cNvSpPr txBox="1"/>
          <p:nvPr/>
        </p:nvSpPr>
        <p:spPr>
          <a:xfrm>
            <a:off x="2051763" y="2196961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</a:rPr>
              <a:t>520ms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1E8BD274-516F-4022-B229-06CCCD74F690}"/>
              </a:ext>
            </a:extLst>
          </p:cNvPr>
          <p:cNvGrpSpPr/>
          <p:nvPr/>
        </p:nvGrpSpPr>
        <p:grpSpPr>
          <a:xfrm>
            <a:off x="9196400" y="5472002"/>
            <a:ext cx="2299814" cy="1038812"/>
            <a:chOff x="8809771" y="5360275"/>
            <a:chExt cx="2299814" cy="1038812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D6AAA47-0E9B-4C48-9B81-745523FD9298}"/>
                </a:ext>
              </a:extLst>
            </p:cNvPr>
            <p:cNvCxnSpPr/>
            <p:nvPr/>
          </p:nvCxnSpPr>
          <p:spPr>
            <a:xfrm>
              <a:off x="8809771" y="5549462"/>
              <a:ext cx="390985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AA8B73FE-885D-4B0F-A511-083EB85D7AA3}"/>
                </a:ext>
              </a:extLst>
            </p:cNvPr>
            <p:cNvSpPr txBox="1"/>
            <p:nvPr/>
          </p:nvSpPr>
          <p:spPr>
            <a:xfrm>
              <a:off x="9150306" y="5360275"/>
              <a:ext cx="1959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Command</a:t>
              </a:r>
            </a:p>
          </p:txBody>
        </p: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4F96CC82-CED0-428E-8410-0B783B55E57E}"/>
                </a:ext>
              </a:extLst>
            </p:cNvPr>
            <p:cNvCxnSpPr/>
            <p:nvPr/>
          </p:nvCxnSpPr>
          <p:spPr>
            <a:xfrm>
              <a:off x="8809771" y="5884202"/>
              <a:ext cx="390985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EFF0C39-5603-4E24-8D85-378F0C56095D}"/>
                </a:ext>
              </a:extLst>
            </p:cNvPr>
            <p:cNvSpPr txBox="1"/>
            <p:nvPr/>
          </p:nvSpPr>
          <p:spPr>
            <a:xfrm>
              <a:off x="9150306" y="5695015"/>
              <a:ext cx="1959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Speed</a:t>
              </a:r>
            </a:p>
          </p:txBody>
        </p: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8282D3B-AFF3-4684-9E0B-B47ADB24CC12}"/>
                </a:ext>
              </a:extLst>
            </p:cNvPr>
            <p:cNvCxnSpPr/>
            <p:nvPr/>
          </p:nvCxnSpPr>
          <p:spPr>
            <a:xfrm>
              <a:off x="8809771" y="6218942"/>
              <a:ext cx="390985" cy="0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1BC310F-5FE9-46CF-8513-E7C801FC237F}"/>
                </a:ext>
              </a:extLst>
            </p:cNvPr>
            <p:cNvSpPr txBox="1"/>
            <p:nvPr/>
          </p:nvSpPr>
          <p:spPr>
            <a:xfrm>
              <a:off x="9150306" y="6029755"/>
              <a:ext cx="195927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  <a:latin typeface="Arial" panose="020B0604020202020204" pitchFamily="34" charset="0"/>
                </a:rPr>
                <a:t>Position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3381875"/>
      </p:ext>
    </p:extLst>
  </p:cSld>
  <p:clrMapOvr>
    <a:masterClrMapping/>
  </p:clrMapOvr>
  <p:transition spd="slow">
    <p:cover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7AD03F7F-8425-4774-9523-563D08ABAC19}"/>
              </a:ext>
            </a:extLst>
          </p:cNvPr>
          <p:cNvSpPr/>
          <p:nvPr/>
        </p:nvSpPr>
        <p:spPr>
          <a:xfrm>
            <a:off x="1210129" y="2830286"/>
            <a:ext cx="6081485" cy="2873828"/>
          </a:xfrm>
          <a:custGeom>
            <a:avLst/>
            <a:gdLst>
              <a:gd name="connsiteX0" fmla="*/ 0 w 6081485"/>
              <a:gd name="connsiteY0" fmla="*/ 2873828 h 2873828"/>
              <a:gd name="connsiteX1" fmla="*/ 885371 w 6081485"/>
              <a:gd name="connsiteY1" fmla="*/ 0 h 2873828"/>
              <a:gd name="connsiteX2" fmla="*/ 6081485 w 6081485"/>
              <a:gd name="connsiteY2" fmla="*/ 0 h 2873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81485" h="2873828">
                <a:moveTo>
                  <a:pt x="0" y="2873828"/>
                </a:moveTo>
                <a:lnTo>
                  <a:pt x="885371" y="0"/>
                </a:lnTo>
                <a:lnTo>
                  <a:pt x="6081485" y="0"/>
                </a:lnTo>
              </a:path>
            </a:pathLst>
          </a:cu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9FF372C6-C2C5-48F7-A4C8-D08DBA764D81}"/>
              </a:ext>
            </a:extLst>
          </p:cNvPr>
          <p:cNvSpPr/>
          <p:nvPr/>
        </p:nvSpPr>
        <p:spPr>
          <a:xfrm>
            <a:off x="1210129" y="3210727"/>
            <a:ext cx="6098721" cy="2505861"/>
          </a:xfrm>
          <a:custGeom>
            <a:avLst/>
            <a:gdLst>
              <a:gd name="connsiteX0" fmla="*/ 0 w 6081485"/>
              <a:gd name="connsiteY0" fmla="*/ 2873828 h 2873828"/>
              <a:gd name="connsiteX1" fmla="*/ 885371 w 6081485"/>
              <a:gd name="connsiteY1" fmla="*/ 0 h 2873828"/>
              <a:gd name="connsiteX2" fmla="*/ 6081485 w 6081485"/>
              <a:gd name="connsiteY2" fmla="*/ 0 h 2873828"/>
              <a:gd name="connsiteX0" fmla="*/ 0 w 3488254"/>
              <a:gd name="connsiteY0" fmla="*/ 2889651 h 2889651"/>
              <a:gd name="connsiteX1" fmla="*/ 885371 w 3488254"/>
              <a:gd name="connsiteY1" fmla="*/ 15823 h 2889651"/>
              <a:gd name="connsiteX2" fmla="*/ 3488254 w 3488254"/>
              <a:gd name="connsiteY2" fmla="*/ 0 h 2889651"/>
              <a:gd name="connsiteX0" fmla="*/ 0 w 3488254"/>
              <a:gd name="connsiteY0" fmla="*/ 2889651 h 2889651"/>
              <a:gd name="connsiteX1" fmla="*/ 1325416 w 3488254"/>
              <a:gd name="connsiteY1" fmla="*/ 30367 h 2889651"/>
              <a:gd name="connsiteX2" fmla="*/ 3488254 w 3488254"/>
              <a:gd name="connsiteY2" fmla="*/ 0 h 2889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88254" h="2889651">
                <a:moveTo>
                  <a:pt x="0" y="2889651"/>
                </a:moveTo>
                <a:lnTo>
                  <a:pt x="1325416" y="30367"/>
                </a:lnTo>
                <a:lnTo>
                  <a:pt x="3488254" y="0"/>
                </a:lnTo>
              </a:path>
            </a:pathLst>
          </a:cu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34829" name="Rectangle 13"/>
          <p:cNvSpPr>
            <a:spLocks/>
          </p:cNvSpPr>
          <p:nvPr/>
        </p:nvSpPr>
        <p:spPr bwMode="auto">
          <a:xfrm>
            <a:off x="4155927" y="5834218"/>
            <a:ext cx="22790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45720" rIns="45720">
            <a:spAutoFit/>
          </a:bodyPr>
          <a:lstStyle/>
          <a:p>
            <a:pPr algn="ctr" defTabSz="457200">
              <a:spcBef>
                <a:spcPts val="400"/>
              </a:spcBef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Time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34832" name="Line 16"/>
          <p:cNvSpPr>
            <a:spLocks noChangeShapeType="1"/>
          </p:cNvSpPr>
          <p:nvPr/>
        </p:nvSpPr>
        <p:spPr bwMode="auto">
          <a:xfrm>
            <a:off x="1195388" y="5724525"/>
            <a:ext cx="6253382" cy="0"/>
          </a:xfrm>
          <a:prstGeom prst="line">
            <a:avLst/>
          </a:prstGeom>
          <a:noFill/>
          <a:ln w="57150" cap="flat" cmpd="sng">
            <a:solidFill>
              <a:srgbClr val="FF9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4833" name="Line 17"/>
          <p:cNvSpPr>
            <a:spLocks noChangeShapeType="1"/>
          </p:cNvSpPr>
          <p:nvPr/>
        </p:nvSpPr>
        <p:spPr bwMode="auto">
          <a:xfrm flipV="1">
            <a:off x="1213660" y="2339975"/>
            <a:ext cx="0" cy="3392488"/>
          </a:xfrm>
          <a:prstGeom prst="line">
            <a:avLst/>
          </a:prstGeom>
          <a:noFill/>
          <a:ln w="57150" cap="flat" cmpd="sng">
            <a:solidFill>
              <a:srgbClr val="FF93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45720" rIns="45720"/>
          <a:lstStyle/>
          <a:p>
            <a:pPr algn="l"/>
            <a:endParaRPr lang="zh-TW" altLang="zh-TW" dirty="0">
              <a:solidFill>
                <a:srgbClr val="000000"/>
              </a:solidFill>
              <a:latin typeface="Microsoft YaHei" panose="020B0503020204020204" pitchFamily="34" charset="-122"/>
              <a:ea typeface="Microsoft YaHei" panose="020B0503020204020204" pitchFamily="34" charset="-122"/>
              <a:sym typeface="SimSun" pitchFamily="2" charset="-122"/>
            </a:endParaRPr>
          </a:p>
        </p:txBody>
      </p:sp>
      <p:sp>
        <p:nvSpPr>
          <p:cNvPr id="34839" name="Rectangle 23"/>
          <p:cNvSpPr>
            <a:spLocks/>
          </p:cNvSpPr>
          <p:nvPr/>
        </p:nvSpPr>
        <p:spPr bwMode="auto">
          <a:xfrm rot="16200000">
            <a:off x="361498" y="3804595"/>
            <a:ext cx="9836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45720" rIns="45720">
            <a:spAutoFit/>
          </a:bodyPr>
          <a:lstStyle/>
          <a:p>
            <a:pPr defTabSz="457200">
              <a:spcBef>
                <a:spcPts val="400"/>
              </a:spcBef>
            </a:pPr>
            <a:r>
              <a:rPr lang="en-US" altLang="zh-CN" sz="2400" dirty="0">
                <a:solidFill>
                  <a:schemeClr val="bg1"/>
                </a:solidFill>
                <a:latin typeface="Arial" panose="020B0604020202020204" pitchFamily="34" charset="0"/>
                <a:sym typeface="Helvetica Neue" charset="0"/>
              </a:rPr>
              <a:t>Speed</a:t>
            </a:r>
            <a:endParaRPr lang="zh-TW" altLang="zh-TW" sz="2400" dirty="0">
              <a:solidFill>
                <a:schemeClr val="bg1"/>
              </a:solidFill>
              <a:latin typeface="Arial" panose="020B0604020202020204" pitchFamily="34" charset="0"/>
              <a:sym typeface="Helvetica Neue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10A9EEC5-29B6-4D78-9610-21AE9BC1C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The Importance of Speedy Response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7B3DA-A395-4218-81C9-57E970DE7D6F}"/>
              </a:ext>
            </a:extLst>
          </p:cNvPr>
          <p:cNvSpPr txBox="1"/>
          <p:nvPr/>
        </p:nvSpPr>
        <p:spPr>
          <a:xfrm>
            <a:off x="7372350" y="2652486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JM168-MK6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64F6AE0-D0F6-4276-B7C2-73087790B62D}"/>
              </a:ext>
            </a:extLst>
          </p:cNvPr>
          <p:cNvSpPr txBox="1"/>
          <p:nvPr/>
        </p:nvSpPr>
        <p:spPr>
          <a:xfrm>
            <a:off x="7372350" y="3059381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>
                    <a:lumMod val="65000"/>
                  </a:schemeClr>
                </a:solidFill>
              </a:rPr>
              <a:t>XX</a:t>
            </a: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</a:rPr>
              <a:t>160-A5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973BF5-B104-462A-A0F8-B52D2595E9F5}"/>
              </a:ext>
            </a:extLst>
          </p:cNvPr>
          <p:cNvCxnSpPr/>
          <p:nvPr/>
        </p:nvCxnSpPr>
        <p:spPr>
          <a:xfrm>
            <a:off x="2102116" y="2292350"/>
            <a:ext cx="0" cy="341176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354C43D-DA14-49DA-8D00-4FC1A3F56C8C}"/>
              </a:ext>
            </a:extLst>
          </p:cNvPr>
          <p:cNvCxnSpPr/>
          <p:nvPr/>
        </p:nvCxnSpPr>
        <p:spPr>
          <a:xfrm>
            <a:off x="3506647" y="2292350"/>
            <a:ext cx="0" cy="341176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3FFF67D-E3A6-40B4-AEB9-0F97CFE69645}"/>
              </a:ext>
            </a:extLst>
          </p:cNvPr>
          <p:cNvSpPr txBox="1"/>
          <p:nvPr/>
        </p:nvSpPr>
        <p:spPr>
          <a:xfrm>
            <a:off x="1682750" y="577295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220ms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1994E33-1006-445C-A554-EA29099A9284}"/>
              </a:ext>
            </a:extLst>
          </p:cNvPr>
          <p:cNvSpPr txBox="1"/>
          <p:nvPr/>
        </p:nvSpPr>
        <p:spPr>
          <a:xfrm>
            <a:off x="3234254" y="5772950"/>
            <a:ext cx="7216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</a:rPr>
              <a:t>520ms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DF4B96D2-72C5-42F9-9992-6BF921154B1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51349" y="3809483"/>
            <a:ext cx="1775732" cy="8394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54296E6-6A74-43DD-B779-8024F48CABB3}"/>
              </a:ext>
            </a:extLst>
          </p:cNvPr>
          <p:cNvSpPr/>
          <p:nvPr/>
        </p:nvSpPr>
        <p:spPr>
          <a:xfrm>
            <a:off x="7771783" y="3067040"/>
            <a:ext cx="4336398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dirty="0">
                <a:solidFill>
                  <a:schemeClr val="bg1"/>
                </a:solidFill>
              </a:rPr>
              <a:t>Notes</a:t>
            </a:r>
            <a:endParaRPr lang="en-US" altLang="zh-CN" sz="2000" b="1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CN" sz="20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</a:rPr>
              <a:t>Response is similar to a sports car – 0-100kph acceleration time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</a:rPr>
              <a:t>Smooth rides at high speed demands quick responses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</a:rPr>
              <a:t>Snappy responses reduce cycle times, increase productivity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>
                <a:solidFill>
                  <a:schemeClr val="bg1"/>
                </a:solidFill>
              </a:rPr>
              <a:t>Quick responses are particularly beneficial to difficult or thin-walled moulding processes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00CB698-3C2B-4453-8181-21A9CAB1FC4A}"/>
              </a:ext>
            </a:extLst>
          </p:cNvPr>
          <p:cNvSpPr/>
          <p:nvPr/>
        </p:nvSpPr>
        <p:spPr>
          <a:xfrm>
            <a:off x="4005333" y="4498169"/>
            <a:ext cx="30396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400" dirty="0">
                <a:solidFill>
                  <a:schemeClr val="bg1"/>
                </a:solidFill>
              </a:rPr>
              <a:t> </a:t>
            </a:r>
            <a:r>
              <a:rPr lang="en-US" altLang="zh-CN" sz="4400" dirty="0">
                <a:solidFill>
                  <a:schemeClr val="bg1"/>
                </a:solidFill>
              </a:rPr>
              <a:t>(0 </a:t>
            </a:r>
            <a:r>
              <a:rPr lang="en-US" altLang="zh-CN" sz="4400" dirty="0">
                <a:solidFill>
                  <a:schemeClr val="bg1"/>
                </a:solidFill>
                <a:cs typeface="Arial" panose="020B0604020202020204" pitchFamily="34" charset="0"/>
              </a:rPr>
              <a:t>→ 99%)</a:t>
            </a:r>
            <a:endParaRPr lang="en-U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805645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"/>
                                        <p:tgtEl>
                                          <p:spTgt spid="34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34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34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"/>
                                        <p:tgtEl>
                                          <p:spTgt spid="34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3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8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300"/>
                            </p:stCondLst>
                            <p:childTnLst>
                              <p:par>
                                <p:cTn id="3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6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9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4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7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300"/>
                            </p:stCondLst>
                            <p:childTnLst>
                              <p:par>
                                <p:cTn id="6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2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34829" grpId="0"/>
      <p:bldP spid="34832" grpId="0" animBg="1"/>
      <p:bldP spid="34833" grpId="0" animBg="1"/>
      <p:bldP spid="34839" grpId="0"/>
      <p:bldP spid="5" grpId="0"/>
      <p:bldP spid="19" grpId="0"/>
      <p:bldP spid="9" grpId="0"/>
      <p:bldP spid="26" grpId="0"/>
      <p:bldP spid="2" grpId="0" uiExpand="1" build="p" bldLvl="2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323232"/>
      </a:dk2>
      <a:lt2>
        <a:srgbClr val="FFFFFF"/>
      </a:lt2>
      <a:accent1>
        <a:srgbClr val="FF7000"/>
      </a:accent1>
      <a:accent2>
        <a:srgbClr val="FFC000"/>
      </a:accent2>
      <a:accent3>
        <a:srgbClr val="A5A5A5"/>
      </a:accent3>
      <a:accent4>
        <a:srgbClr val="D7B5C6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hen Hsong">
      <a:majorFont>
        <a:latin typeface="Arial"/>
        <a:ea typeface="Microsoft YaHei"/>
        <a:cs typeface=""/>
      </a:majorFont>
      <a:minorFont>
        <a:latin typeface="Arial"/>
        <a:ea typeface="Microsoft Jheng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en Hsong Standard Template" id="{F0CA505B-0CD1-4326-92C8-975450D1B159}" vid="{DC46B701-C505-4B53-95CB-5452CAF631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Chen Hsong Standard Template</Template>
  <TotalTime>1541</TotalTime>
  <Words>1520</Words>
  <Application>Microsoft Office PowerPoint</Application>
  <PresentationFormat>Widescreen</PresentationFormat>
  <Paragraphs>457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7" baseType="lpstr">
      <vt:lpstr>Helvetica Neue</vt:lpstr>
      <vt:lpstr>Microsoft JhengHei</vt:lpstr>
      <vt:lpstr>宋体</vt:lpstr>
      <vt:lpstr>宋体</vt:lpstr>
      <vt:lpstr>Microsoft YaHei</vt:lpstr>
      <vt:lpstr>Arial</vt:lpstr>
      <vt:lpstr>Calibri</vt:lpstr>
      <vt:lpstr>Office Theme</vt:lpstr>
      <vt:lpstr>PowerPoint Presentation</vt:lpstr>
      <vt:lpstr>Measured Performance</vt:lpstr>
      <vt:lpstr>Summary Scoring</vt:lpstr>
      <vt:lpstr>Highest Actual Measured Speed for All Specifications at 99% Settings</vt:lpstr>
      <vt:lpstr>What Makes The Difference</vt:lpstr>
      <vt:lpstr>Precision Hydraulics®</vt:lpstr>
      <vt:lpstr>Injection Performance</vt:lpstr>
      <vt:lpstr>Injection Speed Response (0 → 99%)</vt:lpstr>
      <vt:lpstr>The Importance of Speedy Response</vt:lpstr>
      <vt:lpstr>Injection Pressure Control</vt:lpstr>
      <vt:lpstr>Injection Base Pressure and Pressure Drop</vt:lpstr>
      <vt:lpstr>Injection Pressure</vt:lpstr>
      <vt:lpstr>Nozzle Protection Guard</vt:lpstr>
      <vt:lpstr>Injection Carriage Cylinders</vt:lpstr>
      <vt:lpstr>Injection Base</vt:lpstr>
      <vt:lpstr>Holding Performance</vt:lpstr>
      <vt:lpstr>Holding Pressure Response (0 → 99%)</vt:lpstr>
      <vt:lpstr>Pressure Control</vt:lpstr>
      <vt:lpstr>V/P Switch-Over Response</vt:lpstr>
      <vt:lpstr>Back Pressure Control</vt:lpstr>
      <vt:lpstr>Plasticizing Performance</vt:lpstr>
      <vt:lpstr>Plasticizing Motor Size and Torque</vt:lpstr>
      <vt:lpstr>Plasticizing Torque</vt:lpstr>
      <vt:lpstr>Max. Heater Power</vt:lpstr>
      <vt:lpstr>Clamp Performance</vt:lpstr>
      <vt:lpstr>Space Between Tie-bars</vt:lpstr>
      <vt:lpstr>Dry Cycle Time</vt:lpstr>
      <vt:lpstr>Platen Construction</vt:lpstr>
      <vt:lpstr>Platen Deformation</vt:lpstr>
      <vt:lpstr>Uniformness of Tie-Bar Deformations</vt:lpstr>
      <vt:lpstr>Bushings for the Moving Platen</vt:lpstr>
      <vt:lpstr>Lubrication Oil Sensor</vt:lpstr>
      <vt:lpstr>MK6 – “A4” Mould Protection Feature</vt:lpstr>
      <vt:lpstr>Reopening a Locked Clamp</vt:lpstr>
      <vt:lpstr>Hydraulic Safety Valve</vt:lpstr>
      <vt:lpstr>Opening Stroke</vt:lpstr>
      <vt:lpstr>Ejector Force</vt:lpstr>
      <vt:lpstr>Mould Adj. Performance</vt:lpstr>
      <vt:lpstr>Automatic Clamping Force Adjustment</vt:lpstr>
      <vt:lpstr>Electricals</vt:lpstr>
      <vt:lpstr>Electrical Cabinet</vt:lpstr>
      <vt:lpstr>Low-Voltage Terminals</vt:lpstr>
      <vt:lpstr>Power Connection Terminals</vt:lpstr>
      <vt:lpstr>Safety Modules</vt:lpstr>
      <vt:lpstr>Nozzle Guard Safety Switch</vt:lpstr>
      <vt:lpstr>Guard Door Safety Switches</vt:lpstr>
      <vt:lpstr>Power Pack</vt:lpstr>
      <vt:lpstr>Maxiumum Sustainable Power Output</vt:lpstr>
      <vt:lpstr>Impact of Maximum Power Output on Application Processes</vt:lpstr>
    </vt:vector>
  </TitlesOfParts>
  <Company>震雄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MK6 vs XX-A5 (Internal Confidential)</dc:title>
  <dc:creator/>
  <dc:description>version 1.0</dc:description>
  <cp:lastModifiedBy>Stephen Chung</cp:lastModifiedBy>
  <cp:revision>663</cp:revision>
  <cp:lastPrinted>2017-11-28T10:25:11Z</cp:lastPrinted>
  <dcterms:created xsi:type="dcterms:W3CDTF">2017-10-30T02:49:17Z</dcterms:created>
  <dcterms:modified xsi:type="dcterms:W3CDTF">2017-11-28T10:25:28Z</dcterms:modified>
</cp:coreProperties>
</file>