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94" r:id="rId4"/>
    <p:sldId id="270" r:id="rId5"/>
    <p:sldId id="296" r:id="rId6"/>
    <p:sldId id="297" r:id="rId7"/>
    <p:sldId id="262" r:id="rId8"/>
    <p:sldId id="257" r:id="rId9"/>
    <p:sldId id="258" r:id="rId10"/>
    <p:sldId id="259" r:id="rId11"/>
    <p:sldId id="260" r:id="rId12"/>
    <p:sldId id="261" r:id="rId13"/>
    <p:sldId id="287" r:id="rId14"/>
    <p:sldId id="306" r:id="rId15"/>
    <p:sldId id="288" r:id="rId16"/>
    <p:sldId id="263" r:id="rId17"/>
    <p:sldId id="264" r:id="rId18"/>
    <p:sldId id="265" r:id="rId19"/>
    <p:sldId id="266" r:id="rId20"/>
    <p:sldId id="305" r:id="rId21"/>
    <p:sldId id="267" r:id="rId22"/>
    <p:sldId id="280" r:id="rId23"/>
    <p:sldId id="268" r:id="rId24"/>
    <p:sldId id="293" r:id="rId25"/>
    <p:sldId id="273" r:id="rId26"/>
    <p:sldId id="299" r:id="rId27"/>
    <p:sldId id="275" r:id="rId28"/>
    <p:sldId id="308" r:id="rId29"/>
    <p:sldId id="276" r:id="rId30"/>
    <p:sldId id="277" r:id="rId31"/>
    <p:sldId id="289" r:id="rId32"/>
    <p:sldId id="307" r:id="rId33"/>
    <p:sldId id="298" r:id="rId34"/>
    <p:sldId id="281" r:id="rId35"/>
    <p:sldId id="304" r:id="rId36"/>
    <p:sldId id="290" r:id="rId37"/>
    <p:sldId id="292" r:id="rId38"/>
    <p:sldId id="278" r:id="rId39"/>
    <p:sldId id="279" r:id="rId40"/>
    <p:sldId id="282" r:id="rId41"/>
    <p:sldId id="300" r:id="rId42"/>
    <p:sldId id="283" r:id="rId43"/>
    <p:sldId id="284" r:id="rId44"/>
    <p:sldId id="301" r:id="rId45"/>
    <p:sldId id="302" r:id="rId46"/>
    <p:sldId id="303" r:id="rId47"/>
    <p:sldId id="285" r:id="rId48"/>
    <p:sldId id="286" r:id="rId49"/>
    <p:sldId id="295" r:id="rId5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5F2D9C-EA8F-4FE5-B41D-5089ADF8B907}">
          <p14:sldIdLst>
            <p14:sldId id="256"/>
            <p14:sldId id="274"/>
            <p14:sldId id="294"/>
            <p14:sldId id="270"/>
            <p14:sldId id="296"/>
            <p14:sldId id="297"/>
            <p14:sldId id="262"/>
            <p14:sldId id="257"/>
            <p14:sldId id="258"/>
            <p14:sldId id="259"/>
            <p14:sldId id="260"/>
            <p14:sldId id="261"/>
            <p14:sldId id="287"/>
            <p14:sldId id="306"/>
            <p14:sldId id="288"/>
            <p14:sldId id="263"/>
            <p14:sldId id="264"/>
            <p14:sldId id="265"/>
            <p14:sldId id="266"/>
            <p14:sldId id="305"/>
            <p14:sldId id="267"/>
            <p14:sldId id="280"/>
          </p14:sldIdLst>
        </p14:section>
        <p14:section name="Untitled Section" id="{0A18CEEC-58CB-40E8-A026-EE1163D64CC4}">
          <p14:sldIdLst>
            <p14:sldId id="268"/>
            <p14:sldId id="293"/>
            <p14:sldId id="273"/>
            <p14:sldId id="299"/>
            <p14:sldId id="275"/>
            <p14:sldId id="308"/>
            <p14:sldId id="276"/>
            <p14:sldId id="277"/>
            <p14:sldId id="289"/>
            <p14:sldId id="307"/>
            <p14:sldId id="298"/>
            <p14:sldId id="281"/>
            <p14:sldId id="304"/>
            <p14:sldId id="290"/>
            <p14:sldId id="292"/>
            <p14:sldId id="278"/>
            <p14:sldId id="279"/>
            <p14:sldId id="282"/>
            <p14:sldId id="300"/>
            <p14:sldId id="283"/>
            <p14:sldId id="284"/>
            <p14:sldId id="301"/>
            <p14:sldId id="302"/>
            <p14:sldId id="303"/>
            <p14:sldId id="285"/>
            <p14:sldId id="286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000"/>
    <a:srgbClr val="FF9300"/>
    <a:srgbClr val="FFAA5D"/>
    <a:srgbClr val="FFC532"/>
    <a:srgbClr val="FF7900"/>
    <a:srgbClr val="FFFFFF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5" y="4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049C0D-7620-429F-974D-A5CC26F52900}"/>
              </a:ext>
            </a:extLst>
          </p:cNvPr>
          <p:cNvSpPr/>
          <p:nvPr userDrawn="1"/>
        </p:nvSpPr>
        <p:spPr>
          <a:xfrm>
            <a:off x="51386" y="0"/>
            <a:ext cx="12192000" cy="6883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06AE1FA3-D792-4708-BD3E-76951F2E2E9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857500" y="-2019299"/>
            <a:ext cx="18188940" cy="10013997"/>
            <a:chOff x="0" y="0"/>
            <a:chExt cx="13984214" cy="10479072"/>
          </a:xfrm>
        </p:grpSpPr>
        <p:sp>
          <p:nvSpPr>
            <p:cNvPr id="6" name="AutoShape 2">
              <a:extLst>
                <a:ext uri="{FF2B5EF4-FFF2-40B4-BE49-F238E27FC236}">
                  <a16:creationId xmlns:a16="http://schemas.microsoft.com/office/drawing/2014/main" id="{08367101-59B1-4396-9F65-0BFA96D98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975" y="1485900"/>
              <a:ext cx="7879012" cy="7879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7000"/>
            </a:solidFill>
            <a:ln>
              <a:noFill/>
            </a:ln>
            <a:effectLst>
              <a:outerShdw blurRad="101600" dist="122728" dir="8535227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DA1A581A-7957-49A8-B702-0D3A8890FA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2155096"/>
              <a:ext cx="5011921" cy="75835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127" y="0"/>
                  </a:moveTo>
                  <a:lnTo>
                    <a:pt x="21600" y="0"/>
                  </a:lnTo>
                  <a:lnTo>
                    <a:pt x="5473" y="21600"/>
                  </a:lnTo>
                  <a:lnTo>
                    <a:pt x="0" y="21600"/>
                  </a:lnTo>
                  <a:lnTo>
                    <a:pt x="16127" y="0"/>
                  </a:lnTo>
                  <a:close/>
                </a:path>
              </a:pathLst>
            </a:custGeom>
            <a:solidFill>
              <a:srgbClr val="F7AB28"/>
            </a:solidFill>
            <a:ln>
              <a:noFill/>
            </a:ln>
            <a:effectLst>
              <a:outerShdw blurRad="101600" dist="122728" dir="5400000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F58A0C10-DEDA-4992-9557-6E60E6B8B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416" y="5824273"/>
              <a:ext cx="4654798" cy="46547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6AC32"/>
            </a:solidFill>
            <a:ln>
              <a:noFill/>
            </a:ln>
            <a:effectLst>
              <a:outerShdw blurRad="101600" dist="56796" dir="11863719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58D58BF8-652E-4A2F-9BC6-10F1D65F1118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958166" y="1681066"/>
              <a:ext cx="2561079" cy="25610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39231"/>
            </a:solidFill>
            <a:ln>
              <a:noFill/>
            </a:ln>
            <a:effectLst>
              <a:outerShdw blurRad="101600" dist="25400" dir="19086522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AC3766A4-D010-4254-B30B-69B4266A5632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5304308" y="0"/>
              <a:ext cx="7879012" cy="7879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9300"/>
            </a:solidFill>
            <a:ln>
              <a:noFill/>
            </a:ln>
            <a:effectLst>
              <a:outerShdw blurRad="101600" dist="56796" dir="8148622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98113A12-1FF7-4114-A34A-B2BC9D7A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302" y="2007484"/>
              <a:ext cx="5207209" cy="7879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127" y="0"/>
                  </a:moveTo>
                  <a:lnTo>
                    <a:pt x="21600" y="0"/>
                  </a:lnTo>
                  <a:lnTo>
                    <a:pt x="5473" y="21600"/>
                  </a:lnTo>
                  <a:lnTo>
                    <a:pt x="0" y="21600"/>
                  </a:lnTo>
                  <a:lnTo>
                    <a:pt x="16127" y="0"/>
                  </a:lnTo>
                  <a:close/>
                </a:path>
              </a:pathLst>
            </a:custGeom>
            <a:solidFill>
              <a:srgbClr val="F06D30"/>
            </a:solidFill>
            <a:ln>
              <a:noFill/>
            </a:ln>
            <a:effectLst>
              <a:outerShdw blurRad="101600" dist="122728" dir="16246640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89525B35-DBA0-4A70-B3C0-ADAABEB6D8D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87007" y="1320007"/>
            <a:ext cx="4217987" cy="4217987"/>
            <a:chOff x="0" y="0"/>
            <a:chExt cx="4218120" cy="4218120"/>
          </a:xfrm>
        </p:grpSpPr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E5E26698-2069-40BF-B15E-3B88D7B38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218120" cy="42181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01600" dist="25400" dir="5400000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pic>
          <p:nvPicPr>
            <p:cNvPr id="15" name="Picture 10" descr="Chenhsong Group">
              <a:extLst>
                <a:ext uri="{FF2B5EF4-FFF2-40B4-BE49-F238E27FC236}">
                  <a16:creationId xmlns:a16="http://schemas.microsoft.com/office/drawing/2014/main" id="{49EC886D-A56C-48F2-95CC-BDDAD2F53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620" y="900868"/>
              <a:ext cx="2561079" cy="180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74B78131-7D2F-4F81-B519-BB1C085C9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31" y="190731"/>
              <a:ext cx="3836658" cy="3836657"/>
            </a:xfrm>
            <a:prstGeom prst="ellipse">
              <a:avLst/>
            </a:prstGeom>
            <a:noFill/>
            <a:ln w="76200" cap="flat" cmpd="sng">
              <a:solidFill>
                <a:srgbClr val="FF93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B73A802-9152-4DCF-A5B8-7F0FB12BA2C6}"/>
              </a:ext>
            </a:extLst>
          </p:cNvPr>
          <p:cNvSpPr txBox="1"/>
          <p:nvPr userDrawn="1"/>
        </p:nvSpPr>
        <p:spPr>
          <a:xfrm>
            <a:off x="4428935" y="4074762"/>
            <a:ext cx="33239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rtlCol="0" anchor="ctr">
            <a:spAutoFit/>
          </a:bodyPr>
          <a:lstStyle>
            <a:lvl1pPr lvl="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600" b="1" i="0">
                <a:solidFill>
                  <a:srgbClr val="F06D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zh-TW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震雄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ED14B-E021-4B9D-9DF2-9F4964E7E0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8680" y="5721104"/>
            <a:ext cx="4697412" cy="512762"/>
          </a:xfrm>
        </p:spPr>
        <p:txBody>
          <a:bodyPr>
            <a:noAutofit/>
          </a:bodyPr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zh-CN" altLang="en-US" dirty="0"/>
              <a:t>欢迎您！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39036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64205B-1AD7-43C6-99A6-F6D25B406565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5803"/>
            <a:ext cx="6557963" cy="2055813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B8501C9-153E-49C2-9EB2-F1D6DC0E2F9D}"/>
              </a:ext>
            </a:extLst>
          </p:cNvPr>
          <p:cNvSpPr>
            <a:spLocks/>
          </p:cNvSpPr>
          <p:nvPr userDrawn="1"/>
        </p:nvSpPr>
        <p:spPr bwMode="blackWhite">
          <a:xfrm>
            <a:off x="6731001" y="2660104"/>
            <a:ext cx="5460999" cy="2200275"/>
          </a:xfrm>
          <a:prstGeom prst="rect">
            <a:avLst/>
          </a:prstGeom>
          <a:solidFill>
            <a:srgbClr val="168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4EE953E-717C-47F2-82C1-2E1B25B4E46A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2219325"/>
            <a:ext cx="6557963" cy="4638675"/>
          </a:xfrm>
          <a:prstGeom prst="rect">
            <a:avLst/>
          </a:prstGeom>
          <a:solidFill>
            <a:srgbClr val="4BAC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E72BA0E-ED2B-4A5E-8B7C-7EAFDF7F16C9}"/>
              </a:ext>
            </a:extLst>
          </p:cNvPr>
          <p:cNvSpPr>
            <a:spLocks/>
          </p:cNvSpPr>
          <p:nvPr userDrawn="1"/>
        </p:nvSpPr>
        <p:spPr bwMode="blackWhite">
          <a:xfrm>
            <a:off x="6735762" y="4976814"/>
            <a:ext cx="5456237" cy="1881186"/>
          </a:xfrm>
          <a:prstGeom prst="rect">
            <a:avLst/>
          </a:prstGeom>
          <a:solidFill>
            <a:srgbClr val="006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4BDEF0F-CC65-4E32-B295-D4CBF95BB619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133084" y="1121569"/>
            <a:ext cx="1157288" cy="10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F9576C0-78D7-4DF7-8352-EED606A8DB92}"/>
              </a:ext>
            </a:extLst>
          </p:cNvPr>
          <p:cNvSpPr>
            <a:spLocks/>
          </p:cNvSpPr>
          <p:nvPr userDrawn="1"/>
        </p:nvSpPr>
        <p:spPr bwMode="blackWhite">
          <a:xfrm>
            <a:off x="6731001" y="5803"/>
            <a:ext cx="5459414" cy="2532063"/>
          </a:xfrm>
          <a:prstGeom prst="rect">
            <a:avLst/>
          </a:prstGeom>
          <a:solidFill>
            <a:srgbClr val="00C2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9962E627-0DAF-41F5-B9CC-FB042E6293DA}"/>
              </a:ext>
            </a:extLst>
          </p:cNvPr>
          <p:cNvSpPr>
            <a:spLocks/>
          </p:cNvSpPr>
          <p:nvPr userDrawn="1"/>
        </p:nvSpPr>
        <p:spPr bwMode="auto">
          <a:xfrm>
            <a:off x="182881" y="203201"/>
            <a:ext cx="11836750" cy="6450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4A2C7-7D4C-4A75-88F8-C65FAC6C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67" y="593725"/>
            <a:ext cx="5449360" cy="11572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46">
            <a:extLst>
              <a:ext uri="{FF2B5EF4-FFF2-40B4-BE49-F238E27FC236}">
                <a16:creationId xmlns:a16="http://schemas.microsoft.com/office/drawing/2014/main" id="{5F2979B5-F4C1-4DCB-B543-9D2B175DC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563" y="2460625"/>
            <a:ext cx="3627437" cy="14636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2323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46">
            <a:extLst>
              <a:ext uri="{FF2B5EF4-FFF2-40B4-BE49-F238E27FC236}">
                <a16:creationId xmlns:a16="http://schemas.microsoft.com/office/drawing/2014/main" id="{44E63D64-626F-4578-BE36-9FCDDC9D29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6010" y="586193"/>
            <a:ext cx="4736890" cy="163313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6">
            <a:extLst>
              <a:ext uri="{FF2B5EF4-FFF2-40B4-BE49-F238E27FC236}">
                <a16:creationId xmlns:a16="http://schemas.microsoft.com/office/drawing/2014/main" id="{E251DA25-7852-4E04-B1CE-C355E6E151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36010" y="2943675"/>
            <a:ext cx="4736890" cy="163313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46">
            <a:extLst>
              <a:ext uri="{FF2B5EF4-FFF2-40B4-BE49-F238E27FC236}">
                <a16:creationId xmlns:a16="http://schemas.microsoft.com/office/drawing/2014/main" id="{692F5F20-A8F4-4A7F-AEF7-DB1205AF21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10" y="5301157"/>
            <a:ext cx="4736890" cy="10691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C3631B0-27CE-4F7E-A137-35A7C63A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2573" y="626750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0055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>
            <a:extLst>
              <a:ext uri="{FF2B5EF4-FFF2-40B4-BE49-F238E27FC236}">
                <a16:creationId xmlns:a16="http://schemas.microsoft.com/office/drawing/2014/main" id="{C0B03EAD-3C2E-4AD6-A14C-597227C771B5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0"/>
            <a:ext cx="7534275" cy="2055813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C01AE6F0-B0F6-4475-80FA-B288A6AA6CB8}"/>
              </a:ext>
            </a:extLst>
          </p:cNvPr>
          <p:cNvSpPr>
            <a:spLocks/>
          </p:cNvSpPr>
          <p:nvPr userDrawn="1"/>
        </p:nvSpPr>
        <p:spPr bwMode="blackWhite">
          <a:xfrm>
            <a:off x="4676776" y="2190750"/>
            <a:ext cx="2855913" cy="2057400"/>
          </a:xfrm>
          <a:prstGeom prst="rect">
            <a:avLst/>
          </a:prstGeom>
          <a:solidFill>
            <a:srgbClr val="168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275E82BD-7F6C-4465-AA76-456405811C72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2190750"/>
            <a:ext cx="4556125" cy="2057400"/>
          </a:xfrm>
          <a:prstGeom prst="rect">
            <a:avLst/>
          </a:prstGeom>
          <a:solidFill>
            <a:srgbClr val="4BAC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5177BAC1-89F9-4DB7-BF26-53CECD076C97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4384677"/>
            <a:ext cx="4556125" cy="2473324"/>
          </a:xfrm>
          <a:prstGeom prst="rect">
            <a:avLst/>
          </a:prstGeom>
          <a:solidFill>
            <a:srgbClr val="00C2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B8B83A2A-6182-42C8-938E-8B271913EDE8}"/>
              </a:ext>
            </a:extLst>
          </p:cNvPr>
          <p:cNvSpPr>
            <a:spLocks/>
          </p:cNvSpPr>
          <p:nvPr userDrawn="1"/>
        </p:nvSpPr>
        <p:spPr bwMode="blackWhite">
          <a:xfrm>
            <a:off x="4673601" y="4384676"/>
            <a:ext cx="2855913" cy="2471739"/>
          </a:xfrm>
          <a:prstGeom prst="rect">
            <a:avLst/>
          </a:prstGeom>
          <a:solidFill>
            <a:srgbClr val="006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A1A80727-4828-4659-A82E-22A68E2BCA7C}"/>
              </a:ext>
            </a:extLst>
          </p:cNvPr>
          <p:cNvSpPr>
            <a:spLocks/>
          </p:cNvSpPr>
          <p:nvPr userDrawn="1"/>
        </p:nvSpPr>
        <p:spPr bwMode="blackWhite">
          <a:xfrm>
            <a:off x="7642226" y="0"/>
            <a:ext cx="4549774" cy="6858000"/>
          </a:xfrm>
          <a:prstGeom prst="rect">
            <a:avLst/>
          </a:prstGeom>
          <a:solidFill>
            <a:srgbClr val="4971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421BB172-59D4-49E9-9F9F-A06DFE48768C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135165" y="1121569"/>
            <a:ext cx="1157288" cy="10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44" name="Rectangle 17">
            <a:extLst>
              <a:ext uri="{FF2B5EF4-FFF2-40B4-BE49-F238E27FC236}">
                <a16:creationId xmlns:a16="http://schemas.microsoft.com/office/drawing/2014/main" id="{08846E59-646B-4F5F-BD16-E7F2ACB4E77C}"/>
              </a:ext>
            </a:extLst>
          </p:cNvPr>
          <p:cNvSpPr>
            <a:spLocks/>
          </p:cNvSpPr>
          <p:nvPr userDrawn="1"/>
        </p:nvSpPr>
        <p:spPr bwMode="auto">
          <a:xfrm>
            <a:off x="182880" y="203201"/>
            <a:ext cx="11830444" cy="6450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0E558-0210-4DF2-A29D-8D278C64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380" y="593725"/>
            <a:ext cx="6293667" cy="1157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4DB730E-802C-4C57-A2F1-3E62EFE8CD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563" y="2460625"/>
            <a:ext cx="3627437" cy="14636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2323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43385952-D843-4DF5-A05D-79F04880D3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776" y="4717984"/>
            <a:ext cx="3627437" cy="14636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2323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AC16D7F7-0FDF-4F77-9BE3-97A18D371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4750" y="2474846"/>
            <a:ext cx="2265298" cy="14636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89EC66F9-63DB-4046-9543-BED456D56F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24749" y="4717983"/>
            <a:ext cx="2265298" cy="14636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46">
            <a:extLst>
              <a:ext uri="{FF2B5EF4-FFF2-40B4-BE49-F238E27FC236}">
                <a16:creationId xmlns:a16="http://schemas.microsoft.com/office/drawing/2014/main" id="{D61E9803-9718-4C16-AD89-DA2537A3CF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14404" y="1458912"/>
            <a:ext cx="3712776" cy="31740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AB94826-252F-4442-9E62-308334D1BF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78368" y="6266707"/>
            <a:ext cx="601980" cy="325405"/>
          </a:xfrm>
        </p:spPr>
        <p:txBody>
          <a:bodyPr/>
          <a:lstStyle>
            <a:lvl1pPr algn="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2732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 autoUpdateAnimBg="0"/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4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a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022B-EFAF-49B9-B753-663592A0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638173"/>
            <a:ext cx="11551920" cy="115728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2C0622-BC0E-4F29-8212-26C2F997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50498"/>
      </p:ext>
    </p:extLst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79F19AF-3F90-4408-808C-3EB77BD4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28506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DCA647EA-B636-49F9-A736-A25FEFE476C6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8D9398E-F038-4D03-A5A1-CD47FD517792}"/>
              </a:ext>
            </a:extLst>
          </p:cNvPr>
          <p:cNvSpPr>
            <a:spLocks/>
          </p:cNvSpPr>
          <p:nvPr userDrawn="1"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286CE5-FB26-4CB8-AE58-4989CAF74D53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170486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4FFAD-536C-4328-B470-17C1266E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540" y="347471"/>
            <a:ext cx="9250679" cy="1243013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B3C0AF-B82B-4111-8BE6-C0378CE13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320" y="1981518"/>
            <a:ext cx="6537960" cy="437892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6DEFF1F-3210-4EA2-A5DE-D6F43A7E58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black">
          <a:xfrm>
            <a:off x="960438" y="469900"/>
            <a:ext cx="935037" cy="935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D782662-372B-4891-9AB8-F554CCDC7E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34300" y="2803525"/>
            <a:ext cx="3992563" cy="34671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Graphic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49571B9-45F5-49D5-9935-9216DD5F76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0122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jo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>
            <a:extLst>
              <a:ext uri="{FF2B5EF4-FFF2-40B4-BE49-F238E27FC236}">
                <a16:creationId xmlns:a16="http://schemas.microsoft.com/office/drawing/2014/main" id="{3E210F9C-712B-45AC-87C1-EC72F954937D}"/>
              </a:ext>
            </a:extLst>
          </p:cNvPr>
          <p:cNvSpPr>
            <a:spLocks/>
          </p:cNvSpPr>
          <p:nvPr userDrawn="1"/>
        </p:nvSpPr>
        <p:spPr bwMode="hidden">
          <a:xfrm>
            <a:off x="-792" y="0"/>
            <a:ext cx="12192000" cy="2301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5458"/>
                </a:lnTo>
                <a:lnTo>
                  <a:pt x="10800" y="21600"/>
                </a:lnTo>
                <a:lnTo>
                  <a:pt x="0" y="1545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EEAB57D-8316-4CF4-8EA4-F52A1636D7E5}"/>
              </a:ext>
            </a:extLst>
          </p:cNvPr>
          <p:cNvSpPr>
            <a:spLocks/>
          </p:cNvSpPr>
          <p:nvPr userDrawn="1"/>
        </p:nvSpPr>
        <p:spPr bwMode="auto">
          <a:xfrm>
            <a:off x="1742283" y="193676"/>
            <a:ext cx="8731249" cy="19224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4" y="0"/>
                </a:moveTo>
                <a:lnTo>
                  <a:pt x="21600" y="0"/>
                </a:lnTo>
                <a:lnTo>
                  <a:pt x="21516" y="15767"/>
                </a:lnTo>
                <a:lnTo>
                  <a:pt x="10784" y="21600"/>
                </a:lnTo>
                <a:lnTo>
                  <a:pt x="0" y="15767"/>
                </a:lnTo>
                <a:lnTo>
                  <a:pt x="84" y="0"/>
                </a:lnTo>
                <a:close/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3A36B97-C7C8-4750-9952-3D23EF6C221F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6ED33F6-57D2-4F5D-8029-8E6AD8A48F33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B29A-6318-48A0-B2D6-C1F27739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5550"/>
            <a:ext cx="10515600" cy="41385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493713"/>
            <a:ext cx="7986184" cy="1196975"/>
          </a:xfrm>
        </p:spPr>
        <p:txBody>
          <a:bodyPr>
            <a:normAutofit/>
          </a:bodyPr>
          <a:lstStyle>
            <a:lvl1pPr algn="ctr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CBAA443-DD24-47B5-8721-46EEA7DE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5833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jor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>
            <a:extLst>
              <a:ext uri="{FF2B5EF4-FFF2-40B4-BE49-F238E27FC236}">
                <a16:creationId xmlns:a16="http://schemas.microsoft.com/office/drawing/2014/main" id="{3E210F9C-712B-45AC-87C1-EC72F954937D}"/>
              </a:ext>
            </a:extLst>
          </p:cNvPr>
          <p:cNvSpPr>
            <a:spLocks/>
          </p:cNvSpPr>
          <p:nvPr userDrawn="1"/>
        </p:nvSpPr>
        <p:spPr bwMode="hidden">
          <a:xfrm>
            <a:off x="-792" y="0"/>
            <a:ext cx="12192000" cy="2301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5458"/>
                </a:lnTo>
                <a:lnTo>
                  <a:pt x="10800" y="21600"/>
                </a:lnTo>
                <a:lnTo>
                  <a:pt x="0" y="1545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EEAB57D-8316-4CF4-8EA4-F52A1636D7E5}"/>
              </a:ext>
            </a:extLst>
          </p:cNvPr>
          <p:cNvSpPr>
            <a:spLocks/>
          </p:cNvSpPr>
          <p:nvPr userDrawn="1"/>
        </p:nvSpPr>
        <p:spPr bwMode="auto">
          <a:xfrm>
            <a:off x="1742283" y="193676"/>
            <a:ext cx="8731249" cy="19224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4" y="0"/>
                </a:moveTo>
                <a:lnTo>
                  <a:pt x="21600" y="0"/>
                </a:lnTo>
                <a:lnTo>
                  <a:pt x="21516" y="15767"/>
                </a:lnTo>
                <a:lnTo>
                  <a:pt x="10784" y="21600"/>
                </a:lnTo>
                <a:lnTo>
                  <a:pt x="0" y="15767"/>
                </a:lnTo>
                <a:lnTo>
                  <a:pt x="84" y="0"/>
                </a:lnTo>
                <a:close/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3A36B97-C7C8-4750-9952-3D23EF6C221F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6ED33F6-57D2-4F5D-8029-8E6AD8A48F33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B29A-6318-48A0-B2D6-C1F27739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5550"/>
            <a:ext cx="4968240" cy="41385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493713"/>
            <a:ext cx="7986184" cy="1196975"/>
          </a:xfrm>
        </p:spPr>
        <p:txBody>
          <a:bodyPr>
            <a:normAutofit/>
          </a:bodyPr>
          <a:lstStyle>
            <a:lvl1pPr algn="ctr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E8CE0E-FD28-452A-84F9-48CD909D0E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00" y="2495550"/>
            <a:ext cx="4968240" cy="41385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ECFDAC-9AD9-4BC9-A971-E645D07BC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5584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>
            <a:extLst>
              <a:ext uri="{FF2B5EF4-FFF2-40B4-BE49-F238E27FC236}">
                <a16:creationId xmlns:a16="http://schemas.microsoft.com/office/drawing/2014/main" id="{3E210F9C-712B-45AC-87C1-EC72F954937D}"/>
              </a:ext>
            </a:extLst>
          </p:cNvPr>
          <p:cNvSpPr>
            <a:spLocks/>
          </p:cNvSpPr>
          <p:nvPr userDrawn="1"/>
        </p:nvSpPr>
        <p:spPr bwMode="hidden">
          <a:xfrm>
            <a:off x="-792" y="0"/>
            <a:ext cx="12192000" cy="2301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5458"/>
                </a:lnTo>
                <a:lnTo>
                  <a:pt x="10800" y="21600"/>
                </a:lnTo>
                <a:lnTo>
                  <a:pt x="0" y="1545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EEAB57D-8316-4CF4-8EA4-F52A1636D7E5}"/>
              </a:ext>
            </a:extLst>
          </p:cNvPr>
          <p:cNvSpPr>
            <a:spLocks/>
          </p:cNvSpPr>
          <p:nvPr userDrawn="1"/>
        </p:nvSpPr>
        <p:spPr bwMode="auto">
          <a:xfrm>
            <a:off x="1742283" y="193676"/>
            <a:ext cx="8731249" cy="19224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4" y="0"/>
                </a:moveTo>
                <a:lnTo>
                  <a:pt x="21600" y="0"/>
                </a:lnTo>
                <a:lnTo>
                  <a:pt x="21516" y="15767"/>
                </a:lnTo>
                <a:lnTo>
                  <a:pt x="10784" y="21600"/>
                </a:lnTo>
                <a:lnTo>
                  <a:pt x="0" y="15767"/>
                </a:lnTo>
                <a:lnTo>
                  <a:pt x="84" y="0"/>
                </a:lnTo>
                <a:close/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3A36B97-C7C8-4750-9952-3D23EF6C221F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6ED33F6-57D2-4F5D-8029-8E6AD8A48F33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493713"/>
            <a:ext cx="7986184" cy="1196975"/>
          </a:xfrm>
        </p:spPr>
        <p:txBody>
          <a:bodyPr>
            <a:normAutofit/>
          </a:bodyPr>
          <a:lstStyle>
            <a:lvl1pPr algn="ctr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82B9CEA-C383-4413-9C75-DBA67E6F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47845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B29A-6318-48A0-B2D6-C1F27739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8702"/>
            <a:ext cx="10515600" cy="4395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BBD6C6E-81DF-4A59-8930-94188A452B46}"/>
              </a:ext>
            </a:extLst>
          </p:cNvPr>
          <p:cNvSpPr>
            <a:spLocks/>
          </p:cNvSpPr>
          <p:nvPr userDrawn="1"/>
        </p:nvSpPr>
        <p:spPr bwMode="ltGray">
          <a:xfrm>
            <a:off x="0" y="638175"/>
            <a:ext cx="12191999" cy="1157288"/>
          </a:xfrm>
          <a:prstGeom prst="rect">
            <a:avLst/>
          </a:pr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407B8C0-CEB1-4FFD-831E-9302BA3FAF1F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1098652" y="638175"/>
            <a:ext cx="672000" cy="1157288"/>
            <a:chOff x="-1" y="0"/>
            <a:chExt cx="672118" cy="1157733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8B3E0C3A-653A-4E1F-9AC5-6E6055398AA7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527563" y="527563"/>
              <a:ext cx="1157732" cy="102605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E3C89CD9-0E68-4E2B-BD55-4757EB0FCBB3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140891" y="344725"/>
              <a:ext cx="1157734" cy="4682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12621"/>
                  </a:lnTo>
                  <a:lnTo>
                    <a:pt x="10800" y="21600"/>
                  </a:lnTo>
                  <a:lnTo>
                    <a:pt x="21600" y="1262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638174"/>
            <a:ext cx="9251684" cy="1157288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32323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B6E107-FBD4-4E09-9F1D-B2272653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41CE76-D3A6-4E50-85C8-4F5E14EC7735}"/>
              </a:ext>
            </a:extLst>
          </p:cNvPr>
          <p:cNvSpPr/>
          <p:nvPr userDrawn="1"/>
        </p:nvSpPr>
        <p:spPr bwMode="black">
          <a:xfrm>
            <a:off x="9257511" y="164337"/>
            <a:ext cx="2736894" cy="315891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内部文件，不可外传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197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B29A-6318-48A0-B2D6-C1F27739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8702"/>
            <a:ext cx="4998720" cy="4395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BBD6C6E-81DF-4A59-8930-94188A452B46}"/>
              </a:ext>
            </a:extLst>
          </p:cNvPr>
          <p:cNvSpPr>
            <a:spLocks/>
          </p:cNvSpPr>
          <p:nvPr userDrawn="1"/>
        </p:nvSpPr>
        <p:spPr bwMode="ltGray">
          <a:xfrm>
            <a:off x="0" y="638175"/>
            <a:ext cx="12191999" cy="1157288"/>
          </a:xfrm>
          <a:prstGeom prst="rect">
            <a:avLst/>
          </a:pr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407B8C0-CEB1-4FFD-831E-9302BA3FAF1F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1098652" y="638175"/>
            <a:ext cx="672000" cy="1157288"/>
            <a:chOff x="-1" y="0"/>
            <a:chExt cx="672118" cy="1157733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8B3E0C3A-653A-4E1F-9AC5-6E6055398AA7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527563" y="527563"/>
              <a:ext cx="1157732" cy="102605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E3C89CD9-0E68-4E2B-BD55-4757EB0FCBB3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140891" y="344725"/>
              <a:ext cx="1157734" cy="4682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12621"/>
                  </a:lnTo>
                  <a:lnTo>
                    <a:pt x="10800" y="21600"/>
                  </a:lnTo>
                  <a:lnTo>
                    <a:pt x="21600" y="1262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638174"/>
            <a:ext cx="9251684" cy="1157288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32323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2C3974-F753-45D0-8DA5-B1131564FC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7920" y="2238702"/>
            <a:ext cx="4998720" cy="4395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C77BD1-8006-4900-B265-4F7DF525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1010F4-9CBC-4BF3-BD4E-9FC575472091}"/>
              </a:ext>
            </a:extLst>
          </p:cNvPr>
          <p:cNvSpPr/>
          <p:nvPr userDrawn="1"/>
        </p:nvSpPr>
        <p:spPr bwMode="black">
          <a:xfrm>
            <a:off x="9257511" y="164337"/>
            <a:ext cx="2736894" cy="315891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内部文件，不可外传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86245"/>
      </p:ext>
    </p:extLst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F0293BFD-A135-486C-BD52-3181744D4E40}"/>
              </a:ext>
            </a:extLst>
          </p:cNvPr>
          <p:cNvSpPr>
            <a:spLocks/>
          </p:cNvSpPr>
          <p:nvPr userDrawn="1"/>
        </p:nvSpPr>
        <p:spPr bwMode="ltGray">
          <a:xfrm>
            <a:off x="0" y="638175"/>
            <a:ext cx="12191999" cy="1157288"/>
          </a:xfrm>
          <a:prstGeom prst="rect">
            <a:avLst/>
          </a:pr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7F4DBE70-047A-481C-B7E3-A63150DFB7CA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1098652" y="638175"/>
            <a:ext cx="672000" cy="1157288"/>
            <a:chOff x="-1" y="0"/>
            <a:chExt cx="672118" cy="1157733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560B8007-37DF-4F35-9EF5-E3228AF8D86F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527563" y="527563"/>
              <a:ext cx="1157732" cy="102605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80E65889-2339-4EB1-90B4-062529104FF3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140891" y="344725"/>
              <a:ext cx="1157734" cy="4682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12621"/>
                  </a:lnTo>
                  <a:lnTo>
                    <a:pt x="10800" y="21600"/>
                  </a:lnTo>
                  <a:lnTo>
                    <a:pt x="21600" y="1262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7D022B-EFAF-49B9-B753-663592A0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440" y="638173"/>
            <a:ext cx="9814560" cy="1157289"/>
          </a:xfrm>
        </p:spPr>
        <p:txBody>
          <a:bodyPr>
            <a:normAutofit/>
          </a:bodyPr>
          <a:lstStyle>
            <a:lvl1pPr>
              <a:defRPr sz="3500">
                <a:solidFill>
                  <a:srgbClr val="32323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80E2D5-0F1E-4458-BF2B-F7FE91841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2C801F4-6CD3-43E9-BF70-29ED8D185C64}"/>
              </a:ext>
            </a:extLst>
          </p:cNvPr>
          <p:cNvSpPr/>
          <p:nvPr userDrawn="1"/>
        </p:nvSpPr>
        <p:spPr bwMode="black">
          <a:xfrm>
            <a:off x="9257511" y="164337"/>
            <a:ext cx="2736894" cy="315891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内部文件，不可外传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9287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64205B-1AD7-43C6-99A6-F6D25B406565}"/>
              </a:ext>
            </a:extLst>
          </p:cNvPr>
          <p:cNvSpPr>
            <a:spLocks/>
          </p:cNvSpPr>
          <p:nvPr userDrawn="1"/>
        </p:nvSpPr>
        <p:spPr bwMode="hidden">
          <a:xfrm>
            <a:off x="0" y="5803"/>
            <a:ext cx="6557963" cy="2055813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B8501C9-153E-49C2-9EB2-F1D6DC0E2F9D}"/>
              </a:ext>
            </a:extLst>
          </p:cNvPr>
          <p:cNvSpPr>
            <a:spLocks/>
          </p:cNvSpPr>
          <p:nvPr userDrawn="1"/>
        </p:nvSpPr>
        <p:spPr bwMode="hidden">
          <a:xfrm>
            <a:off x="6731001" y="2660104"/>
            <a:ext cx="5460999" cy="2200275"/>
          </a:xfrm>
          <a:prstGeom prst="rect">
            <a:avLst/>
          </a:prstGeom>
          <a:solidFill>
            <a:srgbClr val="168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E72BA0E-ED2B-4A5E-8B7C-7EAFDF7F16C9}"/>
              </a:ext>
            </a:extLst>
          </p:cNvPr>
          <p:cNvSpPr>
            <a:spLocks/>
          </p:cNvSpPr>
          <p:nvPr userDrawn="1"/>
        </p:nvSpPr>
        <p:spPr bwMode="hidden">
          <a:xfrm>
            <a:off x="6735762" y="4976814"/>
            <a:ext cx="5456237" cy="1881186"/>
          </a:xfrm>
          <a:prstGeom prst="rect">
            <a:avLst/>
          </a:prstGeom>
          <a:solidFill>
            <a:srgbClr val="006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4BDEF0F-CC65-4E32-B295-D4CBF95BB619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133084" y="1121569"/>
            <a:ext cx="1157288" cy="10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AE72C-01A4-4BEA-B4BC-C669D5E51F0B}"/>
              </a:ext>
            </a:extLst>
          </p:cNvPr>
          <p:cNvSpPr>
            <a:spLocks/>
          </p:cNvSpPr>
          <p:nvPr userDrawn="1"/>
        </p:nvSpPr>
        <p:spPr bwMode="auto">
          <a:xfrm>
            <a:off x="1444626" y="6589391"/>
            <a:ext cx="26545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fld id="{DFED15AE-1DA8-4835-BBAD-8DE01E6903B9}" type="slidenum">
              <a:rPr lang="zh-TW" altLang="zh-TW" sz="900">
                <a:solidFill>
                  <a:srgbClr val="000000"/>
                </a:solidFill>
                <a:latin typeface="Arial" panose="020B0604020202020204" pitchFamily="34" charset="0"/>
                <a:sym typeface="Helvetica Neue" charset="0"/>
              </a:rPr>
              <a:pPr/>
              <a:t>‹#›</a:t>
            </a:fld>
            <a:r>
              <a:rPr lang="zh-TW" altLang="zh-TW" sz="900" dirty="0">
                <a:solidFill>
                  <a:srgbClr val="000000"/>
                </a:solidFill>
                <a:latin typeface="Arial" panose="020B0604020202020204" pitchFamily="34" charset="0"/>
                <a:sym typeface="Helvetica Neue" charset="0"/>
              </a:rPr>
              <a:t>￼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011C08-44EB-4EE5-9044-D8125BEDB71F}"/>
              </a:ext>
            </a:extLst>
          </p:cNvPr>
          <p:cNvSpPr>
            <a:spLocks/>
          </p:cNvSpPr>
          <p:nvPr userDrawn="1"/>
        </p:nvSpPr>
        <p:spPr bwMode="auto">
          <a:xfrm>
            <a:off x="1444626" y="6589391"/>
            <a:ext cx="23339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fld id="{4E0756A9-351A-45AD-98D6-4DEADEBC0FE0}" type="slidenum">
              <a:rPr lang="zh-TW" altLang="zh-TW" sz="900">
                <a:solidFill>
                  <a:srgbClr val="000000"/>
                </a:solidFill>
                <a:latin typeface="Arial" panose="020B0604020202020204" pitchFamily="34" charset="0"/>
                <a:sym typeface="Helvetica Neue" charset="0"/>
              </a:rPr>
              <a:pPr/>
              <a:t>‹#›</a:t>
            </a:fld>
            <a:endParaRPr lang="zh-TW" altLang="zh-TW" sz="900" dirty="0">
              <a:solidFill>
                <a:srgbClr val="000000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F9576C0-78D7-4DF7-8352-EED606A8DB92}"/>
              </a:ext>
            </a:extLst>
          </p:cNvPr>
          <p:cNvSpPr>
            <a:spLocks/>
          </p:cNvSpPr>
          <p:nvPr userDrawn="1"/>
        </p:nvSpPr>
        <p:spPr bwMode="hidden">
          <a:xfrm>
            <a:off x="6731001" y="5803"/>
            <a:ext cx="5459414" cy="2532063"/>
          </a:xfrm>
          <a:prstGeom prst="rect">
            <a:avLst/>
          </a:prstGeom>
          <a:solidFill>
            <a:srgbClr val="00C2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9962E627-0DAF-41F5-B9CC-FB042E6293DA}"/>
              </a:ext>
            </a:extLst>
          </p:cNvPr>
          <p:cNvSpPr>
            <a:spLocks/>
          </p:cNvSpPr>
          <p:nvPr userDrawn="1"/>
        </p:nvSpPr>
        <p:spPr bwMode="auto">
          <a:xfrm>
            <a:off x="182881" y="203201"/>
            <a:ext cx="11836750" cy="6450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4A2C7-7D4C-4A75-88F8-C65FAC6C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67" y="593725"/>
            <a:ext cx="5449360" cy="1157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46">
            <a:extLst>
              <a:ext uri="{FF2B5EF4-FFF2-40B4-BE49-F238E27FC236}">
                <a16:creationId xmlns:a16="http://schemas.microsoft.com/office/drawing/2014/main" id="{44E63D64-626F-4578-BE36-9FCDDC9D29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6010" y="586193"/>
            <a:ext cx="4736890" cy="163313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6">
            <a:extLst>
              <a:ext uri="{FF2B5EF4-FFF2-40B4-BE49-F238E27FC236}">
                <a16:creationId xmlns:a16="http://schemas.microsoft.com/office/drawing/2014/main" id="{E251DA25-7852-4E04-B1CE-C355E6E151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36010" y="2943675"/>
            <a:ext cx="4736890" cy="163313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46">
            <a:extLst>
              <a:ext uri="{FF2B5EF4-FFF2-40B4-BE49-F238E27FC236}">
                <a16:creationId xmlns:a16="http://schemas.microsoft.com/office/drawing/2014/main" id="{692F5F20-A8F4-4A7F-AEF7-DB1205AF21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10" y="5301157"/>
            <a:ext cx="4736890" cy="10691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BC4BE6B-ADB0-4916-81C4-7AE74B2A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9298" y="6248611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7EBF787-3944-4AE1-B281-83A80A23B82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16100" y="2781300"/>
            <a:ext cx="3235325" cy="32353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7306591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16089B-EC88-43E1-830F-0CC634F8A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25DE6-02DC-4B36-A4BA-406A86DB0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E4A656-3CF9-4E2F-8E19-3E276F779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1" y="6446520"/>
            <a:ext cx="601980" cy="32540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2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8" r:id="rId2"/>
    <p:sldLayoutId id="2147483656" r:id="rId3"/>
    <p:sldLayoutId id="2147483663" r:id="rId4"/>
    <p:sldLayoutId id="2147483657" r:id="rId5"/>
    <p:sldLayoutId id="2147483650" r:id="rId6"/>
    <p:sldLayoutId id="2147483664" r:id="rId7"/>
    <p:sldLayoutId id="2147483654" r:id="rId8"/>
    <p:sldLayoutId id="2147483662" r:id="rId9"/>
    <p:sldLayoutId id="2147483661" r:id="rId10"/>
    <p:sldLayoutId id="2147483660" r:id="rId11"/>
    <p:sldLayoutId id="2147483659" r:id="rId12"/>
    <p:sldLayoutId id="2147483655" r:id="rId13"/>
  </p:sldLayoutIdLst>
  <p:transition spd="slow">
    <p:cover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26557/check-mark-by-raem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26557/check-mark-by-raem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26557/check-mark-by-raem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penclipart.org/detail/26557/check-mark-by-raemi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penclipart.org/detail/26557/check-mark-by-raemi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26557/check-mark-by-raem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pix.com/download/mclaren-p1-gtr-yellow-sports-car-png-imag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649B8F1-CE3D-4E01-845D-42BA2EE732DA}"/>
              </a:ext>
            </a:extLst>
          </p:cNvPr>
          <p:cNvSpPr txBox="1">
            <a:spLocks/>
          </p:cNvSpPr>
          <p:nvPr/>
        </p:nvSpPr>
        <p:spPr>
          <a:xfrm>
            <a:off x="-94593" y="5721103"/>
            <a:ext cx="12286593" cy="80691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MK6 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</a:rPr>
              <a:t>与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-A5 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</a:rPr>
              <a:t>对比（内部文件）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8245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15796B-F9A4-4A51-9FFF-098E615F4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90" y="2597151"/>
            <a:ext cx="2365191" cy="229007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944ADFD-0B69-44EA-A590-06FDC2EA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射胶压力控制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01112-9145-4F7A-9D78-5C102D6A25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635618" y="2125192"/>
            <a:ext cx="3308338" cy="4508938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以平滑</a:t>
            </a:r>
            <a:r>
              <a:rPr lang="zh-TW" altLang="en-US" sz="2400" dirty="0"/>
              <a:t>、</a:t>
            </a:r>
            <a:r>
              <a:rPr lang="zh-CN" altLang="en-US" sz="2400" dirty="0"/>
              <a:t>无波动</a:t>
            </a:r>
            <a:r>
              <a:rPr lang="zh-TW" altLang="en-US" sz="2400" dirty="0"/>
              <a:t>、</a:t>
            </a:r>
            <a:r>
              <a:rPr lang="zh-CN" altLang="en-US" sz="2400" dirty="0"/>
              <a:t>无超调为佳</a:t>
            </a:r>
            <a:endParaRPr lang="en-US" altLang="zh-CN" sz="2400" dirty="0"/>
          </a:p>
          <a:p>
            <a:r>
              <a:rPr lang="zh-CN" altLang="en-US" sz="2400" dirty="0"/>
              <a:t>压力控制对于制品质量至关重要</a:t>
            </a:r>
            <a:endParaRPr lang="en-US" altLang="zh-CN" sz="2400" dirty="0"/>
          </a:p>
          <a:p>
            <a:r>
              <a:rPr lang="zh-CN" altLang="en-US" sz="2400" dirty="0"/>
              <a:t>特殊材料（改性工程塑料等）对压力波动非常敏感</a:t>
            </a:r>
            <a:endParaRPr lang="en-US" altLang="zh-CN" sz="2400" dirty="0"/>
          </a:p>
          <a:p>
            <a:r>
              <a:rPr lang="zh-CN" altLang="en-US" sz="2400" dirty="0"/>
              <a:t>压力稳定对良品率有绝对性影响</a:t>
            </a:r>
            <a:endParaRPr lang="en-US" altLang="zh-CN" sz="2400" dirty="0"/>
          </a:p>
          <a:p>
            <a:r>
              <a:rPr lang="en-US" altLang="zh-CN" sz="2400" dirty="0"/>
              <a:t>MK6 </a:t>
            </a:r>
            <a:r>
              <a:rPr lang="zh-CN" altLang="en-US" sz="2400" dirty="0"/>
              <a:t>通过多方优化达到超低射胶启动压力</a:t>
            </a:r>
            <a:endParaRPr lang="en-US" altLang="zh-CN" sz="2400" dirty="0"/>
          </a:p>
          <a:p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0B69BF-EBF5-480F-8248-E8EAD5A98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769" y="2597151"/>
            <a:ext cx="2365191" cy="229007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1C317F-4131-47DB-980C-6AC2E6C2685D}"/>
              </a:ext>
            </a:extLst>
          </p:cNvPr>
          <p:cNvSpPr/>
          <p:nvPr/>
        </p:nvSpPr>
        <p:spPr bwMode="ltGray">
          <a:xfrm>
            <a:off x="2405943" y="5128388"/>
            <a:ext cx="1866883" cy="54481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0F308B-F499-45C0-BE63-CD6A5EEC3883}"/>
              </a:ext>
            </a:extLst>
          </p:cNvPr>
          <p:cNvSpPr/>
          <p:nvPr/>
        </p:nvSpPr>
        <p:spPr bwMode="black">
          <a:xfrm>
            <a:off x="5794193" y="5128388"/>
            <a:ext cx="1713534" cy="544810"/>
          </a:xfrm>
          <a:prstGeom prst="roundRect">
            <a:avLst/>
          </a:prstGeom>
          <a:solidFill>
            <a:srgbClr val="FF7000">
              <a:alpha val="6980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</p:spTree>
    <p:extLst>
      <p:ext uri="{BB962C8B-B14F-4D97-AF65-F5344CB8AC3E}">
        <p14:creationId xmlns:p14="http://schemas.microsoft.com/office/powerpoint/2010/main" val="2064379120"/>
      </p:ext>
    </p:extLst>
  </p:cSld>
  <p:clrMapOvr>
    <a:masterClrMapping/>
  </p:clrMapOvr>
  <p:transition spd="slow"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9"/>
          <p:cNvSpPr>
            <a:spLocks/>
          </p:cNvSpPr>
          <p:nvPr/>
        </p:nvSpPr>
        <p:spPr bwMode="ltGray">
          <a:xfrm>
            <a:off x="6652626" y="4877595"/>
            <a:ext cx="1119187" cy="83740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latin typeface="Arial" panose="020B0604020202020204" pitchFamily="34" charset="0"/>
              </a:rPr>
              <a:t>10</a:t>
            </a:r>
            <a:endParaRPr lang="zh-TW" altLang="zh-TW" sz="2400" dirty="0">
              <a:latin typeface="Arial" panose="020B0604020202020204" pitchFamily="34" charset="0"/>
            </a:endParaRPr>
          </a:p>
        </p:txBody>
      </p:sp>
      <p:sp>
        <p:nvSpPr>
          <p:cNvPr id="34828" name="Rectangle 12"/>
          <p:cNvSpPr>
            <a:spLocks/>
          </p:cNvSpPr>
          <p:nvPr/>
        </p:nvSpPr>
        <p:spPr bwMode="auto">
          <a:xfrm>
            <a:off x="1804682" y="5776914"/>
            <a:ext cx="2695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160-A5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31" name="Rectangle 15"/>
          <p:cNvSpPr>
            <a:spLocks/>
          </p:cNvSpPr>
          <p:nvPr/>
        </p:nvSpPr>
        <p:spPr bwMode="auto">
          <a:xfrm>
            <a:off x="2592843" y="4037014"/>
            <a:ext cx="1119187" cy="167798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</a:rPr>
              <a:t>20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34" name="Rectangle 18"/>
          <p:cNvSpPr>
            <a:spLocks/>
          </p:cNvSpPr>
          <p:nvPr/>
        </p:nvSpPr>
        <p:spPr bwMode="auto">
          <a:xfrm>
            <a:off x="6006550" y="5776914"/>
            <a:ext cx="2411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JM168-MK6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9A6868-FD99-4C4A-B60C-C866D69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射胶启动压力及压差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EC35AD-EEA9-456E-9422-BC5A5BD7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FF34F020-61B0-4B50-B520-323B5B615AF8}"/>
              </a:ext>
            </a:extLst>
          </p:cNvPr>
          <p:cNvSpPr>
            <a:spLocks/>
          </p:cNvSpPr>
          <p:nvPr/>
        </p:nvSpPr>
        <p:spPr bwMode="gray">
          <a:xfrm>
            <a:off x="2592842" y="2516132"/>
            <a:ext cx="1119187" cy="148595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</a:rPr>
              <a:t>24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8D363CB5-5857-46E2-AF5B-632A6A01F1C4}"/>
              </a:ext>
            </a:extLst>
          </p:cNvPr>
          <p:cNvSpPr>
            <a:spLocks/>
          </p:cNvSpPr>
          <p:nvPr/>
        </p:nvSpPr>
        <p:spPr bwMode="gray">
          <a:xfrm>
            <a:off x="6652625" y="4690900"/>
            <a:ext cx="1119187" cy="13970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537819-083D-4233-BAC1-AA1241B84921}"/>
              </a:ext>
            </a:extLst>
          </p:cNvPr>
          <p:cNvGrpSpPr/>
          <p:nvPr/>
        </p:nvGrpSpPr>
        <p:grpSpPr>
          <a:xfrm>
            <a:off x="3861458" y="2842473"/>
            <a:ext cx="1277461" cy="954107"/>
            <a:chOff x="2330450" y="2403539"/>
            <a:chExt cx="1277461" cy="954107"/>
          </a:xfrm>
        </p:grpSpPr>
        <p:sp>
          <p:nvSpPr>
            <p:cNvPr id="2" name="Arrow: Down 1">
              <a:extLst>
                <a:ext uri="{FF2B5EF4-FFF2-40B4-BE49-F238E27FC236}">
                  <a16:creationId xmlns:a16="http://schemas.microsoft.com/office/drawing/2014/main" id="{33DE179C-1C7F-41E1-BB90-EABD4E866327}"/>
                </a:ext>
              </a:extLst>
            </p:cNvPr>
            <p:cNvSpPr/>
            <p:nvPr/>
          </p:nvSpPr>
          <p:spPr>
            <a:xfrm>
              <a:off x="2330450" y="2670239"/>
              <a:ext cx="400050" cy="43815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1DCF75-6F88-4D50-BF33-290193F81812}"/>
                </a:ext>
              </a:extLst>
            </p:cNvPr>
            <p:cNvSpPr txBox="1"/>
            <p:nvPr/>
          </p:nvSpPr>
          <p:spPr>
            <a:xfrm>
              <a:off x="2705100" y="2403539"/>
              <a:ext cx="9028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2"/>
                  </a:solidFill>
                  <a:latin typeface="Arial" panose="020B0604020202020204" pitchFamily="34" charset="0"/>
                </a:rPr>
                <a:t>损耗</a:t>
              </a:r>
              <a:endParaRPr lang="en-US" altLang="zh-CN" sz="2800" dirty="0">
                <a:solidFill>
                  <a:schemeClr val="bg2"/>
                </a:solidFill>
                <a:latin typeface="Arial" panose="020B0604020202020204" pitchFamily="34" charset="0"/>
              </a:endParaRPr>
            </a:p>
            <a:p>
              <a:pPr algn="ctr"/>
              <a:r>
                <a:rPr lang="en-US" sz="2800" dirty="0">
                  <a:solidFill>
                    <a:schemeClr val="bg2"/>
                  </a:solidFill>
                  <a:latin typeface="Arial" panose="020B0604020202020204" pitchFamily="34" charset="0"/>
                </a:rPr>
                <a:t>55%</a:t>
              </a:r>
            </a:p>
          </p:txBody>
        </p:sp>
      </p:grp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8B50BC0C-CB01-41F2-A1BA-BC57F433383E}"/>
              </a:ext>
            </a:extLst>
          </p:cNvPr>
          <p:cNvSpPr txBox="1">
            <a:spLocks/>
          </p:cNvSpPr>
          <p:nvPr/>
        </p:nvSpPr>
        <p:spPr>
          <a:xfrm>
            <a:off x="8969988" y="2054659"/>
            <a:ext cx="2967662" cy="4600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latin typeface="Arial" panose="020B0604020202020204" pitchFamily="34" charset="0"/>
              </a:rPr>
              <a:t>启动压力及压差以小为佳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启动压力及压差是无功用的浪费能源</a:t>
            </a:r>
            <a:r>
              <a:rPr lang="zh-TW" altLang="en-US" sz="2400" dirty="0">
                <a:latin typeface="Arial" panose="020B0604020202020204" pitchFamily="34" charset="0"/>
              </a:rPr>
              <a:t>、</a:t>
            </a:r>
            <a:r>
              <a:rPr lang="zh-CN" altLang="en-US" sz="2400" dirty="0">
                <a:latin typeface="Arial" panose="020B0604020202020204" pitchFamily="34" charset="0"/>
              </a:rPr>
              <a:t>还需要更多电力驱动冷却水塔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启动压力及压差越大，能源效益越小，节能减排功能越差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MK6 </a:t>
            </a:r>
            <a:r>
              <a:rPr lang="zh-CN" altLang="en-US" sz="2400" dirty="0">
                <a:latin typeface="Arial" panose="020B0604020202020204" pitchFamily="34" charset="0"/>
              </a:rPr>
              <a:t>的精确液压技术</a:t>
            </a:r>
            <a:r>
              <a:rPr lang="en-US" altLang="zh-CN" sz="2400" baseline="30000" dirty="0">
                <a:latin typeface="Arial" panose="020B0604020202020204" pitchFamily="34" charset="0"/>
              </a:rPr>
              <a:t>®</a:t>
            </a:r>
            <a:r>
              <a:rPr lang="zh-CN" altLang="en-US" sz="2400" dirty="0">
                <a:latin typeface="Arial" panose="020B0604020202020204" pitchFamily="34" charset="0"/>
              </a:rPr>
              <a:t>基本上杜绝压差</a:t>
            </a:r>
            <a:r>
              <a:rPr lang="zh-TW" altLang="en-US" sz="2400" dirty="0">
                <a:latin typeface="Arial" panose="020B0604020202020204" pitchFamily="34" charset="0"/>
              </a:rPr>
              <a:t>、</a:t>
            </a:r>
            <a:r>
              <a:rPr lang="zh-CN" altLang="en-US" sz="2400" dirty="0">
                <a:latin typeface="Arial" panose="020B0604020202020204" pitchFamily="34" charset="0"/>
              </a:rPr>
              <a:t>启动压力最小</a:t>
            </a:r>
            <a:endParaRPr lang="en-US" altLang="zh-CN" sz="2400" dirty="0">
              <a:latin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83C945-BA57-41C9-9AE2-FE9724581F23}"/>
              </a:ext>
            </a:extLst>
          </p:cNvPr>
          <p:cNvGrpSpPr/>
          <p:nvPr/>
        </p:nvGrpSpPr>
        <p:grpSpPr>
          <a:xfrm>
            <a:off x="1071148" y="2808409"/>
            <a:ext cx="1467068" cy="608311"/>
            <a:chOff x="6031270" y="2184400"/>
            <a:chExt cx="1467068" cy="6083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920E6E-DB90-427C-9607-D0D08A34B700}"/>
                </a:ext>
              </a:extLst>
            </p:cNvPr>
            <p:cNvSpPr/>
            <p:nvPr/>
          </p:nvSpPr>
          <p:spPr>
            <a:xfrm>
              <a:off x="6570425" y="2184400"/>
              <a:ext cx="173275" cy="1732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14AEE1-AD1A-4468-8F80-918CDC66CF46}"/>
                </a:ext>
              </a:extLst>
            </p:cNvPr>
            <p:cNvSpPr txBox="1"/>
            <p:nvPr/>
          </p:nvSpPr>
          <p:spPr>
            <a:xfrm>
              <a:off x="6031270" y="2392601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压差（巴）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22127B-1F03-4BBF-B027-2F12FB5858BF}"/>
              </a:ext>
            </a:extLst>
          </p:cNvPr>
          <p:cNvGrpSpPr/>
          <p:nvPr/>
        </p:nvGrpSpPr>
        <p:grpSpPr>
          <a:xfrm>
            <a:off x="935806" y="5073085"/>
            <a:ext cx="1467068" cy="609091"/>
            <a:chOff x="2429041" y="4882810"/>
            <a:chExt cx="1467068" cy="60909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18835F7-61C3-4085-919F-DDA55C29991C}"/>
                </a:ext>
              </a:extLst>
            </p:cNvPr>
            <p:cNvSpPr/>
            <p:nvPr/>
          </p:nvSpPr>
          <p:spPr>
            <a:xfrm>
              <a:off x="3075937" y="4882810"/>
              <a:ext cx="173275" cy="1732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3ECD6A2-50AF-4B0D-B053-0A5A3F22C7A8}"/>
                </a:ext>
              </a:extLst>
            </p:cNvPr>
            <p:cNvSpPr txBox="1"/>
            <p:nvPr/>
          </p:nvSpPr>
          <p:spPr>
            <a:xfrm>
              <a:off x="2429041" y="5091791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启压（巴）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C89239-FC60-4A9B-9FC5-4A2AF713EE79}"/>
              </a:ext>
            </a:extLst>
          </p:cNvPr>
          <p:cNvGrpSpPr/>
          <p:nvPr/>
        </p:nvGrpSpPr>
        <p:grpSpPr>
          <a:xfrm>
            <a:off x="5037054" y="5096038"/>
            <a:ext cx="1467068" cy="609091"/>
            <a:chOff x="5440650" y="4900548"/>
            <a:chExt cx="1467068" cy="60909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07CE50B-B5A7-41E6-ADE7-608349A25051}"/>
                </a:ext>
              </a:extLst>
            </p:cNvPr>
            <p:cNvSpPr/>
            <p:nvPr/>
          </p:nvSpPr>
          <p:spPr>
            <a:xfrm>
              <a:off x="6087547" y="4900548"/>
              <a:ext cx="173275" cy="1732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40BE96B-1D4E-4047-AE34-26FD194BD2FB}"/>
                </a:ext>
              </a:extLst>
            </p:cNvPr>
            <p:cNvSpPr txBox="1"/>
            <p:nvPr/>
          </p:nvSpPr>
          <p:spPr>
            <a:xfrm>
              <a:off x="5440650" y="5109529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启压（巴）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0784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 autoUpdateAnimBg="0"/>
      <p:bldP spid="34828" grpId="0"/>
      <p:bldP spid="34831" grpId="0" animBg="1" autoUpdateAnimBg="0"/>
      <p:bldP spid="34834" grpId="0"/>
      <p:bldP spid="18" grpId="0" animBg="1" autoUpdateAnimBg="0"/>
      <p:bldP spid="19" grpId="0" animBg="1" autoUpdateAnimBg="0"/>
      <p:bldP spid="2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9"/>
          <p:cNvSpPr>
            <a:spLocks/>
          </p:cNvSpPr>
          <p:nvPr/>
        </p:nvSpPr>
        <p:spPr bwMode="ltGray">
          <a:xfrm>
            <a:off x="5921108" y="2450871"/>
            <a:ext cx="1119187" cy="32956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latin typeface="Arial" panose="020B0604020202020204" pitchFamily="34" charset="0"/>
              </a:rPr>
              <a:t>188</a:t>
            </a:r>
          </a:p>
          <a:p>
            <a:pPr algn="ctr"/>
            <a:r>
              <a:rPr lang="en-US" altLang="zh-TW" sz="2400" dirty="0" err="1">
                <a:latin typeface="Arial" panose="020B0604020202020204" pitchFamily="34" charset="0"/>
              </a:rPr>
              <a:t>MPa</a:t>
            </a:r>
            <a:endParaRPr lang="zh-TW" altLang="zh-TW" sz="2400" dirty="0">
              <a:latin typeface="Arial" panose="020B0604020202020204" pitchFamily="34" charset="0"/>
            </a:endParaRPr>
          </a:p>
        </p:txBody>
      </p:sp>
      <p:sp>
        <p:nvSpPr>
          <p:cNvPr id="34828" name="Rectangle 12"/>
          <p:cNvSpPr>
            <a:spLocks/>
          </p:cNvSpPr>
          <p:nvPr/>
        </p:nvSpPr>
        <p:spPr bwMode="auto">
          <a:xfrm>
            <a:off x="1874049" y="5808435"/>
            <a:ext cx="2695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160-A5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31" name="Rectangle 15"/>
          <p:cNvSpPr>
            <a:spLocks/>
          </p:cNvSpPr>
          <p:nvPr/>
        </p:nvSpPr>
        <p:spPr bwMode="auto">
          <a:xfrm>
            <a:off x="2662210" y="3703391"/>
            <a:ext cx="1119187" cy="20431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</a:rPr>
              <a:t>163</a:t>
            </a:r>
          </a:p>
          <a:p>
            <a:pPr algn="ctr"/>
            <a:r>
              <a:rPr lang="en-US" altLang="zh-TW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MPa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34" name="Rectangle 18"/>
          <p:cNvSpPr>
            <a:spLocks/>
          </p:cNvSpPr>
          <p:nvPr/>
        </p:nvSpPr>
        <p:spPr bwMode="auto">
          <a:xfrm>
            <a:off x="5275032" y="5808435"/>
            <a:ext cx="2411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JM168-MK6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9A6868-FD99-4C4A-B60C-C866D69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射胶压力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EC35AD-EEA9-456E-9422-BC5A5BD7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8B50BC0C-CB01-41F2-A1BA-BC57F433383E}"/>
              </a:ext>
            </a:extLst>
          </p:cNvPr>
          <p:cNvSpPr txBox="1">
            <a:spLocks/>
          </p:cNvSpPr>
          <p:nvPr/>
        </p:nvSpPr>
        <p:spPr>
          <a:xfrm>
            <a:off x="9248964" y="2699056"/>
            <a:ext cx="2449050" cy="39557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latin typeface="Arial" panose="020B0604020202020204" pitchFamily="34" charset="0"/>
              </a:rPr>
              <a:t>射胶压力以大为佳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射胶压力充足则制品质量稳定，良品率高</a:t>
            </a:r>
            <a:endParaRPr lang="en-US" altLang="zh-CN" sz="2400" dirty="0">
              <a:latin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85071C-E3B8-4A9A-82B9-1ACAA2AC5D04}"/>
              </a:ext>
            </a:extLst>
          </p:cNvPr>
          <p:cNvGrpSpPr/>
          <p:nvPr/>
        </p:nvGrpSpPr>
        <p:grpSpPr>
          <a:xfrm>
            <a:off x="7170722" y="2637492"/>
            <a:ext cx="1118202" cy="501342"/>
            <a:chOff x="10668377" y="4422360"/>
            <a:chExt cx="1118202" cy="501342"/>
          </a:xfrm>
        </p:grpSpPr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C9386823-57AC-46BC-8A7C-51EFB08F1FE0}"/>
                </a:ext>
              </a:extLst>
            </p:cNvPr>
            <p:cNvSpPr/>
            <p:nvPr/>
          </p:nvSpPr>
          <p:spPr>
            <a:xfrm rot="10800000">
              <a:off x="10668377" y="4422360"/>
              <a:ext cx="400050" cy="438150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92B22E-1F1B-4FD8-855B-637A2A334F97}"/>
                </a:ext>
              </a:extLst>
            </p:cNvPr>
            <p:cNvSpPr txBox="1"/>
            <p:nvPr/>
          </p:nvSpPr>
          <p:spPr>
            <a:xfrm>
              <a:off x="10984756" y="4462037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15%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446315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 autoUpdateAnimBg="0"/>
      <p:bldP spid="34828" grpId="0"/>
      <p:bldP spid="34831" grpId="0" animBg="1" autoUpdateAnimBg="0"/>
      <p:bldP spid="34834" grpId="0"/>
      <p:bldP spid="2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射</a:t>
            </a:r>
            <a:r>
              <a:rPr lang="zh-TW" altLang="en-US" dirty="0"/>
              <a:t>咀</a:t>
            </a:r>
            <a:r>
              <a:rPr lang="zh-CN" altLang="en-US" dirty="0"/>
              <a:t>护罩设计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261" y="2802708"/>
            <a:ext cx="2934017" cy="2007485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722" y="2734269"/>
            <a:ext cx="2703407" cy="2075924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2770348" y="5061943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659922" y="5061943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7786047" y="5691313"/>
            <a:ext cx="2776259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方便操作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2792583" y="5691313"/>
            <a:ext cx="2776259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不利操作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64212" y="4297989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D5559F-4D71-4042-AD7F-E016A80B3268}"/>
              </a:ext>
            </a:extLst>
          </p:cNvPr>
          <p:cNvSpPr txBox="1"/>
          <p:nvPr/>
        </p:nvSpPr>
        <p:spPr>
          <a:xfrm>
            <a:off x="7508060" y="2144268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3200" dirty="0">
                <a:solidFill>
                  <a:schemeClr val="bg1"/>
                </a:solidFill>
                <a:latin typeface="+mn-ea"/>
                <a:cs typeface="宋体" pitchFamily="2"/>
              </a:rPr>
              <a:t>有透视窗</a:t>
            </a:r>
            <a:endParaRPr lang="en-US" altLang="zh-CN" sz="32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DDC4D8-9539-4459-983F-11B80B4DBDEF}"/>
              </a:ext>
            </a:extLst>
          </p:cNvPr>
          <p:cNvSpPr txBox="1"/>
          <p:nvPr/>
        </p:nvSpPr>
        <p:spPr>
          <a:xfrm>
            <a:off x="2718922" y="220732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取消透视窗</a:t>
            </a:r>
            <a:endParaRPr lang="en-US" altLang="zh-CN" sz="24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6BB2E54-F189-4233-83EE-7B7CB8D8FD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220" y="4240838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80565058"/>
      </p:ext>
    </p:extLst>
  </p:cSld>
  <p:clrMapOvr>
    <a:masterClrMapping/>
  </p:clrMapOvr>
  <p:transition spd="slow"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射移油缸设计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647" y="2796867"/>
            <a:ext cx="2597361" cy="2019166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17" y="2780904"/>
            <a:ext cx="2809924" cy="2050484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2770349" y="5061943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456981" y="5061943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7438062" y="5691313"/>
            <a:ext cx="2776259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受力均匀</a:t>
            </a:r>
            <a:r>
              <a:rPr lang="zh-TW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、</a:t>
            </a:r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更平稳</a:t>
            </a:r>
            <a:endParaRPr lang="en-US" altLang="zh-CN" sz="2400" dirty="0">
              <a:solidFill>
                <a:schemeClr val="bg1"/>
              </a:solidFill>
              <a:latin typeface="+mn-ea"/>
              <a:cs typeface="宋体" pitchFamily="2"/>
            </a:endParaRP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操作方便</a:t>
            </a:r>
            <a:endParaRPr lang="en-US" altLang="zh-CN" sz="24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2792584" y="5691313"/>
            <a:ext cx="2776259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不方便操作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61271" y="4297989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D5559F-4D71-4042-AD7F-E016A80B3268}"/>
              </a:ext>
            </a:extLst>
          </p:cNvPr>
          <p:cNvSpPr txBox="1"/>
          <p:nvPr/>
        </p:nvSpPr>
        <p:spPr>
          <a:xfrm>
            <a:off x="7099934" y="2125347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3200" dirty="0">
                <a:solidFill>
                  <a:schemeClr val="bg1"/>
                </a:solidFill>
                <a:latin typeface="+mn-ea"/>
                <a:cs typeface="宋体" pitchFamily="2"/>
              </a:rPr>
              <a:t>斜排双射移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DDC4D8-9539-4459-983F-11B80B4DBDEF}"/>
              </a:ext>
            </a:extLst>
          </p:cNvPr>
          <p:cNvSpPr txBox="1"/>
          <p:nvPr/>
        </p:nvSpPr>
        <p:spPr>
          <a:xfrm>
            <a:off x="2718920" y="2207329"/>
            <a:ext cx="1723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横向双射移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2812A48-C2B9-4E89-9011-E4E6D50D15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944" y="4246094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54812705"/>
      </p:ext>
    </p:extLst>
  </p:cSld>
  <p:clrMapOvr>
    <a:masterClrMapping/>
  </p:clrMapOvr>
  <p:transition spd="slow"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射台底座设计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091" y="2778291"/>
            <a:ext cx="2692222" cy="2056319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816E8F-F086-4AFC-A1DE-D4440C64C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193" y="2794418"/>
            <a:ext cx="2863016" cy="2024066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63F645-AD77-46A7-9FF3-662423C0B513}"/>
              </a:ext>
            </a:extLst>
          </p:cNvPr>
          <p:cNvSpPr/>
          <p:nvPr/>
        </p:nvSpPr>
        <p:spPr bwMode="ltGray">
          <a:xfrm>
            <a:off x="2715354" y="5061944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330855" y="5061943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7311936" y="5691313"/>
            <a:ext cx="2776259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射胶平顺迅速</a:t>
            </a:r>
            <a:endParaRPr lang="en-US" altLang="zh-CN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59DBDA-7A6D-421E-AC64-12886B19B7D8}"/>
              </a:ext>
            </a:extLst>
          </p:cNvPr>
          <p:cNvSpPr/>
          <p:nvPr/>
        </p:nvSpPr>
        <p:spPr>
          <a:xfrm>
            <a:off x="2715354" y="5691313"/>
            <a:ext cx="2776259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不利高速射胶</a:t>
            </a:r>
            <a:endParaRPr lang="zh-CN" sz="2000" b="0" i="0" u="none" strike="noStrike" baseline="0" dirty="0">
              <a:ln>
                <a:noFill/>
              </a:ln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35145" y="4297989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D5559F-4D71-4042-AD7F-E016A80B3268}"/>
              </a:ext>
            </a:extLst>
          </p:cNvPr>
          <p:cNvSpPr txBox="1"/>
          <p:nvPr/>
        </p:nvSpPr>
        <p:spPr>
          <a:xfrm>
            <a:off x="7178992" y="2125347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3200" dirty="0">
                <a:solidFill>
                  <a:schemeClr val="bg1"/>
                </a:solidFill>
                <a:latin typeface="+mn-ea"/>
                <a:cs typeface="宋体" pitchFamily="2"/>
              </a:rPr>
              <a:t>线性导轨</a:t>
            </a:r>
            <a:endParaRPr lang="en-US" altLang="zh-CN" sz="32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E7EEE6-71FA-491C-9D16-EBDF7ED434DA}"/>
              </a:ext>
            </a:extLst>
          </p:cNvPr>
          <p:cNvSpPr txBox="1"/>
          <p:nvPr/>
        </p:nvSpPr>
        <p:spPr>
          <a:xfrm>
            <a:off x="2722979" y="22073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传统导柱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18468A-D114-4BB0-BA8A-D349A299E4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696" y="4246094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20374228"/>
      </p:ext>
    </p:extLst>
  </p:cSld>
  <p:clrMapOvr>
    <a:masterClrMapping/>
  </p:clrMapOvr>
  <p:transition spd="slow"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677222-21C0-4489-A6B9-2AEF2E864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-1"/>
            <a:ext cx="12192000" cy="6848411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3B066BE7-569B-4B93-9185-EA064DEDA1DB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1FA64C-13FD-4332-8DD0-854E23BBE8A0}"/>
              </a:ext>
            </a:extLst>
          </p:cNvPr>
          <p:cNvSpPr txBox="1">
            <a:spLocks/>
          </p:cNvSpPr>
          <p:nvPr/>
        </p:nvSpPr>
        <p:spPr bwMode="auto">
          <a:xfrm>
            <a:off x="687377" y="2111126"/>
            <a:ext cx="10916043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smtClean="0">
                <a:solidFill>
                  <a:srgbClr val="FFFFFF"/>
                </a:solidFill>
                <a:effectLst/>
                <a:latin typeface="Helvetica Neue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详细对比保压段的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功能及参数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BB8D704-F168-4067-AC54-F0D86041DB4B}"/>
              </a:ext>
            </a:extLst>
          </p:cNvPr>
          <p:cNvSpPr>
            <a:spLocks/>
          </p:cNvSpPr>
          <p:nvPr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B72E5E3-53A3-4365-90D8-A2303D62A60B}"/>
              </a:ext>
            </a:extLst>
          </p:cNvPr>
          <p:cNvSpPr>
            <a:spLocks/>
          </p:cNvSpPr>
          <p:nvPr/>
        </p:nvSpPr>
        <p:spPr bwMode="black">
          <a:xfrm rot="16200000">
            <a:off x="180392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FB7CF9B-EC35-4396-BAC6-4AC91BD4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59" y="333375"/>
            <a:ext cx="9119662" cy="1243013"/>
          </a:xfrm>
        </p:spPr>
        <p:txBody>
          <a:bodyPr>
            <a:normAutofit/>
          </a:bodyPr>
          <a:lstStyle/>
          <a:p>
            <a:r>
              <a:rPr lang="zh-CN" altLang="en-US" sz="6000" dirty="0"/>
              <a:t>保压功能对比</a:t>
            </a: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6D3952-5E5E-4028-95D0-A46B94717A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87109" y="469900"/>
            <a:ext cx="955203" cy="95520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BCAB696-E8A5-4085-8717-A03AE376C6E0}"/>
              </a:ext>
            </a:extLst>
          </p:cNvPr>
          <p:cNvSpPr/>
          <p:nvPr/>
        </p:nvSpPr>
        <p:spPr bwMode="blackWhite">
          <a:xfrm>
            <a:off x="8765628" y="5858466"/>
            <a:ext cx="3140491" cy="750439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内部文件，不可外传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3632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15796B-F9A4-4A51-9FFF-098E615F4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287" y="2732348"/>
            <a:ext cx="2237043" cy="341387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944ADFD-0B69-44EA-A590-06FDC2EA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保压压力响应 </a:t>
            </a:r>
            <a:r>
              <a:rPr lang="en-US" altLang="zh-CN" dirty="0"/>
              <a:t>(0 </a:t>
            </a:r>
            <a:r>
              <a:rPr lang="en-US" altLang="zh-CN" dirty="0">
                <a:cs typeface="Arial" panose="020B0604020202020204" pitchFamily="34" charset="0"/>
              </a:rPr>
              <a:t>→ 99%)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01112-9145-4F7A-9D78-5C102D6A25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55550" y="2163030"/>
            <a:ext cx="3436450" cy="3919261"/>
          </a:xfrm>
        </p:spPr>
        <p:txBody>
          <a:bodyPr>
            <a:normAutofit/>
          </a:bodyPr>
          <a:lstStyle/>
          <a:p>
            <a:r>
              <a:rPr lang="en-US" sz="2400" dirty="0"/>
              <a:t>0-99% </a:t>
            </a:r>
            <a:r>
              <a:rPr lang="zh-CN" altLang="en-US" sz="2400" dirty="0"/>
              <a:t>保压响应曲线</a:t>
            </a:r>
            <a:endParaRPr lang="en-US" altLang="zh-CN" sz="2400" dirty="0"/>
          </a:p>
          <a:p>
            <a:r>
              <a:rPr lang="zh-CN" altLang="en-US" sz="2400" dirty="0"/>
              <a:t>保压稳定及响应快速对制品的良品率至关重要</a:t>
            </a:r>
            <a:endParaRPr lang="en-US" altLang="zh-CN" sz="2400" dirty="0"/>
          </a:p>
          <a:p>
            <a:r>
              <a:rPr lang="zh-CN" altLang="en-US" sz="2400" dirty="0"/>
              <a:t>响应以小为佳</a:t>
            </a:r>
            <a:endParaRPr lang="en-US" altLang="zh-CN" sz="2400" dirty="0"/>
          </a:p>
          <a:p>
            <a:r>
              <a:rPr lang="zh-CN" altLang="en-US" sz="2400" dirty="0"/>
              <a:t>压力以平滑</a:t>
            </a:r>
            <a:r>
              <a:rPr lang="zh-TW" altLang="en-US" sz="2400" dirty="0"/>
              <a:t>、</a:t>
            </a:r>
            <a:r>
              <a:rPr lang="zh-CN" altLang="en-US" sz="2400" dirty="0"/>
              <a:t>无波动</a:t>
            </a:r>
            <a:r>
              <a:rPr lang="zh-TW" altLang="en-US" sz="2400" dirty="0"/>
              <a:t>、</a:t>
            </a:r>
            <a:r>
              <a:rPr lang="zh-CN" altLang="en-US" sz="2400" dirty="0"/>
              <a:t>无超调为佳</a:t>
            </a:r>
            <a:endParaRPr lang="en-US" altLang="zh-CN" sz="2400" dirty="0"/>
          </a:p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</a:rPr>
              <a:t>XX</a:t>
            </a:r>
            <a:r>
              <a:rPr lang="en-US" altLang="zh-CN" sz="2400" dirty="0"/>
              <a:t>-A5 </a:t>
            </a:r>
            <a:r>
              <a:rPr lang="zh-CN" altLang="en-US" sz="2400" dirty="0"/>
              <a:t>的保压压力出现异常波动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0B7320-4C48-42D0-AD53-6822FB23C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120" y="2732347"/>
            <a:ext cx="2340330" cy="34138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1C317F-4131-47DB-980C-6AC2E6C2685D}"/>
              </a:ext>
            </a:extLst>
          </p:cNvPr>
          <p:cNvSpPr/>
          <p:nvPr/>
        </p:nvSpPr>
        <p:spPr bwMode="ltGray">
          <a:xfrm>
            <a:off x="2257545" y="6279732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0F308B-F499-45C0-BE63-CD6A5EEC3883}"/>
              </a:ext>
            </a:extLst>
          </p:cNvPr>
          <p:cNvSpPr/>
          <p:nvPr/>
        </p:nvSpPr>
        <p:spPr bwMode="black">
          <a:xfrm>
            <a:off x="5815184" y="6279731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2FA886-3B7B-4963-B2B1-7E463457484D}"/>
              </a:ext>
            </a:extLst>
          </p:cNvPr>
          <p:cNvCxnSpPr/>
          <p:nvPr/>
        </p:nvCxnSpPr>
        <p:spPr bwMode="blackWhite">
          <a:xfrm flipV="1">
            <a:off x="5688739" y="2307108"/>
            <a:ext cx="0" cy="2654913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FF250A-20BA-4773-97AD-034139B43797}"/>
              </a:ext>
            </a:extLst>
          </p:cNvPr>
          <p:cNvCxnSpPr/>
          <p:nvPr/>
        </p:nvCxnSpPr>
        <p:spPr bwMode="blackWhite">
          <a:xfrm flipV="1">
            <a:off x="5885237" y="2307108"/>
            <a:ext cx="0" cy="2654913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5EAD0B0-2F0E-45F2-942A-A25876CA16F6}"/>
              </a:ext>
            </a:extLst>
          </p:cNvPr>
          <p:cNvSpPr txBox="1"/>
          <p:nvPr/>
        </p:nvSpPr>
        <p:spPr>
          <a:xfrm>
            <a:off x="5171351" y="1779866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0ms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70B7F3-6FBE-43A5-BB84-661071018748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2030275" y="2305896"/>
            <a:ext cx="0" cy="1472354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FAB015-FA6D-4DB2-B811-5D0ED6EA7D9C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2376658" y="2305896"/>
            <a:ext cx="0" cy="1472354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7F93BBC-5406-40DC-A329-DC0DA988291F}"/>
              </a:ext>
            </a:extLst>
          </p:cNvPr>
          <p:cNvSpPr txBox="1"/>
          <p:nvPr/>
        </p:nvSpPr>
        <p:spPr>
          <a:xfrm>
            <a:off x="1756122" y="189216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49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0ms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8B2C62-CCBA-4E92-9175-56B5485F553A}"/>
              </a:ext>
            </a:extLst>
          </p:cNvPr>
          <p:cNvGrpSpPr/>
          <p:nvPr/>
        </p:nvGrpSpPr>
        <p:grpSpPr>
          <a:xfrm>
            <a:off x="9249407" y="6262435"/>
            <a:ext cx="2525305" cy="386628"/>
            <a:chOff x="9249407" y="6262435"/>
            <a:chExt cx="2525305" cy="38662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D6AAA47-0E9B-4C48-9B81-745523FD9298}"/>
                </a:ext>
              </a:extLst>
            </p:cNvPr>
            <p:cNvCxnSpPr/>
            <p:nvPr/>
          </p:nvCxnSpPr>
          <p:spPr>
            <a:xfrm>
              <a:off x="10592352" y="6468918"/>
              <a:ext cx="390985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8B73FE-885D-4B0F-A511-083EB85D7AA3}"/>
                </a:ext>
              </a:extLst>
            </p:cNvPr>
            <p:cNvSpPr txBox="1"/>
            <p:nvPr/>
          </p:nvSpPr>
          <p:spPr>
            <a:xfrm>
              <a:off x="10932888" y="6279731"/>
              <a:ext cx="841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指令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F96CC82-CED0-428E-8410-0B783B55E57E}"/>
                </a:ext>
              </a:extLst>
            </p:cNvPr>
            <p:cNvCxnSpPr/>
            <p:nvPr/>
          </p:nvCxnSpPr>
          <p:spPr>
            <a:xfrm>
              <a:off x="9249407" y="6451622"/>
              <a:ext cx="39098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FF0C39-5603-4E24-8D85-378F0C56095D}"/>
                </a:ext>
              </a:extLst>
            </p:cNvPr>
            <p:cNvSpPr txBox="1"/>
            <p:nvPr/>
          </p:nvSpPr>
          <p:spPr>
            <a:xfrm>
              <a:off x="9589943" y="6262435"/>
              <a:ext cx="841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压力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8C8EA2B-DD37-4F3A-A00F-BFA1B977896B}"/>
              </a:ext>
            </a:extLst>
          </p:cNvPr>
          <p:cNvSpPr/>
          <p:nvPr/>
        </p:nvSpPr>
        <p:spPr>
          <a:xfrm>
            <a:off x="1740302" y="4582691"/>
            <a:ext cx="831850" cy="83185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82281"/>
      </p:ext>
    </p:extLst>
  </p:cSld>
  <p:clrMapOvr>
    <a:masterClrMapping/>
  </p:clrMapOvr>
  <p:transition spd="slow"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15796B-F9A4-4A51-9FFF-098E615F4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241" y="2686141"/>
            <a:ext cx="3176272" cy="292270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944ADFD-0B69-44EA-A590-06FDC2EA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稳态压力控制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01112-9145-4F7A-9D78-5C102D6A25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16975" y="2270234"/>
            <a:ext cx="3071123" cy="4363896"/>
          </a:xfrm>
        </p:spPr>
        <p:txBody>
          <a:bodyPr>
            <a:normAutofit lnSpcReduction="10000"/>
          </a:bodyPr>
          <a:lstStyle/>
          <a:p>
            <a:r>
              <a:rPr lang="zh-CN" altLang="en-US" sz="2400" dirty="0"/>
              <a:t>以平滑</a:t>
            </a:r>
            <a:r>
              <a:rPr lang="zh-TW" altLang="en-US" sz="2400" dirty="0"/>
              <a:t>、</a:t>
            </a:r>
            <a:r>
              <a:rPr lang="zh-CN" altLang="en-US" sz="2400" dirty="0"/>
              <a:t>无波动</a:t>
            </a:r>
            <a:r>
              <a:rPr lang="zh-TW" altLang="en-US" sz="2400" dirty="0"/>
              <a:t>、</a:t>
            </a:r>
            <a:r>
              <a:rPr lang="zh-CN" altLang="en-US" sz="2400" dirty="0"/>
              <a:t>无超调为佳</a:t>
            </a:r>
            <a:endParaRPr lang="en-US" altLang="zh-CN" sz="2400" dirty="0"/>
          </a:p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</a:rPr>
              <a:t>XX</a:t>
            </a:r>
            <a:r>
              <a:rPr lang="en-US" altLang="zh-CN" sz="2400" dirty="0"/>
              <a:t>-A5 </a:t>
            </a:r>
            <a:r>
              <a:rPr lang="zh-CN" altLang="en-US" sz="2400" dirty="0"/>
              <a:t>压力波动范围极大</a:t>
            </a:r>
            <a:endParaRPr lang="en-US" altLang="zh-CN" sz="2400" dirty="0"/>
          </a:p>
          <a:p>
            <a:r>
              <a:rPr lang="en-US" altLang="zh-CN" sz="2400" dirty="0"/>
              <a:t>MK6 </a:t>
            </a:r>
            <a:r>
              <a:rPr lang="zh-CN" altLang="en-US" sz="2400" dirty="0"/>
              <a:t>的精确液压技术</a:t>
            </a:r>
            <a:r>
              <a:rPr lang="en-US" altLang="zh-CN" sz="2400" baseline="30000" dirty="0"/>
              <a:t>®</a:t>
            </a:r>
            <a:r>
              <a:rPr lang="zh-CN" altLang="en-US" sz="2400" dirty="0"/>
              <a:t>经过特殊调校，稳态压力稳定准确，波幅小</a:t>
            </a:r>
            <a:endParaRPr lang="en-US" altLang="zh-CN" sz="2400" dirty="0"/>
          </a:p>
          <a:p>
            <a:r>
              <a:rPr lang="zh-CN" altLang="en-US" sz="2400" dirty="0"/>
              <a:t>精确压力控制对高精密、高光等对射胶压力控制要求高的制品有明显优势</a:t>
            </a:r>
          </a:p>
          <a:p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0B7320-4C48-42D0-AD53-6822FB23C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192" y="2686141"/>
            <a:ext cx="2788633" cy="292270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1C317F-4131-47DB-980C-6AC2E6C2685D}"/>
              </a:ext>
            </a:extLst>
          </p:cNvPr>
          <p:cNvSpPr/>
          <p:nvPr/>
        </p:nvSpPr>
        <p:spPr bwMode="ltGray">
          <a:xfrm>
            <a:off x="1986375" y="5748965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0F308B-F499-45C0-BE63-CD6A5EEC3883}"/>
              </a:ext>
            </a:extLst>
          </p:cNvPr>
          <p:cNvSpPr/>
          <p:nvPr/>
        </p:nvSpPr>
        <p:spPr bwMode="black">
          <a:xfrm>
            <a:off x="5890854" y="5748964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FF250A-20BA-4773-97AD-034139B43797}"/>
              </a:ext>
            </a:extLst>
          </p:cNvPr>
          <p:cNvCxnSpPr>
            <a:cxnSpLocks/>
          </p:cNvCxnSpPr>
          <p:nvPr/>
        </p:nvCxnSpPr>
        <p:spPr bwMode="blackWhite">
          <a:xfrm>
            <a:off x="4897573" y="4169717"/>
            <a:ext cx="3647337" cy="0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727B80A-EF4D-417D-BF2C-D7BB407203D5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4888048" y="3925894"/>
            <a:ext cx="3656862" cy="2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316BFE5-51B4-49C9-AD5B-C0243AB897E5}"/>
              </a:ext>
            </a:extLst>
          </p:cNvPr>
          <p:cNvCxnSpPr>
            <a:cxnSpLocks/>
          </p:cNvCxnSpPr>
          <p:nvPr/>
        </p:nvCxnSpPr>
        <p:spPr bwMode="blackWhite">
          <a:xfrm>
            <a:off x="1034220" y="3647727"/>
            <a:ext cx="3304452" cy="0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F348307-D21E-452D-870C-B4193F83D18D}"/>
              </a:ext>
            </a:extLst>
          </p:cNvPr>
          <p:cNvCxnSpPr>
            <a:cxnSpLocks/>
          </p:cNvCxnSpPr>
          <p:nvPr/>
        </p:nvCxnSpPr>
        <p:spPr bwMode="blackWhite">
          <a:xfrm>
            <a:off x="990076" y="4322813"/>
            <a:ext cx="3348596" cy="0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020393"/>
      </p:ext>
    </p:extLst>
  </p:cSld>
  <p:clrMapOvr>
    <a:masterClrMapping/>
  </p:clrMapOvr>
  <p:transition spd="slow"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15796B-F9A4-4A51-9FFF-098E615F4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387" y="2283613"/>
            <a:ext cx="2237043" cy="320145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944ADFD-0B69-44EA-A590-06FDC2EA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保压切换压力响应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01112-9145-4F7A-9D78-5C102D6A25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10670" y="2510636"/>
            <a:ext cx="2799956" cy="4123493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以平滑</a:t>
            </a:r>
            <a:r>
              <a:rPr lang="zh-TW" altLang="en-US" sz="2400" dirty="0"/>
              <a:t>、</a:t>
            </a:r>
            <a:r>
              <a:rPr lang="zh-CN" altLang="en-US" sz="2400" dirty="0"/>
              <a:t>无波动</a:t>
            </a:r>
            <a:r>
              <a:rPr lang="zh-TW" altLang="en-US" sz="2400" dirty="0"/>
              <a:t>、</a:t>
            </a:r>
            <a:r>
              <a:rPr lang="zh-CN" altLang="en-US" sz="2400" dirty="0"/>
              <a:t>无超调为佳</a:t>
            </a:r>
            <a:endParaRPr lang="en-US" altLang="zh-CN" sz="2400" dirty="0"/>
          </a:p>
          <a:p>
            <a:r>
              <a:rPr lang="zh-CN" altLang="en-US" sz="2400" dirty="0"/>
              <a:t>保压压力切换精确迅速对于多段保压精度要求高的制品有明显优势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0B7320-4C48-42D0-AD53-6822FB23C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174" y="2283613"/>
            <a:ext cx="2259256" cy="320145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1C317F-4131-47DB-980C-6AC2E6C2685D}"/>
              </a:ext>
            </a:extLst>
          </p:cNvPr>
          <p:cNvSpPr/>
          <p:nvPr/>
        </p:nvSpPr>
        <p:spPr bwMode="ltGray">
          <a:xfrm>
            <a:off x="2402587" y="5768936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0F308B-F499-45C0-BE63-CD6A5EEC3883}"/>
              </a:ext>
            </a:extLst>
          </p:cNvPr>
          <p:cNvSpPr/>
          <p:nvPr/>
        </p:nvSpPr>
        <p:spPr bwMode="black">
          <a:xfrm>
            <a:off x="5714284" y="5768935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3E0D57-8776-473F-BF94-F85B4ECBF6A7}"/>
              </a:ext>
            </a:extLst>
          </p:cNvPr>
          <p:cNvGrpSpPr/>
          <p:nvPr/>
        </p:nvGrpSpPr>
        <p:grpSpPr>
          <a:xfrm>
            <a:off x="9196400" y="5486400"/>
            <a:ext cx="1713338" cy="1032640"/>
            <a:chOff x="9196400" y="5486400"/>
            <a:chExt cx="1713338" cy="103264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9BA6C-F3C0-45EB-86DB-9BBA55EE99A1}"/>
                </a:ext>
              </a:extLst>
            </p:cNvPr>
            <p:cNvCxnSpPr/>
            <p:nvPr/>
          </p:nvCxnSpPr>
          <p:spPr>
            <a:xfrm>
              <a:off x="9196400" y="5661189"/>
              <a:ext cx="39098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4FB87CB-BC76-433F-BDF3-9155D1525BC9}"/>
                </a:ext>
              </a:extLst>
            </p:cNvPr>
            <p:cNvSpPr txBox="1"/>
            <p:nvPr/>
          </p:nvSpPr>
          <p:spPr>
            <a:xfrm>
              <a:off x="9536936" y="5486400"/>
              <a:ext cx="1372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射胶指令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495082B-A10D-4795-9FCF-499D87B0DCE5}"/>
                </a:ext>
              </a:extLst>
            </p:cNvPr>
            <p:cNvCxnSpPr/>
            <p:nvPr/>
          </p:nvCxnSpPr>
          <p:spPr>
            <a:xfrm>
              <a:off x="9196400" y="5995929"/>
              <a:ext cx="39098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E4C8CDE-0AD6-441D-9E2C-B533B721CB3A}"/>
                </a:ext>
              </a:extLst>
            </p:cNvPr>
            <p:cNvSpPr txBox="1"/>
            <p:nvPr/>
          </p:nvSpPr>
          <p:spPr>
            <a:xfrm>
              <a:off x="9536936" y="5814968"/>
              <a:ext cx="1372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压力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CFE12CE-D838-451E-9E0B-0266A770609B}"/>
                </a:ext>
              </a:extLst>
            </p:cNvPr>
            <p:cNvCxnSpPr/>
            <p:nvPr/>
          </p:nvCxnSpPr>
          <p:spPr>
            <a:xfrm>
              <a:off x="9196400" y="6330669"/>
              <a:ext cx="390985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817B68D-5718-46A3-8CAA-24CE7D28EB2A}"/>
                </a:ext>
              </a:extLst>
            </p:cNvPr>
            <p:cNvSpPr txBox="1"/>
            <p:nvPr/>
          </p:nvSpPr>
          <p:spPr>
            <a:xfrm>
              <a:off x="9536936" y="6149708"/>
              <a:ext cx="1372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压力指令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5DA0BCFD-7764-4FA5-B574-80060A708079}"/>
              </a:ext>
            </a:extLst>
          </p:cNvPr>
          <p:cNvSpPr/>
          <p:nvPr/>
        </p:nvSpPr>
        <p:spPr>
          <a:xfrm>
            <a:off x="1911524" y="4887310"/>
            <a:ext cx="554204" cy="403598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CF0F5579-241B-4846-AC95-8A71192525DB}"/>
              </a:ext>
            </a:extLst>
          </p:cNvPr>
          <p:cNvSpPr/>
          <p:nvPr/>
        </p:nvSpPr>
        <p:spPr bwMode="auto">
          <a:xfrm>
            <a:off x="6583682" y="2099967"/>
            <a:ext cx="1292772" cy="4666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</a:rPr>
              <a:t>专利技术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205415-5D68-44FC-8E5D-41F579FEA873}"/>
              </a:ext>
            </a:extLst>
          </p:cNvPr>
          <p:cNvSpPr/>
          <p:nvPr/>
        </p:nvSpPr>
        <p:spPr>
          <a:xfrm>
            <a:off x="3172764" y="4548208"/>
            <a:ext cx="554204" cy="403598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68921"/>
      </p:ext>
    </p:extLst>
  </p:cSld>
  <p:clrMapOvr>
    <a:masterClrMapping/>
  </p:clrMapOvr>
  <p:transition spd="slow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677222-21C0-4489-A6B9-2AEF2E864D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3B066BE7-569B-4B93-9185-EA064DEDA1DB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1FA64C-13FD-4332-8DD0-854E23BBE8A0}"/>
              </a:ext>
            </a:extLst>
          </p:cNvPr>
          <p:cNvSpPr txBox="1">
            <a:spLocks/>
          </p:cNvSpPr>
          <p:nvPr/>
        </p:nvSpPr>
        <p:spPr bwMode="auto">
          <a:xfrm>
            <a:off x="687377" y="2111126"/>
            <a:ext cx="1091604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smtClean="0">
                <a:solidFill>
                  <a:srgbClr val="FFFFFF"/>
                </a:solidFill>
                <a:effectLst/>
                <a:latin typeface="Helvetica Neue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对比各项参数的实测表现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BB8D704-F168-4067-AC54-F0D86041DB4B}"/>
              </a:ext>
            </a:extLst>
          </p:cNvPr>
          <p:cNvSpPr>
            <a:spLocks/>
          </p:cNvSpPr>
          <p:nvPr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B72E5E3-53A3-4365-90D8-A2303D62A60B}"/>
              </a:ext>
            </a:extLst>
          </p:cNvPr>
          <p:cNvSpPr>
            <a:spLocks/>
          </p:cNvSpPr>
          <p:nvPr/>
        </p:nvSpPr>
        <p:spPr bwMode="black">
          <a:xfrm rot="16200000">
            <a:off x="180392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FB7CF9B-EC35-4396-BAC6-4AC91BD4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59" y="333375"/>
            <a:ext cx="9119662" cy="1243013"/>
          </a:xfrm>
        </p:spPr>
        <p:txBody>
          <a:bodyPr>
            <a:normAutofit/>
          </a:bodyPr>
          <a:lstStyle/>
          <a:p>
            <a:r>
              <a:rPr lang="zh-CN" altLang="en-US" sz="6000" dirty="0"/>
              <a:t>整体性能实测对比</a:t>
            </a:r>
            <a:endParaRPr lang="en-US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223C4-21EB-4970-8EFA-B3686AED7A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03545" y="400449"/>
            <a:ext cx="1108863" cy="11088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3EF3691-76CF-4719-A040-D12136E2A288}"/>
              </a:ext>
            </a:extLst>
          </p:cNvPr>
          <p:cNvSpPr/>
          <p:nvPr/>
        </p:nvSpPr>
        <p:spPr bwMode="blackWhite">
          <a:xfrm>
            <a:off x="8765628" y="5858466"/>
            <a:ext cx="3140491" cy="750439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内部文件，不可外传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9344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背压控制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0078" y="2700523"/>
            <a:ext cx="2984645" cy="2252926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714" y="2700522"/>
            <a:ext cx="3010378" cy="2252927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3123495" y="5093472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527489" y="5093472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7571634" y="5722842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数控背压阀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3315998" y="5722842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手调式背压阀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27271" y="4329518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4EEBCF-08D8-4704-B8D2-B872F6D2B5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940" y="4329518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382AB6-86D8-444D-A1EE-9A0F9C969AE2}"/>
              </a:ext>
            </a:extLst>
          </p:cNvPr>
          <p:cNvSpPr txBox="1"/>
          <p:nvPr/>
        </p:nvSpPr>
        <p:spPr>
          <a:xfrm>
            <a:off x="6648178" y="2119045"/>
            <a:ext cx="3467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数控</a:t>
            </a:r>
            <a:r>
              <a:rPr lang="zh-TW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方便</a:t>
            </a:r>
            <a:r>
              <a:rPr lang="zh-TW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精确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DA724A-3650-4E98-B594-94937DAE5E53}"/>
              </a:ext>
            </a:extLst>
          </p:cNvPr>
          <p:cNvSpPr txBox="1"/>
          <p:nvPr/>
        </p:nvSpPr>
        <p:spPr>
          <a:xfrm>
            <a:off x="3225958" y="223885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人手操作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17069"/>
      </p:ext>
    </p:extLst>
  </p:cSld>
  <p:clrMapOvr>
    <a:masterClrMapping/>
  </p:clrMapOvr>
  <p:transition spd="slow">
    <p:cover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677222-21C0-4489-A6B9-2AEF2E864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56" y="-1"/>
            <a:ext cx="12188688" cy="6848411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3B066BE7-569B-4B93-9185-EA064DEDA1DB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1FA64C-13FD-4332-8DD0-854E23BBE8A0}"/>
              </a:ext>
            </a:extLst>
          </p:cNvPr>
          <p:cNvSpPr txBox="1">
            <a:spLocks/>
          </p:cNvSpPr>
          <p:nvPr/>
        </p:nvSpPr>
        <p:spPr bwMode="auto">
          <a:xfrm>
            <a:off x="687377" y="2111126"/>
            <a:ext cx="1091604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smtClean="0">
                <a:solidFill>
                  <a:srgbClr val="FFFFFF"/>
                </a:solidFill>
                <a:effectLst/>
                <a:latin typeface="Helvetica Neue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详细对比熔胶的功能及参数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BB8D704-F168-4067-AC54-F0D86041DB4B}"/>
              </a:ext>
            </a:extLst>
          </p:cNvPr>
          <p:cNvSpPr>
            <a:spLocks/>
          </p:cNvSpPr>
          <p:nvPr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B72E5E3-53A3-4365-90D8-A2303D62A60B}"/>
              </a:ext>
            </a:extLst>
          </p:cNvPr>
          <p:cNvSpPr>
            <a:spLocks/>
          </p:cNvSpPr>
          <p:nvPr/>
        </p:nvSpPr>
        <p:spPr bwMode="black">
          <a:xfrm rot="16200000">
            <a:off x="180392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FB7CF9B-EC35-4396-BAC6-4AC91BD4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59" y="333375"/>
            <a:ext cx="9119662" cy="1243013"/>
          </a:xfrm>
        </p:spPr>
        <p:txBody>
          <a:bodyPr>
            <a:normAutofit/>
          </a:bodyPr>
          <a:lstStyle/>
          <a:p>
            <a:r>
              <a:rPr lang="zh-CN" altLang="en-US" sz="6000" dirty="0"/>
              <a:t>熔胶功能对比</a:t>
            </a: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DBD3C1-6B3E-4C20-A18F-B419C6A157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18763" y="469900"/>
            <a:ext cx="955080" cy="95508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D24816-3D2D-4C1E-AA7E-210BCA5AC888}"/>
              </a:ext>
            </a:extLst>
          </p:cNvPr>
          <p:cNvSpPr/>
          <p:nvPr/>
        </p:nvSpPr>
        <p:spPr bwMode="blackWhite">
          <a:xfrm>
            <a:off x="8765628" y="5858466"/>
            <a:ext cx="3140491" cy="750439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内部文件，不可外传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1136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熔胶马达排量与扭矩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6243" y="2561629"/>
            <a:ext cx="2983191" cy="223739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28" y="2561630"/>
            <a:ext cx="2983191" cy="2237394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3104577" y="4935818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527491" y="4935818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7527490" y="5565188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品牌</a:t>
            </a: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: 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中</a:t>
            </a:r>
            <a:r>
              <a:rPr lang="zh-CN" sz="20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意</a:t>
            </a:r>
            <a:r>
              <a:rPr lang="zh-CN" altLang="en-US" sz="20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液压</a:t>
            </a:r>
            <a:endParaRPr lang="en-US" altLang="zh-CN" sz="2000" b="0" i="0" u="none" strike="noStrike" baseline="0" dirty="0">
              <a:ln>
                <a:noFill/>
              </a:ln>
              <a:solidFill>
                <a:schemeClr val="bg1"/>
              </a:solidFill>
              <a:latin typeface="+mn-ea"/>
              <a:cs typeface="宋体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sz="24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排量</a:t>
            </a:r>
            <a:r>
              <a:rPr lang="en-US" altLang="zh-CN" sz="24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: </a:t>
            </a:r>
            <a:r>
              <a:rPr lang="en-GB" sz="24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500cc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sz="24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单位扭矩</a:t>
            </a:r>
            <a:r>
              <a:rPr lang="en-US" altLang="zh-CN" sz="24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: </a:t>
            </a:r>
            <a:r>
              <a:rPr lang="zh-CN" sz="24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80</a:t>
            </a:r>
            <a:r>
              <a:rPr lang="en-US" altLang="zh-CN" sz="24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 </a:t>
            </a:r>
            <a:r>
              <a:rPr lang="zh-CN" sz="24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Nm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3126812" y="5565188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品牌</a:t>
            </a: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: </a:t>
            </a:r>
            <a:r>
              <a:rPr lang="zh-TW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帕克兰</a:t>
            </a:r>
            <a:endParaRPr lang="en-US" altLang="zh-CN" sz="2000" dirty="0">
              <a:solidFill>
                <a:schemeClr val="bg1"/>
              </a:solidFill>
              <a:latin typeface="+mn-ea"/>
              <a:cs typeface="宋体" pitchFamily="2"/>
            </a:endParaRP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排量</a:t>
            </a: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: </a:t>
            </a:r>
            <a:r>
              <a:rPr lang="en-GB" sz="2000" dirty="0">
                <a:solidFill>
                  <a:schemeClr val="bg1"/>
                </a:solidFill>
                <a:latin typeface="+mn-ea"/>
                <a:cs typeface="宋体" pitchFamily="2"/>
              </a:rPr>
              <a:t>400cc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单位扭矩</a:t>
            </a: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: 56 Nm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3F71DF-FA6D-4DD7-B9A5-FAFC007570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23900" y="4122822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79F6EF-ABA3-42A0-94BA-C45BD8EB27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867" y="4145916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9611787-BAA9-4582-84A6-D7A73EAC4577}"/>
              </a:ext>
            </a:extLst>
          </p:cNvPr>
          <p:cNvSpPr txBox="1"/>
          <p:nvPr/>
        </p:nvSpPr>
        <p:spPr>
          <a:xfrm>
            <a:off x="6809215" y="1961394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3200" dirty="0">
                <a:solidFill>
                  <a:schemeClr val="bg1"/>
                </a:solidFill>
                <a:latin typeface="+mn-ea"/>
                <a:cs typeface="宋体" pitchFamily="2"/>
              </a:rPr>
              <a:t>熔胶快，力气够</a:t>
            </a:r>
            <a:endParaRPr lang="en-US" altLang="zh-CN" sz="32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627D74-8C1B-4D92-B525-29DF8D2AB468}"/>
              </a:ext>
            </a:extLst>
          </p:cNvPr>
          <p:cNvSpPr txBox="1"/>
          <p:nvPr/>
        </p:nvSpPr>
        <p:spPr>
          <a:xfrm>
            <a:off x="3207040" y="20244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力气低！</a:t>
            </a:r>
            <a:endParaRPr lang="en-US" altLang="zh-CN" sz="24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10247660"/>
      </p:ext>
    </p:extLst>
  </p:cSld>
  <p:clrMapOvr>
    <a:masterClrMapping/>
  </p:clrMapOvr>
  <p:transition spd="slow">
    <p:cover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4AB703F-1AEC-433A-832D-437BFF883B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575502"/>
              </p:ext>
            </p:extLst>
          </p:nvPr>
        </p:nvGraphicFramePr>
        <p:xfrm>
          <a:off x="605401" y="2585543"/>
          <a:ext cx="9787233" cy="2861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522">
                  <a:extLst>
                    <a:ext uri="{9D8B030D-6E8A-4147-A177-3AD203B41FA5}">
                      <a16:colId xmlns:a16="http://schemas.microsoft.com/office/drawing/2014/main" val="1049247299"/>
                    </a:ext>
                  </a:extLst>
                </a:gridCol>
                <a:gridCol w="1165671">
                  <a:extLst>
                    <a:ext uri="{9D8B030D-6E8A-4147-A177-3AD203B41FA5}">
                      <a16:colId xmlns:a16="http://schemas.microsoft.com/office/drawing/2014/main" val="2029048554"/>
                    </a:ext>
                  </a:extLst>
                </a:gridCol>
                <a:gridCol w="1495576">
                  <a:extLst>
                    <a:ext uri="{9D8B030D-6E8A-4147-A177-3AD203B41FA5}">
                      <a16:colId xmlns:a16="http://schemas.microsoft.com/office/drawing/2014/main" val="1862618838"/>
                    </a:ext>
                  </a:extLst>
                </a:gridCol>
                <a:gridCol w="1957446">
                  <a:extLst>
                    <a:ext uri="{9D8B030D-6E8A-4147-A177-3AD203B41FA5}">
                      <a16:colId xmlns:a16="http://schemas.microsoft.com/office/drawing/2014/main" val="560107597"/>
                    </a:ext>
                  </a:extLst>
                </a:gridCol>
                <a:gridCol w="1451590">
                  <a:extLst>
                    <a:ext uri="{9D8B030D-6E8A-4147-A177-3AD203B41FA5}">
                      <a16:colId xmlns:a16="http://schemas.microsoft.com/office/drawing/2014/main" val="3469650587"/>
                    </a:ext>
                  </a:extLst>
                </a:gridCol>
                <a:gridCol w="2023428">
                  <a:extLst>
                    <a:ext uri="{9D8B030D-6E8A-4147-A177-3AD203B41FA5}">
                      <a16:colId xmlns:a16="http://schemas.microsoft.com/office/drawing/2014/main" val="3382656640"/>
                    </a:ext>
                  </a:extLst>
                </a:gridCol>
              </a:tblGrid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u="none" strike="noStrike" dirty="0">
                          <a:effectLst/>
                          <a:latin typeface="+mn-ea"/>
                          <a:ea typeface="+mn-ea"/>
                        </a:rPr>
                        <a:t>机型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+mn-ea"/>
                          <a:ea typeface="+mn-ea"/>
                        </a:rPr>
                        <a:t>螺杆直径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+mn-ea"/>
                          <a:ea typeface="+mn-ea"/>
                        </a:rPr>
                        <a:t>马达排量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+mn-ea"/>
                          <a:ea typeface="+mn-ea"/>
                        </a:rPr>
                        <a:t>单位扭矩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+mn-ea"/>
                          <a:ea typeface="+mn-ea"/>
                        </a:rPr>
                        <a:t>最大压力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u="none" strike="noStrike" dirty="0">
                          <a:effectLst/>
                          <a:latin typeface="+mn-ea"/>
                          <a:ea typeface="+mn-ea"/>
                        </a:rPr>
                        <a:t>最大</a:t>
                      </a:r>
                      <a:endParaRPr lang="en-US" altLang="zh-CN" sz="2400" b="1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b"/>
                      <a:r>
                        <a:rPr lang="zh-CN" altLang="en-US" sz="2400" b="1" u="none" strike="noStrike" dirty="0">
                          <a:effectLst/>
                          <a:latin typeface="+mn-ea"/>
                          <a:ea typeface="+mn-ea"/>
                        </a:rPr>
                        <a:t>输出扭矩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20686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JM168-MK6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46mm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500cc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175</a:t>
                      </a:r>
                      <a:r>
                        <a:rPr lang="zh-CN" alt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巴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1,400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200274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2000" u="none" strike="noStrike" dirty="0">
                          <a:effectLst/>
                          <a:latin typeface="+mn-lt"/>
                          <a:ea typeface="+mn-ea"/>
                        </a:rPr>
                        <a:t>160-A5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lt"/>
                          <a:ea typeface="+mn-ea"/>
                        </a:rPr>
                        <a:t>48mm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lt"/>
                          <a:ea typeface="+mn-ea"/>
                        </a:rPr>
                        <a:t>400cc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lt"/>
                          <a:ea typeface="+mn-ea"/>
                        </a:rPr>
                        <a:t>5.6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ea"/>
                          <a:ea typeface="+mn-ea"/>
                        </a:rPr>
                        <a:t>175</a:t>
                      </a:r>
                      <a:r>
                        <a:rPr lang="zh-CN" altLang="en-US" sz="2000" u="none" strike="noStrike" dirty="0">
                          <a:effectLst/>
                          <a:latin typeface="+mn-ea"/>
                          <a:ea typeface="+mn-ea"/>
                        </a:rPr>
                        <a:t> 巴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  <a:latin typeface="+mn-lt"/>
                          <a:ea typeface="+mn-ea"/>
                        </a:rPr>
                        <a:t>980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2257438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03DF408-44BB-40A6-871F-7FF097A8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熔胶扭矩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FBE213-6A4F-4448-8F3B-F15E71E2C41B}"/>
              </a:ext>
            </a:extLst>
          </p:cNvPr>
          <p:cNvGrpSpPr/>
          <p:nvPr/>
        </p:nvGrpSpPr>
        <p:grpSpPr>
          <a:xfrm>
            <a:off x="10584706" y="4714284"/>
            <a:ext cx="1201873" cy="483737"/>
            <a:chOff x="10584706" y="4462037"/>
            <a:chExt cx="1201873" cy="483737"/>
          </a:xfrm>
        </p:grpSpPr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B2649B34-AB47-486D-9D96-DB6FB09912A8}"/>
                </a:ext>
              </a:extLst>
            </p:cNvPr>
            <p:cNvSpPr/>
            <p:nvPr/>
          </p:nvSpPr>
          <p:spPr>
            <a:xfrm>
              <a:off x="10584706" y="4507624"/>
              <a:ext cx="400050" cy="43815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26CB75-863C-4302-8620-61CE16D600A2}"/>
                </a:ext>
              </a:extLst>
            </p:cNvPr>
            <p:cNvSpPr txBox="1"/>
            <p:nvPr/>
          </p:nvSpPr>
          <p:spPr>
            <a:xfrm>
              <a:off x="10984756" y="4462037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  <a:latin typeface="Arial" panose="020B0604020202020204" pitchFamily="34" charset="0"/>
                </a:rPr>
                <a:t>30%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B9AFA61-A178-4598-A998-A3815F09AB4D}"/>
              </a:ext>
            </a:extLst>
          </p:cNvPr>
          <p:cNvSpPr/>
          <p:nvPr/>
        </p:nvSpPr>
        <p:spPr>
          <a:xfrm>
            <a:off x="5999733" y="5760185"/>
            <a:ext cx="603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</a:rPr>
              <a:t>XX</a:t>
            </a:r>
            <a:r>
              <a:rPr lang="en-US" altLang="zh-CN" sz="2400" dirty="0">
                <a:solidFill>
                  <a:schemeClr val="bg1"/>
                </a:solidFill>
              </a:rPr>
              <a:t>-A5</a:t>
            </a:r>
            <a:r>
              <a:rPr lang="zh-CN" altLang="en-US" sz="2400" dirty="0">
                <a:solidFill>
                  <a:schemeClr val="bg1"/>
                </a:solidFill>
              </a:rPr>
              <a:t> 靠降低排量来硬性增加速度，</a:t>
            </a:r>
            <a:endParaRPr lang="en-US" altLang="zh-CN" sz="2400" dirty="0">
              <a:solidFill>
                <a:schemeClr val="bg1"/>
              </a:solidFill>
            </a:endParaRPr>
          </a:p>
          <a:p>
            <a:r>
              <a:rPr lang="zh-CN" altLang="en-US" sz="2400" dirty="0">
                <a:solidFill>
                  <a:schemeClr val="bg1"/>
                </a:solidFill>
              </a:rPr>
              <a:t>代价是极低的扭矩，不利生产工程塑料。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3662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9"/>
          <p:cNvSpPr>
            <a:spLocks/>
          </p:cNvSpPr>
          <p:nvPr/>
        </p:nvSpPr>
        <p:spPr bwMode="ltGray">
          <a:xfrm>
            <a:off x="5865486" y="2402666"/>
            <a:ext cx="1119187" cy="33123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</a:rPr>
              <a:t>12.9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</a:rPr>
              <a:t>kW</a:t>
            </a:r>
            <a:endParaRPr lang="zh-TW" altLang="zh-TW" sz="2400" dirty="0">
              <a:latin typeface="Arial" panose="020B0604020202020204" pitchFamily="34" charset="0"/>
            </a:endParaRPr>
          </a:p>
        </p:txBody>
      </p:sp>
      <p:sp>
        <p:nvSpPr>
          <p:cNvPr id="34828" name="Rectangle 12"/>
          <p:cNvSpPr>
            <a:spLocks/>
          </p:cNvSpPr>
          <p:nvPr/>
        </p:nvSpPr>
        <p:spPr bwMode="auto">
          <a:xfrm>
            <a:off x="1937111" y="5776914"/>
            <a:ext cx="2695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160-A5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31" name="Rectangle 15"/>
          <p:cNvSpPr>
            <a:spLocks/>
          </p:cNvSpPr>
          <p:nvPr/>
        </p:nvSpPr>
        <p:spPr bwMode="auto">
          <a:xfrm>
            <a:off x="2725272" y="3146797"/>
            <a:ext cx="1119187" cy="256820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10.9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kW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34" name="Rectangle 18"/>
          <p:cNvSpPr>
            <a:spLocks/>
          </p:cNvSpPr>
          <p:nvPr/>
        </p:nvSpPr>
        <p:spPr bwMode="auto">
          <a:xfrm>
            <a:off x="5219410" y="5776914"/>
            <a:ext cx="2411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JM168-MK6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9A6868-FD99-4C4A-B60C-C866D69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电热最大功率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EC35AD-EEA9-456E-9422-BC5A5BD7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8B50BC0C-CB01-41F2-A1BA-BC57F433383E}"/>
              </a:ext>
            </a:extLst>
          </p:cNvPr>
          <p:cNvSpPr txBox="1">
            <a:spLocks/>
          </p:cNvSpPr>
          <p:nvPr/>
        </p:nvSpPr>
        <p:spPr>
          <a:xfrm>
            <a:off x="8689370" y="2402666"/>
            <a:ext cx="2743783" cy="42521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latin typeface="Arial" panose="020B0604020202020204" pitchFamily="34" charset="0"/>
              </a:rPr>
              <a:t>电热最大功率以大为佳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电热功率不足则熔胶功能受损，影响熔胶质量（尤其是生产周期短）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电热功率不足则熔胶时间过长，影响周期时间</a:t>
            </a:r>
            <a:endParaRPr lang="en-US" sz="2400" dirty="0">
              <a:latin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0A3D5A-FDA2-4529-8208-3F5A2F8E35BB}"/>
              </a:ext>
            </a:extLst>
          </p:cNvPr>
          <p:cNvGrpSpPr/>
          <p:nvPr/>
        </p:nvGrpSpPr>
        <p:grpSpPr>
          <a:xfrm>
            <a:off x="5922104" y="2498949"/>
            <a:ext cx="1118202" cy="501342"/>
            <a:chOff x="10668377" y="4422360"/>
            <a:chExt cx="1118202" cy="501342"/>
          </a:xfrm>
        </p:grpSpPr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EAF572A2-558E-4FEB-B933-A97C91EB6F87}"/>
                </a:ext>
              </a:extLst>
            </p:cNvPr>
            <p:cNvSpPr/>
            <p:nvPr/>
          </p:nvSpPr>
          <p:spPr>
            <a:xfrm rot="10800000">
              <a:off x="10668377" y="4422360"/>
              <a:ext cx="400050" cy="438150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E24AD5-5557-4974-AF6C-2D4B8EEA2A6F}"/>
                </a:ext>
              </a:extLst>
            </p:cNvPr>
            <p:cNvSpPr txBox="1"/>
            <p:nvPr/>
          </p:nvSpPr>
          <p:spPr>
            <a:xfrm>
              <a:off x="10984756" y="4462037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</a:rPr>
                <a:t>18%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182920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 autoUpdateAnimBg="0"/>
      <p:bldP spid="34828" grpId="0"/>
      <p:bldP spid="34831" grpId="0" animBg="1" autoUpdateAnimBg="0"/>
      <p:bldP spid="34834" grpId="0"/>
      <p:bldP spid="2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677222-21C0-4489-A6B9-2AEF2E864D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3B066BE7-569B-4B93-9185-EA064DEDA1DB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1FA64C-13FD-4332-8DD0-854E23BBE8A0}"/>
              </a:ext>
            </a:extLst>
          </p:cNvPr>
          <p:cNvSpPr txBox="1">
            <a:spLocks/>
          </p:cNvSpPr>
          <p:nvPr/>
        </p:nvSpPr>
        <p:spPr bwMode="auto">
          <a:xfrm>
            <a:off x="687377" y="2111126"/>
            <a:ext cx="10916043" cy="103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smtClean="0">
                <a:solidFill>
                  <a:srgbClr val="FFFFFF"/>
                </a:solidFill>
                <a:effectLst/>
                <a:latin typeface="Helvetica Neue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详细对比模板及机铰的设计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功能及参数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BB8D704-F168-4067-AC54-F0D86041DB4B}"/>
              </a:ext>
            </a:extLst>
          </p:cNvPr>
          <p:cNvSpPr>
            <a:spLocks/>
          </p:cNvSpPr>
          <p:nvPr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B72E5E3-53A3-4365-90D8-A2303D62A60B}"/>
              </a:ext>
            </a:extLst>
          </p:cNvPr>
          <p:cNvSpPr>
            <a:spLocks/>
          </p:cNvSpPr>
          <p:nvPr/>
        </p:nvSpPr>
        <p:spPr bwMode="black">
          <a:xfrm rot="16200000">
            <a:off x="180392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FB7CF9B-EC35-4396-BAC6-4AC91BD4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59" y="333375"/>
            <a:ext cx="9119662" cy="1243013"/>
          </a:xfrm>
        </p:spPr>
        <p:txBody>
          <a:bodyPr>
            <a:normAutofit/>
          </a:bodyPr>
          <a:lstStyle/>
          <a:p>
            <a:r>
              <a:rPr lang="zh-CN" altLang="en-US" sz="6000" dirty="0"/>
              <a:t>锁模功能对比</a:t>
            </a: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FD352E-0F93-417E-9EAE-5938F5A962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65493" y="469900"/>
            <a:ext cx="958799" cy="9587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3B6D10-B409-4E01-AF47-145935E96F0D}"/>
              </a:ext>
            </a:extLst>
          </p:cNvPr>
          <p:cNvSpPr/>
          <p:nvPr/>
        </p:nvSpPr>
        <p:spPr bwMode="blackWhite">
          <a:xfrm>
            <a:off x="8765628" y="5858466"/>
            <a:ext cx="3140491" cy="750439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内部文件，不可外传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5127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00552D-A5A1-47FC-8BC2-508B2F4C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哥林</a:t>
            </a:r>
            <a:r>
              <a:rPr lang="zh-TW" altLang="en-US" sz="3600" dirty="0"/>
              <a:t>柱</a:t>
            </a:r>
            <a:r>
              <a:rPr lang="zh-CN" altLang="en-US" sz="3600" dirty="0"/>
              <a:t>内距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53CD66-5649-4FEF-8B78-3A9B80787704}"/>
              </a:ext>
            </a:extLst>
          </p:cNvPr>
          <p:cNvGrpSpPr/>
          <p:nvPr/>
        </p:nvGrpSpPr>
        <p:grpSpPr>
          <a:xfrm>
            <a:off x="1947324" y="2976530"/>
            <a:ext cx="2144109" cy="2144109"/>
            <a:chOff x="1381059" y="2913468"/>
            <a:chExt cx="2509871" cy="250987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867055C-FD56-4F75-8E15-C02BB28019C5}"/>
                </a:ext>
              </a:extLst>
            </p:cNvPr>
            <p:cNvSpPr/>
            <p:nvPr/>
          </p:nvSpPr>
          <p:spPr>
            <a:xfrm>
              <a:off x="1381059" y="2913468"/>
              <a:ext cx="2509871" cy="2509871"/>
            </a:xfrm>
            <a:prstGeom prst="roundRect">
              <a:avLst>
                <a:gd name="adj" fmla="val 3350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4BAE318-9DBF-4147-B0D9-3F1A8FBE82CB}"/>
                </a:ext>
              </a:extLst>
            </p:cNvPr>
            <p:cNvSpPr/>
            <p:nvPr/>
          </p:nvSpPr>
          <p:spPr>
            <a:xfrm>
              <a:off x="1519797" y="3064817"/>
              <a:ext cx="523415" cy="52341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DA2C7DD-3E62-4F05-A121-499AF951F058}"/>
                </a:ext>
              </a:extLst>
            </p:cNvPr>
            <p:cNvSpPr/>
            <p:nvPr/>
          </p:nvSpPr>
          <p:spPr>
            <a:xfrm>
              <a:off x="3210912" y="3064817"/>
              <a:ext cx="523415" cy="52341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A59BF-609B-460C-9BE7-BF15B725A671}"/>
                </a:ext>
              </a:extLst>
            </p:cNvPr>
            <p:cNvSpPr/>
            <p:nvPr/>
          </p:nvSpPr>
          <p:spPr>
            <a:xfrm>
              <a:off x="1505346" y="4749625"/>
              <a:ext cx="523415" cy="52341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6A3D199-82FE-46A5-BFEC-4A51C83A60D0}"/>
                </a:ext>
              </a:extLst>
            </p:cNvPr>
            <p:cNvSpPr/>
            <p:nvPr/>
          </p:nvSpPr>
          <p:spPr>
            <a:xfrm>
              <a:off x="3196461" y="4749625"/>
              <a:ext cx="523415" cy="52341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FC81449-B7A9-4E3B-BB7C-8EBB15A697FB}"/>
              </a:ext>
            </a:extLst>
          </p:cNvPr>
          <p:cNvGrpSpPr/>
          <p:nvPr/>
        </p:nvGrpSpPr>
        <p:grpSpPr>
          <a:xfrm>
            <a:off x="6842226" y="2554013"/>
            <a:ext cx="2629689" cy="2629689"/>
            <a:chOff x="1381059" y="2913468"/>
            <a:chExt cx="2509871" cy="250987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61C6CD6-B249-4CE0-9941-EECD44B622C0}"/>
                </a:ext>
              </a:extLst>
            </p:cNvPr>
            <p:cNvSpPr/>
            <p:nvPr/>
          </p:nvSpPr>
          <p:spPr>
            <a:xfrm>
              <a:off x="1381059" y="2913468"/>
              <a:ext cx="2509871" cy="2509871"/>
            </a:xfrm>
            <a:prstGeom prst="roundRect">
              <a:avLst>
                <a:gd name="adj" fmla="val 3350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5031015-A865-4598-8B55-2592671285E4}"/>
                </a:ext>
              </a:extLst>
            </p:cNvPr>
            <p:cNvSpPr/>
            <p:nvPr/>
          </p:nvSpPr>
          <p:spPr>
            <a:xfrm>
              <a:off x="1519797" y="3064817"/>
              <a:ext cx="523415" cy="52341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A5B014B-4D5C-418C-8F28-21D152B1AAA1}"/>
                </a:ext>
              </a:extLst>
            </p:cNvPr>
            <p:cNvSpPr/>
            <p:nvPr/>
          </p:nvSpPr>
          <p:spPr>
            <a:xfrm>
              <a:off x="3210912" y="3064817"/>
              <a:ext cx="523415" cy="52341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F138371-B046-40FB-8AF0-93EFD9F1CEFE}"/>
                </a:ext>
              </a:extLst>
            </p:cNvPr>
            <p:cNvSpPr/>
            <p:nvPr/>
          </p:nvSpPr>
          <p:spPr>
            <a:xfrm>
              <a:off x="1505346" y="4749625"/>
              <a:ext cx="523415" cy="52341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B053F3B-6F85-4134-8C74-3E3F1F4E295B}"/>
                </a:ext>
              </a:extLst>
            </p:cNvPr>
            <p:cNvSpPr/>
            <p:nvPr/>
          </p:nvSpPr>
          <p:spPr>
            <a:xfrm>
              <a:off x="3196461" y="4749625"/>
              <a:ext cx="523415" cy="52341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BE187AA-9193-4E9D-896C-C1999DCE4D64}"/>
              </a:ext>
            </a:extLst>
          </p:cNvPr>
          <p:cNvSpPr/>
          <p:nvPr/>
        </p:nvSpPr>
        <p:spPr bwMode="ltGray">
          <a:xfrm>
            <a:off x="2241861" y="5380228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0EFC98F-FA23-4C79-9D35-52EA4A7EA424}"/>
              </a:ext>
            </a:extLst>
          </p:cNvPr>
          <p:cNvSpPr/>
          <p:nvPr/>
        </p:nvSpPr>
        <p:spPr bwMode="black">
          <a:xfrm>
            <a:off x="7346723" y="5380227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6E0063-BD7C-42C4-AAD5-46C277E0678B}"/>
              </a:ext>
            </a:extLst>
          </p:cNvPr>
          <p:cNvSpPr txBox="1"/>
          <p:nvPr/>
        </p:nvSpPr>
        <p:spPr>
          <a:xfrm>
            <a:off x="7508495" y="2082513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470 mm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86B4ACF-AB06-424F-8CE5-682E03FC9CC8}"/>
              </a:ext>
            </a:extLst>
          </p:cNvPr>
          <p:cNvSpPr txBox="1"/>
          <p:nvPr/>
        </p:nvSpPr>
        <p:spPr>
          <a:xfrm>
            <a:off x="2464578" y="2525890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460 mm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641C06-2251-4309-AF01-8E3B07F44F6D}"/>
              </a:ext>
            </a:extLst>
          </p:cNvPr>
          <p:cNvSpPr txBox="1"/>
          <p:nvPr/>
        </p:nvSpPr>
        <p:spPr>
          <a:xfrm>
            <a:off x="4240176" y="3848529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460 mm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AE09295-A443-44DE-84EE-E8E5A05ABA2E}"/>
              </a:ext>
            </a:extLst>
          </p:cNvPr>
          <p:cNvSpPr txBox="1"/>
          <p:nvPr/>
        </p:nvSpPr>
        <p:spPr>
          <a:xfrm>
            <a:off x="9596101" y="3638024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470 mm</a:t>
            </a:r>
          </a:p>
        </p:txBody>
      </p:sp>
    </p:spTree>
    <p:extLst>
      <p:ext uri="{BB962C8B-B14F-4D97-AF65-F5344CB8AC3E}">
        <p14:creationId xmlns:p14="http://schemas.microsoft.com/office/powerpoint/2010/main" val="1864799039"/>
      </p:ext>
    </p:extLst>
  </p:cSld>
  <p:clrMapOvr>
    <a:masterClrMapping/>
  </p:clrMapOvr>
  <p:transition spd="slow">
    <p:cover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15796B-F9A4-4A51-9FFF-098E615F4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837" y="2961633"/>
            <a:ext cx="2237043" cy="248445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944ADFD-0B69-44EA-A590-06FDC2EA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干循环时间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01112-9145-4F7A-9D78-5C102D6A25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10670" y="2110709"/>
            <a:ext cx="3008062" cy="3550482"/>
          </a:xfrm>
        </p:spPr>
        <p:txBody>
          <a:bodyPr>
            <a:normAutofit fontScale="92500"/>
          </a:bodyPr>
          <a:lstStyle/>
          <a:p>
            <a:r>
              <a:rPr lang="zh-CN" altLang="en-US" sz="2400" dirty="0"/>
              <a:t>干循环时间以小为佳</a:t>
            </a:r>
            <a:endParaRPr lang="en-US" altLang="zh-CN" sz="2400" dirty="0"/>
          </a:p>
          <a:p>
            <a:r>
              <a:rPr lang="zh-CN" altLang="en-US" sz="2400" dirty="0"/>
              <a:t>动作以平滑</a:t>
            </a:r>
            <a:r>
              <a:rPr lang="zh-TW" altLang="en-US" sz="2400" dirty="0"/>
              <a:t>、</a:t>
            </a:r>
            <a:r>
              <a:rPr lang="zh-CN" altLang="en-US" sz="2400" dirty="0"/>
              <a:t>无波动</a:t>
            </a:r>
            <a:r>
              <a:rPr lang="zh-TW" altLang="en-US" sz="2400" dirty="0"/>
              <a:t>、</a:t>
            </a:r>
            <a:r>
              <a:rPr lang="zh-CN" altLang="en-US" sz="2400" dirty="0"/>
              <a:t>无超调为佳</a:t>
            </a:r>
            <a:endParaRPr lang="en-US" altLang="zh-CN" sz="2400" dirty="0"/>
          </a:p>
          <a:p>
            <a:r>
              <a:rPr lang="en-US" altLang="zh-CN" sz="2400" dirty="0"/>
              <a:t>MK6</a:t>
            </a:r>
            <a:r>
              <a:rPr lang="zh-CN" altLang="en-US" sz="2400" dirty="0"/>
              <a:t> 的日本技术机铰及油路设计，加上出色</a:t>
            </a:r>
            <a:r>
              <a:rPr lang="zh-TW" altLang="en-US" sz="2400" dirty="0"/>
              <a:t>的</a:t>
            </a:r>
            <a:r>
              <a:rPr lang="zh-CN" altLang="en-US" sz="2400" dirty="0"/>
              <a:t>运动控制（日本电脑控制器），使机器可达到极速状态，提高生产效率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0B7320-4C48-42D0-AD53-6822FB23C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011" y="2961761"/>
            <a:ext cx="2515386" cy="248420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1C317F-4131-47DB-980C-6AC2E6C2685D}"/>
              </a:ext>
            </a:extLst>
          </p:cNvPr>
          <p:cNvSpPr/>
          <p:nvPr/>
        </p:nvSpPr>
        <p:spPr bwMode="ltGray">
          <a:xfrm>
            <a:off x="2076036" y="5670474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0F308B-F499-45C0-BE63-CD6A5EEC3883}"/>
              </a:ext>
            </a:extLst>
          </p:cNvPr>
          <p:cNvSpPr/>
          <p:nvPr/>
        </p:nvSpPr>
        <p:spPr bwMode="black">
          <a:xfrm>
            <a:off x="5771011" y="5661524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887545-8385-4571-B0F6-17F401B28391}"/>
              </a:ext>
            </a:extLst>
          </p:cNvPr>
          <p:cNvGrpSpPr/>
          <p:nvPr/>
        </p:nvGrpSpPr>
        <p:grpSpPr>
          <a:xfrm>
            <a:off x="9196400" y="5814968"/>
            <a:ext cx="2157400" cy="704072"/>
            <a:chOff x="9196400" y="5814968"/>
            <a:chExt cx="2157400" cy="70407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495082B-A10D-4795-9FCF-499D87B0DCE5}"/>
                </a:ext>
              </a:extLst>
            </p:cNvPr>
            <p:cNvCxnSpPr/>
            <p:nvPr/>
          </p:nvCxnSpPr>
          <p:spPr>
            <a:xfrm>
              <a:off x="9196400" y="5995929"/>
              <a:ext cx="39098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E4C8CDE-0AD6-441D-9E2C-B533B721CB3A}"/>
                </a:ext>
              </a:extLst>
            </p:cNvPr>
            <p:cNvSpPr txBox="1"/>
            <p:nvPr/>
          </p:nvSpPr>
          <p:spPr>
            <a:xfrm>
              <a:off x="9536936" y="5814968"/>
              <a:ext cx="1816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开／合模速度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CFE12CE-D838-451E-9E0B-0266A770609B}"/>
                </a:ext>
              </a:extLst>
            </p:cNvPr>
            <p:cNvCxnSpPr/>
            <p:nvPr/>
          </p:nvCxnSpPr>
          <p:spPr>
            <a:xfrm>
              <a:off x="9196400" y="6330669"/>
              <a:ext cx="390985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817B68D-5718-46A3-8CAA-24CE7D28EB2A}"/>
                </a:ext>
              </a:extLst>
            </p:cNvPr>
            <p:cNvSpPr txBox="1"/>
            <p:nvPr/>
          </p:nvSpPr>
          <p:spPr>
            <a:xfrm>
              <a:off x="9536936" y="6149708"/>
              <a:ext cx="1372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模板位置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336E399-4458-4C8D-A3E2-6AE037F7D8D5}"/>
              </a:ext>
            </a:extLst>
          </p:cNvPr>
          <p:cNvSpPr txBox="1"/>
          <p:nvPr/>
        </p:nvSpPr>
        <p:spPr>
          <a:xfrm>
            <a:off x="5669741" y="3094252"/>
            <a:ext cx="1415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</a:rPr>
              <a:t>1.9 </a:t>
            </a:r>
            <a:r>
              <a:rPr lang="zh-TW" altLang="en-US" sz="3600" b="1" dirty="0">
                <a:latin typeface="Arial" panose="020B0604020202020204" pitchFamily="34" charset="0"/>
              </a:rPr>
              <a:t>秒</a:t>
            </a:r>
            <a:endParaRPr lang="en-US" sz="3600" b="1" dirty="0">
              <a:latin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8EAA34-67AB-4C6D-8701-8267A2033444}"/>
              </a:ext>
            </a:extLst>
          </p:cNvPr>
          <p:cNvSpPr txBox="1"/>
          <p:nvPr/>
        </p:nvSpPr>
        <p:spPr>
          <a:xfrm>
            <a:off x="1665431" y="3105662"/>
            <a:ext cx="209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2.7 </a:t>
            </a:r>
            <a:r>
              <a:rPr lang="zh-TW" altLang="en-US" sz="2400" b="1" dirty="0">
                <a:latin typeface="Arial" panose="020B0604020202020204" pitchFamily="34" charset="0"/>
              </a:rPr>
              <a:t>秒 </a:t>
            </a:r>
            <a:r>
              <a:rPr lang="en-US" altLang="zh-TW" sz="2400" b="1" dirty="0">
                <a:latin typeface="Arial" panose="020B0604020202020204" pitchFamily="34" charset="0"/>
              </a:rPr>
              <a:t>(+42%)</a:t>
            </a:r>
            <a:endParaRPr lang="en-US" sz="2400" b="1" dirty="0">
              <a:latin typeface="Arial" panose="020B0604020202020204" pitchFamily="34" charset="0"/>
            </a:endParaRPr>
          </a:p>
        </p:txBody>
      </p:sp>
      <p:sp>
        <p:nvSpPr>
          <p:cNvPr id="18" name="Scroll: Horizontal 17">
            <a:extLst>
              <a:ext uri="{FF2B5EF4-FFF2-40B4-BE49-F238E27FC236}">
                <a16:creationId xmlns:a16="http://schemas.microsoft.com/office/drawing/2014/main" id="{91E36111-6DFD-4C84-A55B-7B6265F260DB}"/>
              </a:ext>
            </a:extLst>
          </p:cNvPr>
          <p:cNvSpPr/>
          <p:nvPr/>
        </p:nvSpPr>
        <p:spPr bwMode="auto">
          <a:xfrm>
            <a:off x="5928487" y="2059523"/>
            <a:ext cx="1973472" cy="79439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</a:rPr>
              <a:t>日本技术</a:t>
            </a:r>
            <a:endParaRPr lang="en-US" altLang="zh-CN" b="1" dirty="0">
              <a:latin typeface="Arial" panose="020B0604020202020204" pitchFamily="34" charset="0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</a:rPr>
              <a:t>机铰及油路设计</a:t>
            </a:r>
            <a:endParaRPr 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64417"/>
      </p:ext>
    </p:extLst>
  </p:cSld>
  <p:clrMapOvr>
    <a:masterClrMapping/>
  </p:clrMapOvr>
  <p:transition spd="slow">
    <p:cover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模板结构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92" y="2591649"/>
            <a:ext cx="2512944" cy="2453260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488" y="2604460"/>
            <a:ext cx="2263090" cy="2440448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2852332" y="5225899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275238" y="5225899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7319383" y="5855269"/>
            <a:ext cx="2776259" cy="7977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实心模板</a:t>
            </a:r>
            <a:endParaRPr lang="en-US" altLang="zh-CN" sz="2400" dirty="0">
              <a:solidFill>
                <a:schemeClr val="bg1"/>
              </a:solidFill>
              <a:latin typeface="+mn-ea"/>
              <a:cs typeface="宋体" pitchFamily="2"/>
            </a:endParaRP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厚度：</a:t>
            </a: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142 mm</a:t>
            </a:r>
            <a:endParaRPr lang="zh-CN" altLang="en-US" sz="24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2874567" y="5855269"/>
            <a:ext cx="2776259" cy="7977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模板中心掏空</a:t>
            </a:r>
            <a:endParaRPr lang="en-US" altLang="zh-CN" sz="2000" dirty="0">
              <a:solidFill>
                <a:schemeClr val="bg1"/>
              </a:solidFill>
              <a:latin typeface="+mn-ea"/>
              <a:cs typeface="宋体" pitchFamily="2"/>
            </a:endParaRP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实厚只有</a:t>
            </a:r>
            <a:r>
              <a:rPr lang="zh-TW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70mm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84940" y="4374322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4EEBCF-08D8-4704-B8D2-B872F6D2B5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264" y="4461945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382AB6-86D8-444D-A1EE-9A0F9C969AE2}"/>
              </a:ext>
            </a:extLst>
          </p:cNvPr>
          <p:cNvSpPr txBox="1"/>
          <p:nvPr/>
        </p:nvSpPr>
        <p:spPr>
          <a:xfrm>
            <a:off x="7291740" y="200687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不变形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DA724A-3650-4E98-B594-94937DAE5E53}"/>
              </a:ext>
            </a:extLst>
          </p:cNvPr>
          <p:cNvSpPr txBox="1"/>
          <p:nvPr/>
        </p:nvSpPr>
        <p:spPr>
          <a:xfrm>
            <a:off x="2862514" y="2129983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变形度大</a:t>
            </a:r>
          </a:p>
        </p:txBody>
      </p:sp>
    </p:spTree>
    <p:extLst>
      <p:ext uri="{BB962C8B-B14F-4D97-AF65-F5344CB8AC3E}">
        <p14:creationId xmlns:p14="http://schemas.microsoft.com/office/powerpoint/2010/main" val="3255831626"/>
      </p:ext>
    </p:extLst>
  </p:cSld>
  <p:clrMapOvr>
    <a:masterClrMapping/>
  </p:clrMapOvr>
  <p:transition spd="slow">
    <p:cover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5EE6F-02E5-4FF6-9A97-07176D5D3B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323" y="3312680"/>
            <a:ext cx="1475644" cy="230026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BC9AA4-5BC1-4884-BB5A-13ED29918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0737" y="3312681"/>
            <a:ext cx="1475651" cy="240262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A54F644-707E-48CA-B944-B384EE00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模板变形度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FB339-FAFB-4011-AFA5-48DFF4A0082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49428" y="2093662"/>
            <a:ext cx="3567211" cy="4540468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变形度以小为佳</a:t>
            </a:r>
            <a:endParaRPr lang="en-US" altLang="zh-CN" sz="2400" dirty="0"/>
          </a:p>
          <a:p>
            <a:r>
              <a:rPr lang="zh-CN" altLang="en-US" sz="2400" dirty="0"/>
              <a:t>过份变形容易构成飞边</a:t>
            </a:r>
            <a:endParaRPr lang="en-US" altLang="zh-CN" sz="2400" dirty="0"/>
          </a:p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</a:rPr>
              <a:t>XX</a:t>
            </a:r>
            <a:r>
              <a:rPr lang="en-US" altLang="zh-CN" sz="2400" dirty="0"/>
              <a:t>-A5 </a:t>
            </a:r>
            <a:r>
              <a:rPr lang="zh-CN" altLang="en-US" sz="2400" dirty="0"/>
              <a:t>模板强度不够，变形度巨大</a:t>
            </a:r>
            <a:endParaRPr lang="en-US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BADFE4-F31D-4B43-8566-45FFDF6EEEDE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2561038" y="2862940"/>
            <a:ext cx="0" cy="147235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40F55C-ABC7-49CC-99D1-B7EA407D3AFF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3259256" y="2862940"/>
            <a:ext cx="0" cy="147235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F5F677F-8517-49FC-886C-9C038C89C822}"/>
              </a:ext>
            </a:extLst>
          </p:cNvPr>
          <p:cNvSpPr txBox="1"/>
          <p:nvPr/>
        </p:nvSpPr>
        <p:spPr>
          <a:xfrm>
            <a:off x="2302836" y="2449205"/>
            <a:ext cx="11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0.314mm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009FAA-5892-4CA3-8B50-4F280A25A560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5687874" y="2862940"/>
            <a:ext cx="0" cy="147235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B54C49-6DCA-4BC9-B164-A96B10E8F198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5995101" y="2862940"/>
            <a:ext cx="0" cy="147235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12AF796-96B3-4DA9-8438-B85C6FF2303D}"/>
              </a:ext>
            </a:extLst>
          </p:cNvPr>
          <p:cNvSpPr txBox="1"/>
          <p:nvPr/>
        </p:nvSpPr>
        <p:spPr>
          <a:xfrm>
            <a:off x="5323522" y="244920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0.15mm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0BE0C0-C611-4494-9239-DD365C38765F}"/>
              </a:ext>
            </a:extLst>
          </p:cNvPr>
          <p:cNvSpPr/>
          <p:nvPr/>
        </p:nvSpPr>
        <p:spPr bwMode="ltGray">
          <a:xfrm>
            <a:off x="1898169" y="5837607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A3D1B9C-2005-4C8A-9F10-9CF721D63B30}"/>
              </a:ext>
            </a:extLst>
          </p:cNvPr>
          <p:cNvSpPr/>
          <p:nvPr/>
        </p:nvSpPr>
        <p:spPr bwMode="black">
          <a:xfrm>
            <a:off x="5022289" y="5852513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8ECB6B-D38E-4BE5-8F09-83FB27FA8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261" y="4335294"/>
            <a:ext cx="2218539" cy="202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8600"/>
      </p:ext>
    </p:extLst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4AB703F-1AEC-433A-832D-437BFF883B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800760"/>
              </p:ext>
            </p:extLst>
          </p:nvPr>
        </p:nvGraphicFramePr>
        <p:xfrm>
          <a:off x="1299084" y="2768423"/>
          <a:ext cx="9465922" cy="2861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522">
                  <a:extLst>
                    <a:ext uri="{9D8B030D-6E8A-4147-A177-3AD203B41FA5}">
                      <a16:colId xmlns:a16="http://schemas.microsoft.com/office/drawing/2014/main" val="104924729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2904855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86261883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56010759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46965058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382656640"/>
                    </a:ext>
                  </a:extLst>
                </a:gridCol>
              </a:tblGrid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u="none" strike="noStrike" dirty="0">
                          <a:effectLst/>
                          <a:latin typeface="+mn-ea"/>
                          <a:ea typeface="+mn-ea"/>
                        </a:rPr>
                        <a:t>机型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u="none" strike="noStrike" dirty="0">
                          <a:effectLst/>
                          <a:latin typeface="+mn-ea"/>
                          <a:ea typeface="+mn-ea"/>
                        </a:rPr>
                        <a:t>整机性能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u="none" strike="noStrike" dirty="0">
                          <a:effectLst/>
                          <a:latin typeface="+mn-ea"/>
                          <a:ea typeface="+mn-ea"/>
                        </a:rPr>
                        <a:t>电气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u="none" strike="noStrike" dirty="0">
                          <a:effectLst/>
                          <a:latin typeface="+mn-ea"/>
                          <a:ea typeface="+mn-ea"/>
                        </a:rPr>
                        <a:t>油路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u="none" strike="noStrike" dirty="0">
                          <a:effectLst/>
                          <a:latin typeface="+mn-ea"/>
                          <a:ea typeface="+mn-ea"/>
                        </a:rPr>
                        <a:t>机械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总评分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20686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JM168-MK6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200274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2000" u="none" strike="noStrike" dirty="0">
                          <a:effectLst/>
                          <a:latin typeface="+mn-lt"/>
                          <a:ea typeface="+mn-ea"/>
                        </a:rPr>
                        <a:t>160-A5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2257438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03DF408-44BB-40A6-871F-7FF097A8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整机性能评分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5EEA2D-5D16-4CA3-BF34-7295A5D293DC}"/>
              </a:ext>
            </a:extLst>
          </p:cNvPr>
          <p:cNvGrpSpPr/>
          <p:nvPr/>
        </p:nvGrpSpPr>
        <p:grpSpPr>
          <a:xfrm>
            <a:off x="3344332" y="3863415"/>
            <a:ext cx="5562625" cy="1779036"/>
            <a:chOff x="3344332" y="3415676"/>
            <a:chExt cx="5562625" cy="177903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208801-A12B-4539-8CF7-F37515DE3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344332" y="3415679"/>
              <a:ext cx="762804" cy="70686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F8BFBC-B779-43D3-BE28-B01FC5EC3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8431" y="4305904"/>
              <a:ext cx="748705" cy="74870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B7625D9-CFFA-4310-8A57-2DE398B42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2018" y="4305904"/>
              <a:ext cx="748705" cy="74870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16BEE66-3009-43C0-B1A3-7C3AF6368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887309" y="3415678"/>
              <a:ext cx="762804" cy="70686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E4BF746-BA51-4813-9630-2EDD5C865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6430286" y="3415677"/>
              <a:ext cx="762804" cy="7068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CE533F9-A81C-4AAD-8041-CC5259937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973263" y="3415676"/>
              <a:ext cx="762804" cy="70686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16D6CF-2F42-4DA3-A1C1-FA21056A7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1105" y="4228860"/>
              <a:ext cx="965852" cy="9658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0F535E7-60C3-4E62-8D9D-4CBAEA4DF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7518" y="4305904"/>
              <a:ext cx="748705" cy="748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990784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00552D-A5A1-47FC-8BC2-508B2F4C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哥林</a:t>
            </a:r>
            <a:r>
              <a:rPr lang="zh-TW" altLang="en-US" sz="3600" dirty="0"/>
              <a:t>柱</a:t>
            </a:r>
            <a:r>
              <a:rPr lang="zh-CN" altLang="en-US" dirty="0"/>
              <a:t>四点变形均匀度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9B061-F646-41F5-B9EB-E90984599A9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633196" y="2554013"/>
            <a:ext cx="3127879" cy="4080116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哥林</a:t>
            </a:r>
            <a:r>
              <a:rPr lang="zh-TW" altLang="en-US" sz="2400" dirty="0"/>
              <a:t>柱</a:t>
            </a:r>
            <a:r>
              <a:rPr lang="zh-CN" altLang="en-US" sz="2400" dirty="0"/>
              <a:t>四点变形不均匀，制品容易产生内应力，翘曲、披锋等问题</a:t>
            </a:r>
            <a:endParaRPr lang="en-US" altLang="zh-CN" sz="2400" dirty="0"/>
          </a:p>
          <a:p>
            <a:r>
              <a:rPr lang="en-US" sz="2400" dirty="0"/>
              <a:t>MK6 </a:t>
            </a:r>
            <a:r>
              <a:rPr lang="zh-CN" altLang="en-US" sz="2400" dirty="0"/>
              <a:t>的特殊机铰设计（日本技术）保证四点完全同步，绝对平行</a:t>
            </a:r>
            <a:endParaRPr lang="en-US"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6A6685-0E8E-45F4-8BCD-A62C81F69C01}"/>
              </a:ext>
            </a:extLst>
          </p:cNvPr>
          <p:cNvGrpSpPr/>
          <p:nvPr/>
        </p:nvGrpSpPr>
        <p:grpSpPr>
          <a:xfrm>
            <a:off x="1412588" y="2673832"/>
            <a:ext cx="2144109" cy="2144109"/>
            <a:chOff x="1381059" y="2913468"/>
            <a:chExt cx="2509871" cy="250987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B980E53-863B-4CE4-8F88-3F2C974308B0}"/>
                </a:ext>
              </a:extLst>
            </p:cNvPr>
            <p:cNvSpPr/>
            <p:nvPr/>
          </p:nvSpPr>
          <p:spPr>
            <a:xfrm>
              <a:off x="1381059" y="2913468"/>
              <a:ext cx="2509871" cy="2509871"/>
            </a:xfrm>
            <a:prstGeom prst="roundRect">
              <a:avLst>
                <a:gd name="adj" fmla="val 3350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8B2CF19-5E98-4E02-8E8C-DB80F90EF2B5}"/>
                </a:ext>
              </a:extLst>
            </p:cNvPr>
            <p:cNvSpPr/>
            <p:nvPr/>
          </p:nvSpPr>
          <p:spPr>
            <a:xfrm>
              <a:off x="1519797" y="3064817"/>
              <a:ext cx="523415" cy="52341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97098-5FB4-4DA9-8584-A749DC99747A}"/>
                </a:ext>
              </a:extLst>
            </p:cNvPr>
            <p:cNvSpPr/>
            <p:nvPr/>
          </p:nvSpPr>
          <p:spPr>
            <a:xfrm>
              <a:off x="3210912" y="3064817"/>
              <a:ext cx="523415" cy="52341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BB9305D-544B-41A9-86CF-80BC9D0B8605}"/>
                </a:ext>
              </a:extLst>
            </p:cNvPr>
            <p:cNvSpPr/>
            <p:nvPr/>
          </p:nvSpPr>
          <p:spPr>
            <a:xfrm>
              <a:off x="1505346" y="4749625"/>
              <a:ext cx="523415" cy="52341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DF507A3-8B21-4C3B-A4A1-15E2D7A78A57}"/>
                </a:ext>
              </a:extLst>
            </p:cNvPr>
            <p:cNvSpPr/>
            <p:nvPr/>
          </p:nvSpPr>
          <p:spPr>
            <a:xfrm>
              <a:off x="3196461" y="4749625"/>
              <a:ext cx="523415" cy="52341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FC81449-B7A9-4E3B-BB7C-8EBB15A697FB}"/>
              </a:ext>
            </a:extLst>
          </p:cNvPr>
          <p:cNvGrpSpPr/>
          <p:nvPr/>
        </p:nvGrpSpPr>
        <p:grpSpPr>
          <a:xfrm>
            <a:off x="5297216" y="2673830"/>
            <a:ext cx="2144109" cy="2144109"/>
            <a:chOff x="1381059" y="2913468"/>
            <a:chExt cx="2509871" cy="250987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61C6CD6-B249-4CE0-9941-EECD44B622C0}"/>
                </a:ext>
              </a:extLst>
            </p:cNvPr>
            <p:cNvSpPr/>
            <p:nvPr/>
          </p:nvSpPr>
          <p:spPr>
            <a:xfrm>
              <a:off x="1381059" y="2913468"/>
              <a:ext cx="2509871" cy="2509871"/>
            </a:xfrm>
            <a:prstGeom prst="roundRect">
              <a:avLst>
                <a:gd name="adj" fmla="val 3350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5031015-A865-4598-8B55-2592671285E4}"/>
                </a:ext>
              </a:extLst>
            </p:cNvPr>
            <p:cNvSpPr/>
            <p:nvPr/>
          </p:nvSpPr>
          <p:spPr>
            <a:xfrm>
              <a:off x="1519797" y="3064817"/>
              <a:ext cx="523415" cy="523415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A5B014B-4D5C-418C-8F28-21D152B1AAA1}"/>
                </a:ext>
              </a:extLst>
            </p:cNvPr>
            <p:cNvSpPr/>
            <p:nvPr/>
          </p:nvSpPr>
          <p:spPr>
            <a:xfrm>
              <a:off x="3210912" y="3064817"/>
              <a:ext cx="523415" cy="523415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F138371-B046-40FB-8AF0-93EFD9F1CEFE}"/>
                </a:ext>
              </a:extLst>
            </p:cNvPr>
            <p:cNvSpPr/>
            <p:nvPr/>
          </p:nvSpPr>
          <p:spPr>
            <a:xfrm>
              <a:off x="1505346" y="4749625"/>
              <a:ext cx="523415" cy="523415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B053F3B-6F85-4134-8C74-3E3F1F4E295B}"/>
                </a:ext>
              </a:extLst>
            </p:cNvPr>
            <p:cNvSpPr/>
            <p:nvPr/>
          </p:nvSpPr>
          <p:spPr>
            <a:xfrm>
              <a:off x="3196461" y="4749625"/>
              <a:ext cx="523415" cy="523415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9388FC1-758C-4C47-BC5C-07AB8ABFEEDB}"/>
              </a:ext>
            </a:extLst>
          </p:cNvPr>
          <p:cNvSpPr/>
          <p:nvPr/>
        </p:nvSpPr>
        <p:spPr bwMode="ltGray">
          <a:xfrm>
            <a:off x="1674295" y="5078657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0EFC98F-FA23-4C79-9D35-52EA4A7EA424}"/>
              </a:ext>
            </a:extLst>
          </p:cNvPr>
          <p:cNvSpPr/>
          <p:nvPr/>
        </p:nvSpPr>
        <p:spPr bwMode="black">
          <a:xfrm>
            <a:off x="5558923" y="5077529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314240A-238B-4CF6-85A0-9CA7C662773D}"/>
              </a:ext>
            </a:extLst>
          </p:cNvPr>
          <p:cNvGrpSpPr/>
          <p:nvPr/>
        </p:nvGrpSpPr>
        <p:grpSpPr>
          <a:xfrm>
            <a:off x="2244928" y="6098792"/>
            <a:ext cx="4238990" cy="378604"/>
            <a:chOff x="504497" y="6094528"/>
            <a:chExt cx="4238990" cy="37860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6B7A54A-6AB0-4803-9284-765934876CEE}"/>
                </a:ext>
              </a:extLst>
            </p:cNvPr>
            <p:cNvSpPr/>
            <p:nvPr/>
          </p:nvSpPr>
          <p:spPr>
            <a:xfrm>
              <a:off x="504497" y="6143611"/>
              <a:ext cx="271166" cy="27116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35B1C04-92B3-4D59-ADB6-B498B00953BB}"/>
                </a:ext>
              </a:extLst>
            </p:cNvPr>
            <p:cNvSpPr txBox="1"/>
            <p:nvPr/>
          </p:nvSpPr>
          <p:spPr>
            <a:xfrm>
              <a:off x="844000" y="6094528"/>
              <a:ext cx="84510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&gt; 10%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E2D029E-433E-4AAD-8A1E-3C18D750A3FA}"/>
                </a:ext>
              </a:extLst>
            </p:cNvPr>
            <p:cNvSpPr/>
            <p:nvPr/>
          </p:nvSpPr>
          <p:spPr>
            <a:xfrm>
              <a:off x="2095809" y="6148247"/>
              <a:ext cx="271166" cy="27116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8F7116E-A481-4981-A2AA-135412C86C99}"/>
                </a:ext>
              </a:extLst>
            </p:cNvPr>
            <p:cNvSpPr txBox="1"/>
            <p:nvPr/>
          </p:nvSpPr>
          <p:spPr>
            <a:xfrm>
              <a:off x="2435312" y="6099164"/>
              <a:ext cx="85151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1-10%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B3BC5A3-BCA9-4297-8EDC-023678F24C52}"/>
                </a:ext>
              </a:extLst>
            </p:cNvPr>
            <p:cNvSpPr/>
            <p:nvPr/>
          </p:nvSpPr>
          <p:spPr>
            <a:xfrm>
              <a:off x="3687121" y="6152883"/>
              <a:ext cx="271166" cy="27116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D8025DD-F940-4BA0-BC9E-52DDCD29439E}"/>
                </a:ext>
              </a:extLst>
            </p:cNvPr>
            <p:cNvSpPr txBox="1"/>
            <p:nvPr/>
          </p:nvSpPr>
          <p:spPr>
            <a:xfrm>
              <a:off x="4026624" y="6103800"/>
              <a:ext cx="71686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&lt; 1%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9EB7DD40-6892-4FE2-8E2A-317D2B0E98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09423" y="3307510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75A26AA-4644-471B-A379-23D3EE3CAB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321" y="3265043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6" name="Scroll: Horizontal 45">
            <a:extLst>
              <a:ext uri="{FF2B5EF4-FFF2-40B4-BE49-F238E27FC236}">
                <a16:creationId xmlns:a16="http://schemas.microsoft.com/office/drawing/2014/main" id="{FBDE647A-CA0E-41AA-8C55-D85308A95024}"/>
              </a:ext>
            </a:extLst>
          </p:cNvPr>
          <p:cNvSpPr/>
          <p:nvPr/>
        </p:nvSpPr>
        <p:spPr bwMode="auto">
          <a:xfrm>
            <a:off x="5250979" y="2082300"/>
            <a:ext cx="2178439" cy="4666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</a:rPr>
              <a:t>日本技术特殊设计</a:t>
            </a:r>
            <a:endParaRPr 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7146"/>
      </p:ext>
    </p:extLst>
  </p:cSld>
  <p:clrMapOvr>
    <a:masterClrMapping/>
  </p:clrMapOvr>
  <p:transition spd="slow">
    <p:cover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二板轴套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522" y="3155851"/>
            <a:ext cx="2201023" cy="2007485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406" y="3150894"/>
            <a:ext cx="1927957" cy="2007485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2549634" y="5415086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6707686" y="5415086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6688767" y="6044456"/>
            <a:ext cx="2776259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动作顺滑</a:t>
            </a:r>
            <a:r>
              <a:rPr lang="zh-TW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、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不磨损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2571870" y="6044456"/>
            <a:ext cx="2216976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没有自润滑效果</a:t>
            </a:r>
            <a:endParaRPr lang="en-US" altLang="zh-CN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11976" y="4651132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D5559F-4D71-4042-AD7F-E016A80B3268}"/>
              </a:ext>
            </a:extLst>
          </p:cNvPr>
          <p:cNvSpPr txBox="1"/>
          <p:nvPr/>
        </p:nvSpPr>
        <p:spPr>
          <a:xfrm>
            <a:off x="5940274" y="1984320"/>
            <a:ext cx="30572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3200" dirty="0">
                <a:solidFill>
                  <a:schemeClr val="bg1"/>
                </a:solidFill>
                <a:latin typeface="+mn-ea"/>
                <a:cs typeface="宋体" pitchFamily="2"/>
              </a:rPr>
              <a:t>自润滑含油轴承</a:t>
            </a:r>
          </a:p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3200" dirty="0">
                <a:solidFill>
                  <a:schemeClr val="bg1"/>
                </a:solidFill>
                <a:latin typeface="+mn-ea"/>
                <a:cs typeface="宋体" pitchFamily="2"/>
              </a:rPr>
              <a:t>石墨铜套</a:t>
            </a:r>
            <a:endParaRPr lang="en-US" altLang="zh-CN" sz="32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DDC4D8-9539-4459-983F-11B80B4DBDEF}"/>
              </a:ext>
            </a:extLst>
          </p:cNvPr>
          <p:cNvSpPr txBox="1"/>
          <p:nvPr/>
        </p:nvSpPr>
        <p:spPr>
          <a:xfrm>
            <a:off x="2959872" y="236497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铜套</a:t>
            </a:r>
            <a:endParaRPr lang="en-US" altLang="zh-CN" sz="24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6BB2E54-F189-4233-83EE-7B7CB8D8FD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323" y="4651132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6D74FB-27DF-4844-AFC5-4299314956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038" y="2430528"/>
            <a:ext cx="1512130" cy="151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93989"/>
      </p:ext>
    </p:extLst>
  </p:cSld>
  <p:clrMapOvr>
    <a:masterClrMapping/>
  </p:clrMapOvr>
  <p:transition spd="slow">
    <p:cover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润滑油压力检测开关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116" y="2719283"/>
            <a:ext cx="2284086" cy="223739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282" y="2719283"/>
            <a:ext cx="1995295" cy="2234730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2909086" y="5093472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142812" y="5093472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7186957" y="5722842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安装在末端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2931321" y="5722842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安装在油壶内</a:t>
            </a:r>
            <a:endParaRPr lang="en-US" altLang="zh-CN" sz="2000" dirty="0">
              <a:solidFill>
                <a:schemeClr val="bg1"/>
              </a:solidFill>
              <a:latin typeface="+mn-ea"/>
              <a:cs typeface="宋体" pitchFamily="2"/>
            </a:endParaRP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只能检测出口压力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47102" y="4329518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4EEBCF-08D8-4704-B8D2-B872F6D2B5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264" y="4329518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382AB6-86D8-444D-A1EE-9A0F9C969AE2}"/>
              </a:ext>
            </a:extLst>
          </p:cNvPr>
          <p:cNvSpPr txBox="1"/>
          <p:nvPr/>
        </p:nvSpPr>
        <p:spPr>
          <a:xfrm>
            <a:off x="7289424" y="211904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检测好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DA724A-3650-4E98-B594-94937DAE5E53}"/>
              </a:ext>
            </a:extLst>
          </p:cNvPr>
          <p:cNvSpPr txBox="1"/>
          <p:nvPr/>
        </p:nvSpPr>
        <p:spPr>
          <a:xfrm>
            <a:off x="3011547" y="223885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检测不良</a:t>
            </a:r>
          </a:p>
        </p:txBody>
      </p:sp>
    </p:spTree>
    <p:extLst>
      <p:ext uri="{BB962C8B-B14F-4D97-AF65-F5344CB8AC3E}">
        <p14:creationId xmlns:p14="http://schemas.microsoft.com/office/powerpoint/2010/main" val="2378334776"/>
      </p:ext>
    </p:extLst>
  </p:cSld>
  <p:clrMapOvr>
    <a:masterClrMapping/>
  </p:clrMapOvr>
  <p:transition spd="slow">
    <p:cover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6B54F-D70C-4A29-82BD-60A74BB3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739" y="2495550"/>
            <a:ext cx="3764806" cy="4138579"/>
          </a:xfrm>
        </p:spPr>
        <p:txBody>
          <a:bodyPr>
            <a:normAutofit/>
          </a:bodyPr>
          <a:lstStyle/>
          <a:p>
            <a:r>
              <a:rPr lang="en-US" sz="2400" dirty="0"/>
              <a:t>MK6 </a:t>
            </a:r>
            <a:r>
              <a:rPr lang="zh-CN" altLang="en-US" sz="2400" dirty="0"/>
              <a:t>提供超强模具保护：一张</a:t>
            </a:r>
            <a:r>
              <a:rPr lang="en-US" sz="2400" dirty="0"/>
              <a:t> A4 </a:t>
            </a:r>
            <a:r>
              <a:rPr lang="zh-CN" altLang="en-US" sz="2400" dirty="0"/>
              <a:t>纸，在</a:t>
            </a:r>
            <a:r>
              <a:rPr lang="en-US" sz="2400" dirty="0"/>
              <a:t> 99% </a:t>
            </a:r>
            <a:r>
              <a:rPr lang="zh-CN" altLang="en-US" sz="2400" dirty="0"/>
              <a:t>锁模速度与压力的时候，仍然可以弹开</a:t>
            </a:r>
            <a:endParaRPr lang="en-US" sz="2400" dirty="0"/>
          </a:p>
          <a:p>
            <a:r>
              <a:rPr lang="zh-CN" altLang="en-US" sz="2400" dirty="0"/>
              <a:t>精确液压技术</a:t>
            </a:r>
            <a:r>
              <a:rPr lang="en-US" altLang="zh-CN" sz="2400" baseline="30000" dirty="0"/>
              <a:t>®</a:t>
            </a:r>
            <a:r>
              <a:rPr lang="zh-CN" altLang="en-US" sz="2400" dirty="0"/>
              <a:t>的完美示范</a:t>
            </a:r>
            <a:endParaRPr lang="en-US" sz="2400" dirty="0"/>
          </a:p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</a:rPr>
              <a:t>XX</a:t>
            </a:r>
            <a:r>
              <a:rPr lang="en-US" altLang="zh-CN" sz="2400" dirty="0"/>
              <a:t>-A5 </a:t>
            </a:r>
            <a:r>
              <a:rPr lang="zh-CN" altLang="en-US" sz="2400" dirty="0"/>
              <a:t>没有类似的模具保护功能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4FF851-00CF-4A14-9B9E-51E2B2B4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MK6 – “A4 </a:t>
            </a:r>
            <a:r>
              <a:rPr lang="zh-CN" altLang="en-US" dirty="0"/>
              <a:t>纸</a:t>
            </a:r>
            <a:r>
              <a:rPr lang="en-US" dirty="0"/>
              <a:t>”</a:t>
            </a:r>
            <a:r>
              <a:rPr lang="zh-CN" altLang="en-US" dirty="0"/>
              <a:t> 模具保护功能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C75DD3-2478-4853-B263-1AADC6F391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53" y="2495550"/>
            <a:ext cx="1963924" cy="16792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8D7E6C-EAE8-48F1-97EA-19C72DCE55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733" y="2495551"/>
            <a:ext cx="1963924" cy="16792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754A63-4FFC-45C1-877B-EEDC0814B0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53" y="4759832"/>
            <a:ext cx="1960601" cy="16792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B4E84E-7177-470C-888A-6AC7C803C6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937" y="4759831"/>
            <a:ext cx="1876398" cy="16044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EAE583-4096-4421-BD99-C4AD19651B77}"/>
              </a:ext>
            </a:extLst>
          </p:cNvPr>
          <p:cNvSpPr txBox="1"/>
          <p:nvPr/>
        </p:nvSpPr>
        <p:spPr>
          <a:xfrm>
            <a:off x="2677962" y="2495550"/>
            <a:ext cx="1029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将一张 </a:t>
            </a:r>
            <a:r>
              <a:rPr lang="en-US" altLang="zh-CN" dirty="0">
                <a:solidFill>
                  <a:schemeClr val="bg1"/>
                </a:solidFill>
              </a:rPr>
              <a:t>A4 </a:t>
            </a:r>
            <a:r>
              <a:rPr lang="zh-CN" altLang="en-US" dirty="0">
                <a:solidFill>
                  <a:schemeClr val="bg1"/>
                </a:solidFill>
              </a:rPr>
              <a:t>纸放到模板中间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B9B16E-EE71-40F1-929B-AD318B7156A6}"/>
              </a:ext>
            </a:extLst>
          </p:cNvPr>
          <p:cNvSpPr txBox="1"/>
          <p:nvPr/>
        </p:nvSpPr>
        <p:spPr>
          <a:xfrm>
            <a:off x="6303011" y="2495550"/>
            <a:ext cx="1029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以 </a:t>
            </a:r>
            <a:r>
              <a:rPr lang="en-US" dirty="0">
                <a:solidFill>
                  <a:schemeClr val="bg1"/>
                </a:solidFill>
              </a:rPr>
              <a:t>99% </a:t>
            </a:r>
            <a:r>
              <a:rPr lang="zh-CN" altLang="en-US" dirty="0">
                <a:solidFill>
                  <a:schemeClr val="bg1"/>
                </a:solidFill>
              </a:rPr>
              <a:t>速度及压力锁模！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F84CCA-41ED-45B2-B6C1-8CA6F326FDEE}"/>
              </a:ext>
            </a:extLst>
          </p:cNvPr>
          <p:cNvSpPr txBox="1"/>
          <p:nvPr/>
        </p:nvSpPr>
        <p:spPr>
          <a:xfrm>
            <a:off x="2725195" y="4777740"/>
            <a:ext cx="875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模板即使弹开并报警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EBCAF4-1FFF-4A7E-BEF9-19130C10982D}"/>
              </a:ext>
            </a:extLst>
          </p:cNvPr>
          <p:cNvSpPr txBox="1"/>
          <p:nvPr/>
        </p:nvSpPr>
        <p:spPr>
          <a:xfrm>
            <a:off x="6350245" y="4777740"/>
            <a:ext cx="832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A4 </a:t>
            </a:r>
            <a:r>
              <a:rPr lang="zh-CN" altLang="en-US" dirty="0">
                <a:solidFill>
                  <a:schemeClr val="bg1"/>
                </a:solidFill>
              </a:rPr>
              <a:t>纸丝毫无损！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39283"/>
      </p:ext>
    </p:extLst>
  </p:cSld>
  <p:clrMapOvr>
    <a:masterClrMapping/>
  </p:clrMapOvr>
  <p:transition spd="slow">
    <p:cover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86648D0-B46F-45A6-A988-CCDC1453B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195367"/>
              </p:ext>
            </p:extLst>
          </p:nvPr>
        </p:nvGraphicFramePr>
        <p:xfrm>
          <a:off x="1939464" y="2585544"/>
          <a:ext cx="7961924" cy="3613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0481">
                  <a:extLst>
                    <a:ext uri="{9D8B030D-6E8A-4147-A177-3AD203B41FA5}">
                      <a16:colId xmlns:a16="http://schemas.microsoft.com/office/drawing/2014/main" val="1288083436"/>
                    </a:ext>
                  </a:extLst>
                </a:gridCol>
                <a:gridCol w="1990481">
                  <a:extLst>
                    <a:ext uri="{9D8B030D-6E8A-4147-A177-3AD203B41FA5}">
                      <a16:colId xmlns:a16="http://schemas.microsoft.com/office/drawing/2014/main" val="3645252834"/>
                    </a:ext>
                  </a:extLst>
                </a:gridCol>
                <a:gridCol w="1990481">
                  <a:extLst>
                    <a:ext uri="{9D8B030D-6E8A-4147-A177-3AD203B41FA5}">
                      <a16:colId xmlns:a16="http://schemas.microsoft.com/office/drawing/2014/main" val="3823046716"/>
                    </a:ext>
                  </a:extLst>
                </a:gridCol>
                <a:gridCol w="1990481">
                  <a:extLst>
                    <a:ext uri="{9D8B030D-6E8A-4147-A177-3AD203B41FA5}">
                      <a16:colId xmlns:a16="http://schemas.microsoft.com/office/drawing/2014/main" val="437602697"/>
                    </a:ext>
                  </a:extLst>
                </a:gridCol>
              </a:tblGrid>
              <a:tr h="69368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锁死时长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机型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160-A5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JM168-MK6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076315"/>
                  </a:ext>
                </a:extLst>
              </a:tr>
              <a:tr h="5561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2000" u="none" strike="noStrike" dirty="0">
                          <a:effectLst/>
                          <a:latin typeface="+mn-ea"/>
                          <a:ea typeface="+mn-ea"/>
                        </a:rPr>
                        <a:t> 小时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9580" marR="139580" marT="69790" marB="697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+mn-ea"/>
                          <a:ea typeface="+mn-ea"/>
                        </a:rPr>
                        <a:t>开模压力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&gt;150 </a:t>
                      </a:r>
                      <a:r>
                        <a:rPr lang="zh-CN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巴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＜100 </a:t>
                      </a:r>
                      <a:r>
                        <a:rPr lang="zh-CN" alt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巴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495336"/>
                  </a:ext>
                </a:extLst>
              </a:tr>
              <a:tr h="869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+mn-ea"/>
                          <a:ea typeface="+mn-ea"/>
                        </a:rPr>
                        <a:t>开模状态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震动大、</a:t>
                      </a:r>
                      <a:r>
                        <a:rPr lang="zh-CN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响声大</a:t>
                      </a:r>
                      <a:endParaRPr lang="zh-TW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平顺</a:t>
                      </a:r>
                      <a:endParaRPr lang="zh-TW" alt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162679"/>
                  </a:ext>
                </a:extLst>
              </a:tr>
              <a:tr h="5561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zh-CN" altLang="en-US" sz="2000" u="none" strike="noStrike" dirty="0">
                          <a:effectLst/>
                          <a:latin typeface="+mn-ea"/>
                          <a:ea typeface="+mn-ea"/>
                        </a:rPr>
                        <a:t> 小时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9580" marR="139580" marT="69790" marB="697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+mn-ea"/>
                          <a:ea typeface="+mn-ea"/>
                        </a:rPr>
                        <a:t>开模压力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&gt;160 </a:t>
                      </a:r>
                      <a:r>
                        <a:rPr lang="zh-CN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巴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＜100 </a:t>
                      </a:r>
                      <a:r>
                        <a:rPr lang="zh-CN" alt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巴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842581"/>
                  </a:ext>
                </a:extLst>
              </a:tr>
              <a:tr h="9385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effectLst/>
                          <a:latin typeface="+mn-ea"/>
                          <a:ea typeface="+mn-ea"/>
                        </a:rPr>
                        <a:t>开模状态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震动大、</a:t>
                      </a:r>
                      <a:r>
                        <a:rPr lang="zh-CN" alt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响声大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平顺</a:t>
                      </a:r>
                      <a:endParaRPr lang="zh-TW" alt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974220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DA512DDD-0ED2-4CC9-AFDE-3631B168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机铰锁死后重开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3312"/>
      </p:ext>
    </p:extLst>
  </p:cSld>
  <p:clrMapOvr>
    <a:masterClrMapping/>
  </p:clrMapOvr>
  <p:transition spd="slow">
    <p:cover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液压安全阀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761" y="2578940"/>
            <a:ext cx="2340430" cy="2043510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2789267" y="4759245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104976" y="4759246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6474357" y="5388616"/>
            <a:ext cx="4460607" cy="124551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完全符合国标及欧盟安全要求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0F2FA79-701C-45E3-BB92-5FB0A918DFD0}"/>
              </a:ext>
            </a:extLst>
          </p:cNvPr>
          <p:cNvSpPr/>
          <p:nvPr/>
        </p:nvSpPr>
        <p:spPr>
          <a:xfrm>
            <a:off x="2817897" y="5388615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没有液压安全阀</a:t>
            </a:r>
            <a:endParaRPr lang="en-US" altLang="zh-CN" sz="2000" dirty="0">
              <a:solidFill>
                <a:schemeClr val="bg1"/>
              </a:solidFill>
              <a:latin typeface="+mn-ea"/>
              <a:cs typeface="宋体" pitchFamily="2"/>
            </a:endParaRP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不符合国标</a:t>
            </a:r>
            <a:endParaRPr lang="zh-CN" sz="2000" b="0" i="0" u="none" strike="noStrike" baseline="0" dirty="0">
              <a:ln>
                <a:noFill/>
              </a:ln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87B61A-1411-4149-882C-3D40E3D37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62" y="2355913"/>
            <a:ext cx="2266537" cy="226653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867F3F-7402-4904-9C5B-EAD4EDA6A7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29667" y="4252474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15629394"/>
      </p:ext>
    </p:extLst>
  </p:cSld>
  <p:clrMapOvr>
    <a:masterClrMapping/>
  </p:clrMapOvr>
  <p:transition spd="slow">
    <p:cover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9"/>
          <p:cNvSpPr>
            <a:spLocks/>
          </p:cNvSpPr>
          <p:nvPr/>
        </p:nvSpPr>
        <p:spPr bwMode="ltGray">
          <a:xfrm>
            <a:off x="5909629" y="2402666"/>
            <a:ext cx="1119187" cy="33123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latin typeface="Arial" panose="020B0604020202020204" pitchFamily="34" charset="0"/>
              </a:rPr>
              <a:t>450</a:t>
            </a:r>
          </a:p>
          <a:p>
            <a:pPr algn="ctr"/>
            <a:r>
              <a:rPr lang="en-US" altLang="zh-TW" sz="2400" dirty="0">
                <a:latin typeface="Arial" panose="020B0604020202020204" pitchFamily="34" charset="0"/>
              </a:rPr>
              <a:t>mm</a:t>
            </a:r>
            <a:endParaRPr lang="zh-TW" altLang="zh-TW" sz="2400" dirty="0">
              <a:latin typeface="Arial" panose="020B0604020202020204" pitchFamily="34" charset="0"/>
            </a:endParaRPr>
          </a:p>
        </p:txBody>
      </p:sp>
      <p:sp>
        <p:nvSpPr>
          <p:cNvPr id="34828" name="Rectangle 12"/>
          <p:cNvSpPr>
            <a:spLocks/>
          </p:cNvSpPr>
          <p:nvPr/>
        </p:nvSpPr>
        <p:spPr bwMode="auto">
          <a:xfrm>
            <a:off x="2189359" y="5776914"/>
            <a:ext cx="2695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160-A5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31" name="Rectangle 15"/>
          <p:cNvSpPr>
            <a:spLocks/>
          </p:cNvSpPr>
          <p:nvPr/>
        </p:nvSpPr>
        <p:spPr bwMode="auto">
          <a:xfrm>
            <a:off x="2977520" y="3285534"/>
            <a:ext cx="1119187" cy="242946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</a:rPr>
              <a:t>420</a:t>
            </a:r>
          </a:p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</a:rPr>
              <a:t>mm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34" name="Rectangle 18"/>
          <p:cNvSpPr>
            <a:spLocks/>
          </p:cNvSpPr>
          <p:nvPr/>
        </p:nvSpPr>
        <p:spPr bwMode="auto">
          <a:xfrm>
            <a:off x="5263553" y="5776914"/>
            <a:ext cx="2411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JM168-MK6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9A6868-FD99-4C4A-B60C-C866D69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开模行程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EC35AD-EEA9-456E-9422-BC5A5BD7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8B50BC0C-CB01-41F2-A1BA-BC57F433383E}"/>
              </a:ext>
            </a:extLst>
          </p:cNvPr>
          <p:cNvSpPr txBox="1">
            <a:spLocks/>
          </p:cNvSpPr>
          <p:nvPr/>
        </p:nvSpPr>
        <p:spPr>
          <a:xfrm>
            <a:off x="9017876" y="2717974"/>
            <a:ext cx="2415277" cy="39368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latin typeface="Arial" panose="020B0604020202020204" pitchFamily="34" charset="0"/>
              </a:rPr>
              <a:t>开模行程以大为佳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开模行程短则不利深腔模具生产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1411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 autoUpdateAnimBg="0"/>
      <p:bldP spid="34828" grpId="0"/>
      <p:bldP spid="34831" grpId="0" animBg="1" autoUpdateAnimBg="0"/>
      <p:bldP spid="34834" grpId="0"/>
      <p:bldP spid="2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9"/>
          <p:cNvSpPr>
            <a:spLocks/>
          </p:cNvSpPr>
          <p:nvPr/>
        </p:nvSpPr>
        <p:spPr bwMode="ltGray">
          <a:xfrm>
            <a:off x="5922242" y="2402666"/>
            <a:ext cx="1119187" cy="33123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</a:rPr>
              <a:t>4.2</a:t>
            </a:r>
            <a:r>
              <a:rPr lang="en-US" altLang="zh-TW" sz="2400" dirty="0">
                <a:latin typeface="Arial" panose="020B0604020202020204" pitchFamily="34" charset="0"/>
              </a:rPr>
              <a:t> </a:t>
            </a:r>
            <a:r>
              <a:rPr lang="zh-TW" altLang="en-US" sz="2400" dirty="0">
                <a:latin typeface="Arial" panose="020B0604020202020204" pitchFamily="34" charset="0"/>
              </a:rPr>
              <a:t>吨</a:t>
            </a:r>
            <a:endParaRPr lang="zh-TW" altLang="zh-TW" sz="2400" dirty="0">
              <a:latin typeface="Arial" panose="020B0604020202020204" pitchFamily="34" charset="0"/>
            </a:endParaRPr>
          </a:p>
        </p:txBody>
      </p:sp>
      <p:sp>
        <p:nvSpPr>
          <p:cNvPr id="34828" name="Rectangle 12"/>
          <p:cNvSpPr>
            <a:spLocks/>
          </p:cNvSpPr>
          <p:nvPr/>
        </p:nvSpPr>
        <p:spPr bwMode="auto">
          <a:xfrm>
            <a:off x="2113685" y="5776914"/>
            <a:ext cx="2695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160-A5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31" name="Rectangle 15"/>
          <p:cNvSpPr>
            <a:spLocks/>
          </p:cNvSpPr>
          <p:nvPr/>
        </p:nvSpPr>
        <p:spPr bwMode="auto">
          <a:xfrm>
            <a:off x="2901846" y="2402665"/>
            <a:ext cx="1119187" cy="331233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4.2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吨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34" name="Rectangle 18"/>
          <p:cNvSpPr>
            <a:spLocks/>
          </p:cNvSpPr>
          <p:nvPr/>
        </p:nvSpPr>
        <p:spPr bwMode="auto">
          <a:xfrm>
            <a:off x="5276166" y="5776914"/>
            <a:ext cx="2411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JM168-MK6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9A6868-FD99-4C4A-B60C-C866D69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顶针力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EC35AD-EEA9-456E-9422-BC5A5BD7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8B50BC0C-CB01-41F2-A1BA-BC57F433383E}"/>
              </a:ext>
            </a:extLst>
          </p:cNvPr>
          <p:cNvSpPr txBox="1">
            <a:spLocks/>
          </p:cNvSpPr>
          <p:nvPr/>
        </p:nvSpPr>
        <p:spPr>
          <a:xfrm>
            <a:off x="9017876" y="2717974"/>
            <a:ext cx="2415277" cy="39368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latin typeface="Arial" panose="020B0604020202020204" pitchFamily="34" charset="0"/>
              </a:rPr>
              <a:t>顶针力以大为佳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顶针力小则不利深腔模具生产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3360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 autoUpdateAnimBg="0"/>
      <p:bldP spid="34828" grpId="0"/>
      <p:bldP spid="34831" grpId="0" animBg="1" autoUpdateAnimBg="0"/>
      <p:bldP spid="34834" grpId="0"/>
      <p:bldP spid="26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677222-21C0-4489-A6B9-2AEF2E864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3B066BE7-569B-4B93-9185-EA064DEDA1DB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1FA64C-13FD-4332-8DD0-854E23BBE8A0}"/>
              </a:ext>
            </a:extLst>
          </p:cNvPr>
          <p:cNvSpPr txBox="1">
            <a:spLocks/>
          </p:cNvSpPr>
          <p:nvPr/>
        </p:nvSpPr>
        <p:spPr bwMode="auto">
          <a:xfrm>
            <a:off x="687377" y="2111126"/>
            <a:ext cx="1091604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smtClean="0">
                <a:solidFill>
                  <a:srgbClr val="FFFFFF"/>
                </a:solidFill>
                <a:effectLst/>
                <a:latin typeface="Helvetica Neue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详细对比调模功能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BB8D704-F168-4067-AC54-F0D86041DB4B}"/>
              </a:ext>
            </a:extLst>
          </p:cNvPr>
          <p:cNvSpPr>
            <a:spLocks/>
          </p:cNvSpPr>
          <p:nvPr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B72E5E3-53A3-4365-90D8-A2303D62A60B}"/>
              </a:ext>
            </a:extLst>
          </p:cNvPr>
          <p:cNvSpPr>
            <a:spLocks/>
          </p:cNvSpPr>
          <p:nvPr/>
        </p:nvSpPr>
        <p:spPr bwMode="black">
          <a:xfrm rot="16200000">
            <a:off x="180392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FB7CF9B-EC35-4396-BAC6-4AC91BD4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59" y="333375"/>
            <a:ext cx="9119662" cy="1243013"/>
          </a:xfrm>
        </p:spPr>
        <p:txBody>
          <a:bodyPr>
            <a:normAutofit/>
          </a:bodyPr>
          <a:lstStyle/>
          <a:p>
            <a:r>
              <a:rPr lang="zh-CN" altLang="en-US" sz="6000" dirty="0"/>
              <a:t>调模功能对比</a:t>
            </a: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5B520A-EF53-478E-8572-52F0A55496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80256" y="469900"/>
            <a:ext cx="1043590" cy="104359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680D04-D09E-46F9-AA97-AB384F73A115}"/>
              </a:ext>
            </a:extLst>
          </p:cNvPr>
          <p:cNvSpPr/>
          <p:nvPr/>
        </p:nvSpPr>
        <p:spPr bwMode="blackWhite">
          <a:xfrm>
            <a:off x="8765628" y="5858466"/>
            <a:ext cx="3140491" cy="750439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内部文件，不可外传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3522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4AB703F-1AEC-433A-832D-437BFF883B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994753"/>
              </p:ext>
            </p:extLst>
          </p:nvPr>
        </p:nvGraphicFramePr>
        <p:xfrm>
          <a:off x="632770" y="2404570"/>
          <a:ext cx="7592672" cy="2861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059">
                  <a:extLst>
                    <a:ext uri="{9D8B030D-6E8A-4147-A177-3AD203B41FA5}">
                      <a16:colId xmlns:a16="http://schemas.microsoft.com/office/drawing/2014/main" val="1049247299"/>
                    </a:ext>
                  </a:extLst>
                </a:gridCol>
                <a:gridCol w="1402132">
                  <a:extLst>
                    <a:ext uri="{9D8B030D-6E8A-4147-A177-3AD203B41FA5}">
                      <a16:colId xmlns:a16="http://schemas.microsoft.com/office/drawing/2014/main" val="2029048554"/>
                    </a:ext>
                  </a:extLst>
                </a:gridCol>
                <a:gridCol w="1798959">
                  <a:extLst>
                    <a:ext uri="{9D8B030D-6E8A-4147-A177-3AD203B41FA5}">
                      <a16:colId xmlns:a16="http://schemas.microsoft.com/office/drawing/2014/main" val="1862618838"/>
                    </a:ext>
                  </a:extLst>
                </a:gridCol>
                <a:gridCol w="2354522">
                  <a:extLst>
                    <a:ext uri="{9D8B030D-6E8A-4147-A177-3AD203B41FA5}">
                      <a16:colId xmlns:a16="http://schemas.microsoft.com/office/drawing/2014/main" val="560107597"/>
                    </a:ext>
                  </a:extLst>
                </a:gridCol>
              </a:tblGrid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u="none" strike="noStrike" dirty="0">
                          <a:effectLst/>
                          <a:latin typeface="+mn-ea"/>
                          <a:ea typeface="+mn-ea"/>
                        </a:rPr>
                        <a:t>机型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u="none" strike="noStrike" dirty="0">
                          <a:effectLst/>
                          <a:latin typeface="+mn-ea"/>
                          <a:ea typeface="+mn-ea"/>
                        </a:rPr>
                        <a:t>调模速度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+mn-ea"/>
                          <a:ea typeface="+mn-ea"/>
                        </a:rPr>
                        <a:t>设定</a:t>
                      </a:r>
                      <a:endParaRPr lang="en-US" altLang="zh-TW" sz="2400" b="1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+mn-ea"/>
                          <a:ea typeface="+mn-ea"/>
                        </a:rPr>
                        <a:t>锁模力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000" b="1" u="none" strike="noStrike" dirty="0">
                          <a:effectLst/>
                          <a:latin typeface="+mn-ea"/>
                          <a:ea typeface="+mn-ea"/>
                        </a:rPr>
                        <a:t>输入模厚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20686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JM168-MK6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29 </a:t>
                      </a:r>
                      <a:r>
                        <a:rPr lang="zh-CN" alt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秒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不需要</a:t>
                      </a:r>
                      <a:endParaRPr lang="en-US" sz="3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200274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2000" u="none" strike="noStrike" dirty="0">
                          <a:effectLst/>
                          <a:latin typeface="+mn-ea"/>
                          <a:ea typeface="+mn-ea"/>
                        </a:rPr>
                        <a:t>160-A5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77</a:t>
                      </a:r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altLang="en-US" sz="2000" b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秒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需要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2257438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03DF408-44BB-40A6-871F-7FF097A8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自动调模功能</a:t>
            </a:r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8E6A280-A2CD-4CB5-8303-FF84A4EE8D71}"/>
              </a:ext>
            </a:extLst>
          </p:cNvPr>
          <p:cNvSpPr txBox="1">
            <a:spLocks/>
          </p:cNvSpPr>
          <p:nvPr/>
        </p:nvSpPr>
        <p:spPr>
          <a:xfrm>
            <a:off x="8740403" y="2404570"/>
            <a:ext cx="3235083" cy="42502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latin typeface="Arial" panose="020B0604020202020204" pitchFamily="34" charset="0"/>
              </a:rPr>
              <a:t>注塑机的锁模力与系统压力是复杂的非线性关系，要有经验才能运算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自动调模功能以直接输入锁模力为佳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MK6 </a:t>
            </a:r>
            <a:r>
              <a:rPr lang="zh-CN" altLang="en-US" sz="2400" dirty="0">
                <a:latin typeface="Arial" panose="020B0604020202020204" pitchFamily="34" charset="0"/>
              </a:rPr>
              <a:t>与 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</a:rPr>
              <a:t>XX</a:t>
            </a:r>
            <a:r>
              <a:rPr lang="en-US" altLang="zh-CN" sz="2400" dirty="0"/>
              <a:t>-A5 </a:t>
            </a:r>
            <a:r>
              <a:rPr lang="zh-CN" altLang="en-US" sz="2400" dirty="0"/>
              <a:t>都</a:t>
            </a:r>
            <a:r>
              <a:rPr lang="zh-CN" altLang="en-US" sz="2400" dirty="0">
                <a:latin typeface="Arial" panose="020B0604020202020204" pitchFamily="34" charset="0"/>
              </a:rPr>
              <a:t>可以直接输入锁模力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</a:rPr>
              <a:t>XX</a:t>
            </a:r>
            <a:r>
              <a:rPr lang="en-US" altLang="zh-CN" sz="2400" dirty="0"/>
              <a:t>-A5 </a:t>
            </a:r>
            <a:r>
              <a:rPr lang="zh-CN" altLang="en-US" sz="2400" dirty="0"/>
              <a:t>还需要量度模具厚度并输入，浪费时间</a:t>
            </a:r>
            <a:endParaRPr lang="en-US" altLang="zh-CN" sz="2400" dirty="0">
              <a:latin typeface="Arial" panose="020B0604020202020204" pitchFamily="34" charset="0"/>
            </a:endParaRPr>
          </a:p>
          <a:p>
            <a:endParaRPr lang="en-US" altLang="zh-CN" sz="2400" dirty="0">
              <a:latin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2C5462-0304-481C-B07B-E146B65194A7}"/>
              </a:ext>
            </a:extLst>
          </p:cNvPr>
          <p:cNvGrpSpPr/>
          <p:nvPr/>
        </p:nvGrpSpPr>
        <p:grpSpPr>
          <a:xfrm>
            <a:off x="4628556" y="3200799"/>
            <a:ext cx="946131" cy="1924230"/>
            <a:chOff x="4628556" y="3200799"/>
            <a:chExt cx="946131" cy="192423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BAE17-3359-428E-AD4B-0FD180F56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628556" y="3200799"/>
              <a:ext cx="946131" cy="8767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2CE73A-D7D4-4D48-9CDF-57A105129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628556" y="4248281"/>
              <a:ext cx="946131" cy="8767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323831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4784EE-1603-4F8C-B6DC-CDA3F9C9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各个参数调到 </a:t>
            </a:r>
            <a:r>
              <a:rPr lang="en-US" altLang="zh-CN" dirty="0"/>
              <a:t>99% </a:t>
            </a:r>
            <a:r>
              <a:rPr lang="zh-CN" altLang="en-US" dirty="0"/>
              <a:t>时实测速度对比</a:t>
            </a:r>
            <a:endParaRPr lang="en-US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F3332DF9-D6DD-412D-9D33-D540CAF472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116612"/>
              </p:ext>
            </p:extLst>
          </p:nvPr>
        </p:nvGraphicFramePr>
        <p:xfrm>
          <a:off x="964851" y="2604133"/>
          <a:ext cx="7848813" cy="32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9159">
                  <a:extLst>
                    <a:ext uri="{9D8B030D-6E8A-4147-A177-3AD203B41FA5}">
                      <a16:colId xmlns:a16="http://schemas.microsoft.com/office/drawing/2014/main" val="923481884"/>
                    </a:ext>
                  </a:extLst>
                </a:gridCol>
                <a:gridCol w="1025514">
                  <a:extLst>
                    <a:ext uri="{9D8B030D-6E8A-4147-A177-3AD203B41FA5}">
                      <a16:colId xmlns:a16="http://schemas.microsoft.com/office/drawing/2014/main" val="2655732151"/>
                    </a:ext>
                  </a:extLst>
                </a:gridCol>
                <a:gridCol w="1787070">
                  <a:extLst>
                    <a:ext uri="{9D8B030D-6E8A-4147-A177-3AD203B41FA5}">
                      <a16:colId xmlns:a16="http://schemas.microsoft.com/office/drawing/2014/main" val="344668326"/>
                    </a:ext>
                  </a:extLst>
                </a:gridCol>
                <a:gridCol w="1787070">
                  <a:extLst>
                    <a:ext uri="{9D8B030D-6E8A-4147-A177-3AD203B41FA5}">
                      <a16:colId xmlns:a16="http://schemas.microsoft.com/office/drawing/2014/main" val="2989063908"/>
                    </a:ext>
                  </a:extLst>
                </a:gridCol>
              </a:tblGrid>
              <a:tr h="543440">
                <a:tc>
                  <a:txBody>
                    <a:bodyPr/>
                    <a:lstStyle/>
                    <a:p>
                      <a:pPr algn="dist">
                        <a:lnSpc>
                          <a:spcPct val="120000"/>
                        </a:lnSpc>
                      </a:pPr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T="45731" marB="4573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800" dirty="0">
                          <a:latin typeface="Arial" panose="020B0604020202020204" pitchFamily="34" charset="0"/>
                        </a:rPr>
                        <a:t>单位</a:t>
                      </a:r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T="45731" marB="4573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1800" dirty="0">
                          <a:latin typeface="Arial" panose="020B0604020202020204" pitchFamily="34" charset="0"/>
                        </a:rPr>
                        <a:t>160-A5</a:t>
                      </a:r>
                    </a:p>
                  </a:txBody>
                  <a:tcPr marT="45731" marB="4573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Arial" panose="020B0604020202020204" pitchFamily="34" charset="0"/>
                        </a:rPr>
                        <a:t>JM168-MK6</a:t>
                      </a:r>
                    </a:p>
                  </a:txBody>
                  <a:tcPr marT="45731" marB="45731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537082"/>
                  </a:ext>
                </a:extLst>
              </a:tr>
              <a:tr h="5434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800" dirty="0">
                          <a:latin typeface="Arial" panose="020B0604020202020204" pitchFamily="34" charset="0"/>
                        </a:rPr>
                        <a:t>最高实测锁模速度</a:t>
                      </a:r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mm/s</a:t>
                      </a: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768</a:t>
                      </a: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817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  (+6%)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2138160022"/>
                  </a:ext>
                </a:extLst>
              </a:tr>
              <a:tr h="5434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800" dirty="0">
                          <a:latin typeface="Arial" panose="020B0604020202020204" pitchFamily="34" charset="0"/>
                        </a:rPr>
                        <a:t>最高实测开模速度</a:t>
                      </a:r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mm/s</a:t>
                      </a: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1,242</a:t>
                      </a: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1,313</a:t>
                      </a:r>
                      <a:r>
                        <a:rPr lang="en-US" sz="1600" dirty="0">
                          <a:latin typeface="+mj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 (+6%)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3215144619"/>
                  </a:ext>
                </a:extLst>
              </a:tr>
              <a:tr h="5434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800" dirty="0">
                          <a:latin typeface="Arial" panose="020B0604020202020204" pitchFamily="34" charset="0"/>
                        </a:rPr>
                        <a:t>最高实测射胶速度</a:t>
                      </a:r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mm/s</a:t>
                      </a: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98</a:t>
                      </a: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108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 (+10%)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3587965794"/>
                  </a:ext>
                </a:extLst>
              </a:tr>
              <a:tr h="5434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800" dirty="0">
                          <a:latin typeface="Arial" panose="020B0604020202020204" pitchFamily="34" charset="0"/>
                        </a:rPr>
                        <a:t>最高实测熔胶速度</a:t>
                      </a:r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rpm</a:t>
                      </a: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233</a:t>
                      </a: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224</a:t>
                      </a:r>
                      <a:r>
                        <a:rPr lang="en-US" sz="1600" dirty="0">
                          <a:latin typeface="+mj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+mj-lt"/>
                        </a:rPr>
                        <a:t>(-4%)</a:t>
                      </a:r>
                      <a:endParaRPr lang="en-US" sz="18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3417099901"/>
                  </a:ext>
                </a:extLst>
              </a:tr>
              <a:tr h="5434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800" dirty="0">
                          <a:latin typeface="Arial" panose="020B0604020202020204" pitchFamily="34" charset="0"/>
                        </a:rPr>
                        <a:t>最高实测调模速度</a:t>
                      </a:r>
                      <a:endParaRPr lang="en-US" sz="1800" baseline="30000" dirty="0">
                        <a:latin typeface="Arial" panose="020B0604020202020204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mm/s</a:t>
                      </a: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1.7</a:t>
                      </a: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2.5</a:t>
                      </a:r>
                      <a:r>
                        <a:rPr lang="en-US" sz="1600" dirty="0">
                          <a:latin typeface="+mj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 (+50%)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3391483128"/>
                  </a:ext>
                </a:extLst>
              </a:tr>
            </a:tbl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B8DF3F3E-0A66-4B8B-A09F-037D85F6C308}"/>
              </a:ext>
            </a:extLst>
          </p:cNvPr>
          <p:cNvSpPr txBox="1">
            <a:spLocks/>
          </p:cNvSpPr>
          <p:nvPr/>
        </p:nvSpPr>
        <p:spPr>
          <a:xfrm>
            <a:off x="9276430" y="2390052"/>
            <a:ext cx="2516177" cy="42440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MK6 </a:t>
            </a:r>
            <a:r>
              <a:rPr lang="zh-CN" altLang="en-US" sz="2400" dirty="0"/>
              <a:t>在各项生产速度参数上，都拥有明显的优势</a:t>
            </a:r>
            <a:endParaRPr lang="en-US" altLang="zh-CN" sz="2400" dirty="0"/>
          </a:p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</a:rPr>
              <a:t>XX</a:t>
            </a:r>
            <a:r>
              <a:rPr lang="en-US" altLang="zh-CN" sz="2400" dirty="0"/>
              <a:t>-A5 </a:t>
            </a:r>
            <a:r>
              <a:rPr lang="zh-CN" altLang="en-US" sz="2400" dirty="0"/>
              <a:t>在溶胶转速上有少许优势，但代价是非常低的溶胶扭矩（即靠降低排量来硬性增加速度）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9089126"/>
      </p:ext>
    </p:extLst>
  </p:cSld>
  <p:clrMapOvr>
    <a:masterClrMapping/>
  </p:clrMapOvr>
  <p:transition spd="slow">
    <p:cover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677222-21C0-4489-A6B9-2AEF2E864D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3B066BE7-569B-4B93-9185-EA064DEDA1DB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1FA64C-13FD-4332-8DD0-854E23BBE8A0}"/>
              </a:ext>
            </a:extLst>
          </p:cNvPr>
          <p:cNvSpPr txBox="1">
            <a:spLocks/>
          </p:cNvSpPr>
          <p:nvPr/>
        </p:nvSpPr>
        <p:spPr bwMode="auto">
          <a:xfrm>
            <a:off x="687377" y="2111126"/>
            <a:ext cx="1091604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smtClean="0">
                <a:solidFill>
                  <a:srgbClr val="FFFFFF"/>
                </a:solidFill>
                <a:effectLst/>
                <a:latin typeface="Helvetica Neue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详细对比电器用件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BB8D704-F168-4067-AC54-F0D86041DB4B}"/>
              </a:ext>
            </a:extLst>
          </p:cNvPr>
          <p:cNvSpPr>
            <a:spLocks/>
          </p:cNvSpPr>
          <p:nvPr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B72E5E3-53A3-4365-90D8-A2303D62A60B}"/>
              </a:ext>
            </a:extLst>
          </p:cNvPr>
          <p:cNvSpPr>
            <a:spLocks/>
          </p:cNvSpPr>
          <p:nvPr/>
        </p:nvSpPr>
        <p:spPr bwMode="black">
          <a:xfrm rot="16200000">
            <a:off x="180392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FB7CF9B-EC35-4396-BAC6-4AC91BD4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59" y="333375"/>
            <a:ext cx="9119662" cy="1243013"/>
          </a:xfrm>
        </p:spPr>
        <p:txBody>
          <a:bodyPr>
            <a:normAutofit/>
          </a:bodyPr>
          <a:lstStyle/>
          <a:p>
            <a:r>
              <a:rPr lang="zh-CN" altLang="en-US" sz="6000" dirty="0"/>
              <a:t>电器对比</a:t>
            </a: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14AD20-CD52-4BA3-841F-9A4587C4D4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30616" y="469901"/>
            <a:ext cx="969964" cy="96996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0E1C34-3CBF-4F99-8279-653251D72A34}"/>
              </a:ext>
            </a:extLst>
          </p:cNvPr>
          <p:cNvSpPr/>
          <p:nvPr/>
        </p:nvSpPr>
        <p:spPr bwMode="blackWhite">
          <a:xfrm>
            <a:off x="8765628" y="5858466"/>
            <a:ext cx="3140491" cy="750439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内部文件，不可外传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6535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电箱底板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257" y="2719283"/>
            <a:ext cx="2351158" cy="223739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402" y="2700522"/>
            <a:ext cx="2437683" cy="2256154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3293763" y="5093472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527489" y="5093472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7571634" y="5722842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镀锌板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3315998" y="5722842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传统电木板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31779" y="4329518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4EEBCF-08D8-4704-B8D2-B872F6D2B5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941" y="4329518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382AB6-86D8-444D-A1EE-9A0F9C969AE2}"/>
              </a:ext>
            </a:extLst>
          </p:cNvPr>
          <p:cNvSpPr txBox="1"/>
          <p:nvPr/>
        </p:nvSpPr>
        <p:spPr>
          <a:xfrm>
            <a:off x="7468913" y="211904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抗干扰强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DA724A-3650-4E98-B594-94937DAE5E53}"/>
              </a:ext>
            </a:extLst>
          </p:cNvPr>
          <p:cNvSpPr txBox="1"/>
          <p:nvPr/>
        </p:nvSpPr>
        <p:spPr>
          <a:xfrm>
            <a:off x="3550112" y="223885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易干扰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75344"/>
      </p:ext>
    </p:extLst>
  </p:cSld>
  <p:clrMapOvr>
    <a:masterClrMapping/>
  </p:clrMapOvr>
  <p:transition spd="slow">
    <p:cover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弱电接线端子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663" y="2561629"/>
            <a:ext cx="2934017" cy="223739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812" y="2561629"/>
            <a:ext cx="2782021" cy="223739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3205477" y="4935818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565324" y="4935818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7546405" y="5565188"/>
            <a:ext cx="3596663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弹簧插拔式欧式端子排</a:t>
            </a:r>
            <a:endParaRPr lang="en-US" altLang="zh-CN" sz="2400" dirty="0">
              <a:solidFill>
                <a:schemeClr val="bg1"/>
              </a:solidFill>
              <a:latin typeface="+mn-ea"/>
              <a:cs typeface="宋体" pitchFamily="2"/>
            </a:endParaRP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抗震动性能好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3227712" y="5565188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传统端子排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69614" y="4171864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4EEBCF-08D8-4704-B8D2-B872F6D2B5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655" y="4171864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0531891"/>
      </p:ext>
    </p:extLst>
  </p:cSld>
  <p:clrMapOvr>
    <a:masterClrMapping/>
  </p:clrMapOvr>
  <p:transition spd="slow">
    <p:cover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强电接线端子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992" y="2385057"/>
            <a:ext cx="1998663" cy="223739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458" y="2385057"/>
            <a:ext cx="1488310" cy="223739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2789267" y="4759245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104976" y="4759246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6770747" y="5388616"/>
            <a:ext cx="4460607" cy="124551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高端欧式规格端子座</a:t>
            </a:r>
            <a:endParaRPr lang="en-US" altLang="zh-CN" sz="2400" dirty="0">
              <a:solidFill>
                <a:schemeClr val="bg1"/>
              </a:solidFill>
              <a:latin typeface="+mn-ea"/>
              <a:cs typeface="宋体" pitchFamily="2"/>
            </a:endParaRP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带触电防护功能，符合</a:t>
            </a: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 IP2X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完全符合国标及欧盟安全要求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0F2FA79-701C-45E3-BB92-5FB0A918DFD0}"/>
              </a:ext>
            </a:extLst>
          </p:cNvPr>
          <p:cNvSpPr/>
          <p:nvPr/>
        </p:nvSpPr>
        <p:spPr>
          <a:xfrm>
            <a:off x="3341312" y="5388615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普通端子座</a:t>
            </a:r>
            <a:endParaRPr lang="en-US" altLang="zh-CN" sz="2000" dirty="0">
              <a:solidFill>
                <a:schemeClr val="bg1"/>
              </a:solidFill>
              <a:latin typeface="+mn-ea"/>
              <a:cs typeface="宋体" pitchFamily="2"/>
            </a:endParaRP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没触电防护</a:t>
            </a:r>
            <a:endParaRPr lang="en-US" altLang="zh-CN" sz="2000" dirty="0">
              <a:solidFill>
                <a:schemeClr val="bg1"/>
              </a:solidFill>
              <a:latin typeface="+mn-ea"/>
              <a:cs typeface="宋体" pitchFamily="2"/>
            </a:endParaRP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不符合国标</a:t>
            </a:r>
            <a:endParaRPr lang="zh-CN" sz="2000" b="0" i="0" u="none" strike="noStrike" baseline="0" dirty="0">
              <a:ln>
                <a:noFill/>
              </a:ln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87B61A-1411-4149-882C-3D40E3D372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568" y="5458763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867F3F-7402-4904-9C5B-EAD4EDA6A7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00875" y="3902107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61512794"/>
      </p:ext>
    </p:extLst>
  </p:cSld>
  <p:clrMapOvr>
    <a:masterClrMapping/>
  </p:clrMapOvr>
  <p:transition spd="slow">
    <p:cover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安全模块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167" y="2385057"/>
            <a:ext cx="740313" cy="223739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2789267" y="4759245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104976" y="4759246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6184272" y="5388616"/>
            <a:ext cx="4460607" cy="124551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德国 </a:t>
            </a:r>
            <a:r>
              <a:rPr lang="en-US" altLang="zh-CN" sz="2400" dirty="0" err="1">
                <a:solidFill>
                  <a:schemeClr val="bg1"/>
                </a:solidFill>
                <a:latin typeface="+mn-ea"/>
                <a:cs typeface="宋体" pitchFamily="2"/>
              </a:rPr>
              <a:t>Pilz</a:t>
            </a:r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，全球安继第一品牌</a:t>
            </a:r>
            <a:endParaRPr lang="en-US" altLang="zh-CN" sz="2400" dirty="0">
              <a:solidFill>
                <a:schemeClr val="bg1"/>
              </a:solidFill>
              <a:latin typeface="+mn-ea"/>
              <a:cs typeface="宋体" pitchFamily="2"/>
            </a:endParaRP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完全符合国标及欧盟安全要求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0F2FA79-701C-45E3-BB92-5FB0A918DFD0}"/>
              </a:ext>
            </a:extLst>
          </p:cNvPr>
          <p:cNvSpPr/>
          <p:nvPr/>
        </p:nvSpPr>
        <p:spPr>
          <a:xfrm>
            <a:off x="2817897" y="5388615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没有安全模块</a:t>
            </a:r>
            <a:endParaRPr lang="en-US" altLang="zh-CN" sz="2000" dirty="0">
              <a:solidFill>
                <a:schemeClr val="bg1"/>
              </a:solidFill>
              <a:latin typeface="+mn-ea"/>
              <a:cs typeface="宋体" pitchFamily="2"/>
            </a:endParaRP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不符合国标</a:t>
            </a:r>
            <a:endParaRPr lang="zh-CN" sz="2000" b="0" i="0" u="none" strike="noStrike" baseline="0" dirty="0">
              <a:ln>
                <a:noFill/>
              </a:ln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87B61A-1411-4149-882C-3D40E3D37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62" y="2355913"/>
            <a:ext cx="2266537" cy="226653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867F3F-7402-4904-9C5B-EAD4EDA6A7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75650" y="3365922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21489408"/>
      </p:ext>
    </p:extLst>
  </p:cSld>
  <p:clrMapOvr>
    <a:masterClrMapping/>
  </p:clrMapOvr>
  <p:transition spd="slow">
    <p:cover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射咀护罩监测开关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357" y="2578940"/>
            <a:ext cx="2763239" cy="2043510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2789267" y="4759245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104976" y="4759246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6474357" y="5388616"/>
            <a:ext cx="4460607" cy="124551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完全符合国标及欧盟安全要求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0F2FA79-701C-45E3-BB92-5FB0A918DFD0}"/>
              </a:ext>
            </a:extLst>
          </p:cNvPr>
          <p:cNvSpPr/>
          <p:nvPr/>
        </p:nvSpPr>
        <p:spPr>
          <a:xfrm>
            <a:off x="2817897" y="5388615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没有射咀护罩监测开关</a:t>
            </a:r>
            <a:endParaRPr lang="en-US" altLang="zh-CN" sz="2000" dirty="0">
              <a:solidFill>
                <a:schemeClr val="bg1"/>
              </a:solidFill>
              <a:latin typeface="+mn-ea"/>
              <a:cs typeface="宋体" pitchFamily="2"/>
            </a:endParaRP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不符合国标</a:t>
            </a:r>
            <a:endParaRPr lang="zh-CN" sz="2000" b="0" i="0" u="none" strike="noStrike" baseline="0" dirty="0">
              <a:ln>
                <a:noFill/>
              </a:ln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87B61A-1411-4149-882C-3D40E3D37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62" y="2355913"/>
            <a:ext cx="2266537" cy="226653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867F3F-7402-4904-9C5B-EAD4EDA6A7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29667" y="4252474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00534870"/>
      </p:ext>
    </p:extLst>
  </p:cSld>
  <p:clrMapOvr>
    <a:masterClrMapping/>
  </p:clrMapOvr>
  <p:transition spd="slow">
    <p:cover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门限行程开关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804" y="2385057"/>
            <a:ext cx="1301039" cy="223739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093" y="2385057"/>
            <a:ext cx="1301039" cy="223739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2789267" y="4759245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104976" y="4759246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6770747" y="5388616"/>
            <a:ext cx="4460607" cy="124551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施耐德安全限位开关</a:t>
            </a:r>
            <a:endParaRPr lang="en-US" altLang="zh-CN" sz="2400" dirty="0">
              <a:solidFill>
                <a:schemeClr val="bg1"/>
              </a:solidFill>
              <a:latin typeface="+mn-ea"/>
              <a:cs typeface="宋体" pitchFamily="2"/>
            </a:endParaRP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带强制断开触点</a:t>
            </a:r>
            <a:endParaRPr lang="en-US" altLang="zh-CN" sz="2400" dirty="0">
              <a:solidFill>
                <a:schemeClr val="bg1"/>
              </a:solidFill>
              <a:latin typeface="+mn-ea"/>
              <a:cs typeface="宋体" pitchFamily="2"/>
            </a:endParaRP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400" dirty="0">
                <a:solidFill>
                  <a:schemeClr val="bg1"/>
                </a:solidFill>
                <a:latin typeface="+mn-ea"/>
                <a:cs typeface="宋体" pitchFamily="2"/>
              </a:rPr>
              <a:t>完全符合国标及欧盟安全要求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0F2FA79-701C-45E3-BB92-5FB0A918DFD0}"/>
              </a:ext>
            </a:extLst>
          </p:cNvPr>
          <p:cNvSpPr/>
          <p:nvPr/>
        </p:nvSpPr>
        <p:spPr>
          <a:xfrm>
            <a:off x="3341312" y="5388615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施耐德限位开关</a:t>
            </a:r>
            <a:endParaRPr lang="en-US" altLang="zh-CN" sz="2000" dirty="0">
              <a:solidFill>
                <a:schemeClr val="bg1"/>
              </a:solidFill>
              <a:latin typeface="+mn-ea"/>
              <a:cs typeface="宋体" pitchFamily="2"/>
            </a:endParaRP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无强制断开触点</a:t>
            </a:r>
            <a:endParaRPr lang="en-US" altLang="zh-CN" sz="2000" dirty="0">
              <a:solidFill>
                <a:schemeClr val="bg1"/>
              </a:solidFill>
              <a:latin typeface="+mn-ea"/>
              <a:cs typeface="宋体" pitchFamily="2"/>
            </a:endParaRP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不符合国标</a:t>
            </a:r>
            <a:endParaRPr lang="zh-CN" sz="2000" b="0" i="0" u="none" strike="noStrike" baseline="0" dirty="0">
              <a:ln>
                <a:noFill/>
              </a:ln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87B61A-1411-4149-882C-3D40E3D372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568" y="5458763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867F3F-7402-4904-9C5B-EAD4EDA6A7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725670" y="3637246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78112446"/>
      </p:ext>
    </p:extLst>
  </p:cSld>
  <p:clrMapOvr>
    <a:masterClrMapping/>
  </p:clrMapOvr>
  <p:transition spd="slow">
    <p:cover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677222-21C0-4489-A6B9-2AEF2E864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3182" y="0"/>
            <a:ext cx="11845636" cy="6858000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3B066BE7-569B-4B93-9185-EA064DEDA1DB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1FA64C-13FD-4332-8DD0-854E23BBE8A0}"/>
              </a:ext>
            </a:extLst>
          </p:cNvPr>
          <p:cNvSpPr txBox="1">
            <a:spLocks/>
          </p:cNvSpPr>
          <p:nvPr/>
        </p:nvSpPr>
        <p:spPr bwMode="auto">
          <a:xfrm>
            <a:off x="687377" y="2111126"/>
            <a:ext cx="1091604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smtClean="0">
                <a:solidFill>
                  <a:srgbClr val="FFFFFF"/>
                </a:solidFill>
                <a:effectLst/>
                <a:latin typeface="Helvetica Neue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详细对比动力部分的参数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BB8D704-F168-4067-AC54-F0D86041DB4B}"/>
              </a:ext>
            </a:extLst>
          </p:cNvPr>
          <p:cNvSpPr>
            <a:spLocks/>
          </p:cNvSpPr>
          <p:nvPr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B72E5E3-53A3-4365-90D8-A2303D62A60B}"/>
              </a:ext>
            </a:extLst>
          </p:cNvPr>
          <p:cNvSpPr>
            <a:spLocks/>
          </p:cNvSpPr>
          <p:nvPr/>
        </p:nvSpPr>
        <p:spPr bwMode="black">
          <a:xfrm rot="16200000">
            <a:off x="180392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FB7CF9B-EC35-4396-BAC6-4AC91BD4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59" y="333375"/>
            <a:ext cx="9119662" cy="1243013"/>
          </a:xfrm>
        </p:spPr>
        <p:txBody>
          <a:bodyPr>
            <a:normAutofit/>
          </a:bodyPr>
          <a:lstStyle/>
          <a:p>
            <a:r>
              <a:rPr lang="zh-CN" altLang="en-US" sz="6000" dirty="0"/>
              <a:t>动力对比</a:t>
            </a:r>
            <a:endParaRPr lang="en-US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28AD8-E369-4372-9D27-1743D6C1B8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33041" y="543445"/>
            <a:ext cx="1049872" cy="82287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E293A6F-87D7-4AF1-8A61-4B4BD9351A8F}"/>
              </a:ext>
            </a:extLst>
          </p:cNvPr>
          <p:cNvSpPr/>
          <p:nvPr/>
        </p:nvSpPr>
        <p:spPr bwMode="blackWhite">
          <a:xfrm>
            <a:off x="8765628" y="5858466"/>
            <a:ext cx="3140491" cy="750439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内部文件，不可外传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8495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油</a:t>
            </a:r>
            <a:r>
              <a:rPr lang="zh-TW" altLang="en-US" dirty="0"/>
              <a:t>泵</a:t>
            </a:r>
            <a:r>
              <a:rPr lang="zh-CN" altLang="en-US" dirty="0"/>
              <a:t>马达驱动不跳闸上限动力功率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169" y="2579381"/>
            <a:ext cx="2934017" cy="2201888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348" y="2579380"/>
            <a:ext cx="2958667" cy="220003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3161334" y="4935818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369830" y="4935818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7123888" y="5565188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油</a:t>
            </a:r>
            <a:r>
              <a:rPr lang="zh-TW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泵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64cc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不跳闸上限功率：</a:t>
            </a: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22kW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2956546" y="5565188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油</a:t>
            </a:r>
            <a:r>
              <a:rPr lang="zh-TW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泵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50cc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zh-CN" altLang="en-US" sz="2000" dirty="0">
                <a:solidFill>
                  <a:schemeClr val="bg1"/>
                </a:solidFill>
                <a:latin typeface="+mn-ea"/>
                <a:cs typeface="宋体" pitchFamily="2"/>
              </a:rPr>
              <a:t>不跳闸上限功率：</a:t>
            </a: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17.5kW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74120" y="4171864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D5E93-3768-479E-80E5-65FA3170C45F}"/>
              </a:ext>
            </a:extLst>
          </p:cNvPr>
          <p:cNvSpPr txBox="1"/>
          <p:nvPr/>
        </p:nvSpPr>
        <p:spPr>
          <a:xfrm>
            <a:off x="6339970" y="1961391"/>
            <a:ext cx="4134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速度快，不跳闸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(22kW)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D9BE50-AF93-41BC-94D2-9B479A758A75}"/>
              </a:ext>
            </a:extLst>
          </p:cNvPr>
          <p:cNvSpPr txBox="1"/>
          <p:nvPr/>
        </p:nvSpPr>
        <p:spPr>
          <a:xfrm>
            <a:off x="2398174" y="2081203"/>
            <a:ext cx="3147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速度慢，易跳闸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(15kW)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040CA3-7048-47D4-BC1C-4358B5B0C43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624" y="4145916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25053792"/>
      </p:ext>
    </p:extLst>
  </p:cSld>
  <p:clrMapOvr>
    <a:masterClrMapping/>
  </p:clrMapOvr>
  <p:transition spd="slow">
    <p:cover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4AB703F-1AEC-433A-832D-437BFF883B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556427"/>
              </p:ext>
            </p:extLst>
          </p:nvPr>
        </p:nvGraphicFramePr>
        <p:xfrm>
          <a:off x="632769" y="2612673"/>
          <a:ext cx="7622056" cy="2861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1148">
                  <a:extLst>
                    <a:ext uri="{9D8B030D-6E8A-4147-A177-3AD203B41FA5}">
                      <a16:colId xmlns:a16="http://schemas.microsoft.com/office/drawing/2014/main" val="1049247299"/>
                    </a:ext>
                  </a:extLst>
                </a:gridCol>
                <a:gridCol w="1322727">
                  <a:extLst>
                    <a:ext uri="{9D8B030D-6E8A-4147-A177-3AD203B41FA5}">
                      <a16:colId xmlns:a16="http://schemas.microsoft.com/office/drawing/2014/main" val="2029048554"/>
                    </a:ext>
                  </a:extLst>
                </a:gridCol>
                <a:gridCol w="1322727">
                  <a:extLst>
                    <a:ext uri="{9D8B030D-6E8A-4147-A177-3AD203B41FA5}">
                      <a16:colId xmlns:a16="http://schemas.microsoft.com/office/drawing/2014/main" val="2176457904"/>
                    </a:ext>
                  </a:extLst>
                </a:gridCol>
                <a:gridCol w="1322727">
                  <a:extLst>
                    <a:ext uri="{9D8B030D-6E8A-4147-A177-3AD203B41FA5}">
                      <a16:colId xmlns:a16="http://schemas.microsoft.com/office/drawing/2014/main" val="140909554"/>
                    </a:ext>
                  </a:extLst>
                </a:gridCol>
                <a:gridCol w="1322727">
                  <a:extLst>
                    <a:ext uri="{9D8B030D-6E8A-4147-A177-3AD203B41FA5}">
                      <a16:colId xmlns:a16="http://schemas.microsoft.com/office/drawing/2014/main" val="560107597"/>
                    </a:ext>
                  </a:extLst>
                </a:gridCol>
              </a:tblGrid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工艺要求</a:t>
                      </a:r>
                      <a:endParaRPr lang="en-US" altLang="zh-CN" sz="2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b"/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输出动力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5kW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10kW</a:t>
                      </a: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15kW</a:t>
                      </a: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20kW</a:t>
                      </a: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20686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JM168-MK6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200274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2000" u="none" strike="noStrike" dirty="0">
                          <a:effectLst/>
                          <a:latin typeface="+mn-ea"/>
                          <a:ea typeface="+mn-ea"/>
                        </a:rPr>
                        <a:t>160-A5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1" i="0" u="none" strike="noStrike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跳闸！</a:t>
                      </a:r>
                      <a:endParaRPr lang="en-US" altLang="zh-CN" sz="28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zh-CN" alt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报警！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2257438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03DF408-44BB-40A6-871F-7FF097A8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伺服器可负荷动力功率对工艺的影响</a:t>
            </a:r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8E6A280-A2CD-4CB5-8303-FF84A4EE8D71}"/>
              </a:ext>
            </a:extLst>
          </p:cNvPr>
          <p:cNvSpPr txBox="1">
            <a:spLocks/>
          </p:cNvSpPr>
          <p:nvPr/>
        </p:nvSpPr>
        <p:spPr>
          <a:xfrm>
            <a:off x="8545881" y="2049517"/>
            <a:ext cx="3524200" cy="47422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latin typeface="Arial" panose="020B0604020202020204" pitchFamily="34" charset="0"/>
              </a:rPr>
              <a:t>不同工艺需要不同的功率，如工程塑料以及薄壁制品需要高功率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超过伺服器可负荷的功率</a:t>
            </a:r>
            <a:r>
              <a:rPr lang="zh-CN" altLang="en-US" sz="2400" dirty="0"/>
              <a:t>上限</a:t>
            </a:r>
            <a:r>
              <a:rPr lang="zh-CN" altLang="en-US" sz="2400" dirty="0">
                <a:latin typeface="Arial" panose="020B0604020202020204" pitchFamily="34" charset="0"/>
              </a:rPr>
              <a:t>容易跳闸报警，不能生产高要求的产品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接近伺服器可负荷的功率</a:t>
            </a:r>
            <a:r>
              <a:rPr lang="zh-CN" altLang="en-US" sz="2400" dirty="0"/>
              <a:t>上限</a:t>
            </a:r>
            <a:r>
              <a:rPr lang="zh-CN" altLang="en-US" sz="2400" dirty="0">
                <a:latin typeface="Arial" panose="020B0604020202020204" pitchFamily="34" charset="0"/>
              </a:rPr>
              <a:t>时，伺服器转能效益大大下降，严重影响省电功能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注意：因伺服电机可以低至零转，耗电以实际使用功率计算，与可负荷功率</a:t>
            </a:r>
            <a:r>
              <a:rPr lang="zh-CN" altLang="en-US" sz="2400" dirty="0"/>
              <a:t>上限</a:t>
            </a:r>
            <a:r>
              <a:rPr lang="zh-CN" altLang="en-US" sz="2400" dirty="0">
                <a:latin typeface="Arial" panose="020B0604020202020204" pitchFamily="34" charset="0"/>
              </a:rPr>
              <a:t>无关</a:t>
            </a:r>
            <a:endParaRPr lang="en-US" sz="2400" dirty="0"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8C709F-3CDC-4FD9-A15B-A024CC2C720A}"/>
              </a:ext>
            </a:extLst>
          </p:cNvPr>
          <p:cNvGrpSpPr/>
          <p:nvPr/>
        </p:nvGrpSpPr>
        <p:grpSpPr>
          <a:xfrm>
            <a:off x="3398543" y="3637102"/>
            <a:ext cx="4588915" cy="1688372"/>
            <a:chOff x="3398543" y="3428999"/>
            <a:chExt cx="4588915" cy="168837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D00372-64A9-4895-BCEB-1ED111011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447942" y="3553876"/>
              <a:ext cx="581725" cy="539065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1B54676-9E53-49DE-B725-E79385DC8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588089" y="3429000"/>
              <a:ext cx="716483" cy="663941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AB997EF-15A5-45B5-BCFE-BF89DB12D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929532" y="3429000"/>
              <a:ext cx="716483" cy="663941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D46467B-A678-4798-9439-C31693955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270975" y="3428999"/>
              <a:ext cx="716483" cy="663941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6DB3B5F-7DFA-4142-A4EF-E94D986B2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398543" y="4578306"/>
              <a:ext cx="581725" cy="539065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3651DDE-417D-45B8-B35D-E60F24AAE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538690" y="4453430"/>
              <a:ext cx="716483" cy="663941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ECD0E9-F335-4797-A573-88F66B05D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913928" y="4453430"/>
              <a:ext cx="716483" cy="663941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07471961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C04847-871B-4B42-ABA2-E4BA1611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MK6</a:t>
            </a:r>
            <a:r>
              <a:rPr lang="zh-CN" altLang="en-US" dirty="0"/>
              <a:t> 何以做得到？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43766-8F17-4B7F-B3FF-2FE77D937A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320" y="1981518"/>
            <a:ext cx="6537960" cy="2022923"/>
          </a:xfrm>
        </p:spPr>
        <p:txBody>
          <a:bodyPr>
            <a:normAutofit/>
          </a:bodyPr>
          <a:lstStyle/>
          <a:p>
            <a:r>
              <a:rPr lang="en-US" dirty="0"/>
              <a:t>Precision Hydraulics</a:t>
            </a:r>
            <a:r>
              <a:rPr lang="en-US" baseline="30000" dirty="0"/>
              <a:t>®</a:t>
            </a:r>
          </a:p>
          <a:p>
            <a:r>
              <a:rPr lang="zh-CN" altLang="en-US" dirty="0"/>
              <a:t>（精确液压技术）</a:t>
            </a:r>
            <a:endParaRPr lang="en-US" baseline="30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C809A73-45C6-4EE6-87DE-9A876E8D106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17179" y="3064036"/>
            <a:ext cx="3661243" cy="297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6D6C6C-276D-48C1-8BBB-15C67703EF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78" y="492723"/>
            <a:ext cx="952507" cy="95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63407"/>
      </p:ext>
    </p:extLst>
  </p:cSld>
  <p:clrMapOvr>
    <a:masterClrMapping/>
  </p:clrMapOvr>
  <p:transition spd="slow"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93182F-B4AA-4A7C-82CA-5FB327CB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精确液压技术</a:t>
            </a:r>
            <a:r>
              <a:rPr lang="en-US" baseline="30000" dirty="0"/>
              <a:t>®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B09754-C49A-4F72-BF1D-4BA6642073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563" y="2460625"/>
            <a:ext cx="5723725" cy="39590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</a:rPr>
              <a:t>新世代电脑控制软件配合最先进的日本油路设计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</a:rPr>
              <a:t>由日本资深工程师团队使用最先进的液压模拟软件开发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</a:rPr>
              <a:t>第三代伺服技术的加强更新：由 </a:t>
            </a:r>
            <a:r>
              <a:rPr lang="en-US" sz="2800" dirty="0">
                <a:solidFill>
                  <a:schemeClr val="bg1"/>
                </a:solidFill>
              </a:rPr>
              <a:t>3G </a:t>
            </a:r>
            <a:r>
              <a:rPr lang="zh-CN" altLang="en-US" sz="2800" dirty="0">
                <a:solidFill>
                  <a:schemeClr val="bg1"/>
                </a:solidFill>
              </a:rPr>
              <a:t>迈进</a:t>
            </a:r>
            <a:r>
              <a:rPr lang="en-US" sz="2800" dirty="0">
                <a:solidFill>
                  <a:schemeClr val="bg1"/>
                </a:solidFill>
              </a:rPr>
              <a:t> 4G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</a:rPr>
              <a:t>完全杜绝不必要的压差发生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6287AE-CD70-42D1-9388-EE89CCA814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sz="3200" b="1" dirty="0"/>
              <a:t>快而准</a:t>
            </a:r>
            <a:endParaRPr lang="en-US" sz="3200" b="1" dirty="0"/>
          </a:p>
          <a:p>
            <a:r>
              <a:rPr lang="en-US" dirty="0"/>
              <a:t>(JM168-MK6 </a:t>
            </a:r>
            <a:r>
              <a:rPr lang="zh-CN" altLang="en-US" dirty="0"/>
              <a:t>的干循环时间只有 </a:t>
            </a:r>
            <a:r>
              <a:rPr lang="en-US" dirty="0"/>
              <a:t>1.9 </a:t>
            </a:r>
            <a:r>
              <a:rPr lang="zh-CN" altLang="en-US" dirty="0"/>
              <a:t>秒</a:t>
            </a:r>
            <a:r>
              <a:rPr lang="en-US" dirty="0"/>
              <a:t>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1F0AD-C351-4506-BAB2-B2F070C8A2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sz="3200" b="1" dirty="0"/>
              <a:t>稳如磐石</a:t>
            </a:r>
            <a:endParaRPr lang="en-US" b="1" dirty="0"/>
          </a:p>
          <a:p>
            <a:r>
              <a:rPr lang="en-US" dirty="0"/>
              <a:t>(</a:t>
            </a:r>
            <a:r>
              <a:rPr lang="zh-CN" altLang="en-US" dirty="0"/>
              <a:t>在高速运行时，全机没有一丝抖动与液压冲击</a:t>
            </a:r>
            <a:r>
              <a:rPr lang="en-US" dirty="0"/>
              <a:t>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51D7ED-DE17-47DD-9399-3CC195AB96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CN" altLang="en-US" sz="3200" b="1" dirty="0"/>
              <a:t>超高重复精度</a:t>
            </a:r>
            <a:endParaRPr lang="en-US" altLang="zh-CN" sz="3200" b="1" dirty="0"/>
          </a:p>
          <a:p>
            <a:r>
              <a:rPr lang="en-US" dirty="0"/>
              <a:t>(</a:t>
            </a:r>
            <a:r>
              <a:rPr lang="zh-CN" altLang="en-US" dirty="0"/>
              <a:t>误差</a:t>
            </a:r>
            <a:r>
              <a:rPr lang="en-US" dirty="0"/>
              <a:t> &lt; 0.05%)</a:t>
            </a:r>
          </a:p>
        </p:txBody>
      </p:sp>
    </p:spTree>
    <p:extLst>
      <p:ext uri="{BB962C8B-B14F-4D97-AF65-F5344CB8AC3E}">
        <p14:creationId xmlns:p14="http://schemas.microsoft.com/office/powerpoint/2010/main" val="4273937748"/>
      </p:ext>
    </p:extLst>
  </p:cSld>
  <p:clrMapOvr>
    <a:masterClrMapping/>
  </p:clrMapOvr>
  <p:transition spd="slow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677222-21C0-4489-A6B9-2AEF2E864D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1"/>
            <a:ext cx="12192000" cy="6848411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3B066BE7-569B-4B93-9185-EA064DEDA1DB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1FA64C-13FD-4332-8DD0-854E23BBE8A0}"/>
              </a:ext>
            </a:extLst>
          </p:cNvPr>
          <p:cNvSpPr txBox="1">
            <a:spLocks/>
          </p:cNvSpPr>
          <p:nvPr/>
        </p:nvSpPr>
        <p:spPr bwMode="auto">
          <a:xfrm>
            <a:off x="687377" y="2111126"/>
            <a:ext cx="10916043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smtClean="0">
                <a:solidFill>
                  <a:srgbClr val="FFFFFF"/>
                </a:solidFill>
                <a:effectLst/>
                <a:latin typeface="Helvetica Neue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详细对比射胶方面的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功能及参数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BB8D704-F168-4067-AC54-F0D86041DB4B}"/>
              </a:ext>
            </a:extLst>
          </p:cNvPr>
          <p:cNvSpPr>
            <a:spLocks/>
          </p:cNvSpPr>
          <p:nvPr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B72E5E3-53A3-4365-90D8-A2303D62A60B}"/>
              </a:ext>
            </a:extLst>
          </p:cNvPr>
          <p:cNvSpPr>
            <a:spLocks/>
          </p:cNvSpPr>
          <p:nvPr/>
        </p:nvSpPr>
        <p:spPr bwMode="black">
          <a:xfrm rot="16200000">
            <a:off x="180392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FB7CF9B-EC35-4396-BAC6-4AC91BD4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59" y="333375"/>
            <a:ext cx="9119662" cy="1243013"/>
          </a:xfrm>
        </p:spPr>
        <p:txBody>
          <a:bodyPr>
            <a:normAutofit/>
          </a:bodyPr>
          <a:lstStyle/>
          <a:p>
            <a:r>
              <a:rPr lang="zh-CN" altLang="en-US" sz="6000" dirty="0"/>
              <a:t>射胶功能对比</a:t>
            </a: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051C9D-E0EC-45A9-A8D9-DFAD7FA1F0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41440" y="469900"/>
            <a:ext cx="952507" cy="95250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9F15AD-A0F7-43B8-8FE4-FD13BBDF79EB}"/>
              </a:ext>
            </a:extLst>
          </p:cNvPr>
          <p:cNvSpPr/>
          <p:nvPr/>
        </p:nvSpPr>
        <p:spPr bwMode="blackWhite">
          <a:xfrm>
            <a:off x="8765628" y="5858466"/>
            <a:ext cx="3140491" cy="750439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内部文件，不可外传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8065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15796B-F9A4-4A51-9FFF-098E615F4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797" y="2973490"/>
            <a:ext cx="2237043" cy="354119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944ADFD-0B69-44EA-A590-06FDC2EA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射胶加速响应 </a:t>
            </a:r>
            <a:r>
              <a:rPr lang="en-US" altLang="zh-CN" dirty="0"/>
              <a:t>(0 </a:t>
            </a:r>
            <a:r>
              <a:rPr lang="en-US" altLang="zh-CN" dirty="0">
                <a:cs typeface="Arial" panose="020B0604020202020204" pitchFamily="34" charset="0"/>
              </a:rPr>
              <a:t>→ 99%)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01112-9145-4F7A-9D78-5C102D6A25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10669" y="2970218"/>
            <a:ext cx="3121574" cy="2356231"/>
          </a:xfrm>
        </p:spPr>
        <p:txBody>
          <a:bodyPr>
            <a:normAutofit/>
          </a:bodyPr>
          <a:lstStyle/>
          <a:p>
            <a:r>
              <a:rPr lang="en-US" sz="2400" dirty="0"/>
              <a:t>0-99% </a:t>
            </a:r>
            <a:r>
              <a:rPr lang="zh-CN" altLang="en-US" sz="2400" dirty="0"/>
              <a:t>射胶加速响应曲线</a:t>
            </a:r>
            <a:endParaRPr lang="en-US" altLang="zh-CN" sz="2400" dirty="0"/>
          </a:p>
          <a:p>
            <a:r>
              <a:rPr lang="zh-CN" altLang="en-US" sz="2400" dirty="0"/>
              <a:t>响应以小为佳</a:t>
            </a:r>
            <a:endParaRPr lang="en-US" altLang="zh-CN" sz="2400" dirty="0"/>
          </a:p>
          <a:p>
            <a:r>
              <a:rPr lang="zh-CN" altLang="en-US" sz="2400" dirty="0"/>
              <a:t>速度以平滑</a:t>
            </a:r>
            <a:r>
              <a:rPr lang="zh-TW" altLang="en-US" sz="2400" dirty="0"/>
              <a:t>、</a:t>
            </a:r>
            <a:r>
              <a:rPr lang="zh-CN" altLang="en-US" sz="2400" dirty="0"/>
              <a:t>无波动</a:t>
            </a:r>
            <a:r>
              <a:rPr lang="zh-TW" altLang="en-US" sz="2400" dirty="0"/>
              <a:t>、</a:t>
            </a:r>
            <a:r>
              <a:rPr lang="zh-CN" altLang="en-US" sz="2400" dirty="0"/>
              <a:t>无超调为佳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0B7320-4C48-42D0-AD53-6822FB23C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087" y="2989771"/>
            <a:ext cx="2233149" cy="3518236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1C317F-4131-47DB-980C-6AC2E6C2685D}"/>
              </a:ext>
            </a:extLst>
          </p:cNvPr>
          <p:cNvSpPr/>
          <p:nvPr/>
        </p:nvSpPr>
        <p:spPr bwMode="ltGray">
          <a:xfrm>
            <a:off x="2358441" y="5879682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0F308B-F499-45C0-BE63-CD6A5EEC3883}"/>
              </a:ext>
            </a:extLst>
          </p:cNvPr>
          <p:cNvSpPr/>
          <p:nvPr/>
        </p:nvSpPr>
        <p:spPr bwMode="invGray">
          <a:xfrm>
            <a:off x="5928694" y="5879681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</a:rPr>
              <a:t>JM168-MK6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2FA886-3B7B-4963-B2B1-7E463457484D}"/>
              </a:ext>
            </a:extLst>
          </p:cNvPr>
          <p:cNvCxnSpPr/>
          <p:nvPr/>
        </p:nvCxnSpPr>
        <p:spPr bwMode="blackWhite">
          <a:xfrm flipV="1">
            <a:off x="5846963" y="2611908"/>
            <a:ext cx="0" cy="2654913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FF250A-20BA-4773-97AD-034139B43797}"/>
              </a:ext>
            </a:extLst>
          </p:cNvPr>
          <p:cNvCxnSpPr/>
          <p:nvPr/>
        </p:nvCxnSpPr>
        <p:spPr bwMode="blackWhite">
          <a:xfrm flipV="1">
            <a:off x="6081297" y="2611908"/>
            <a:ext cx="0" cy="2654913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5EAD0B0-2F0E-45F2-942A-A25876CA16F6}"/>
              </a:ext>
            </a:extLst>
          </p:cNvPr>
          <p:cNvSpPr txBox="1"/>
          <p:nvPr/>
        </p:nvSpPr>
        <p:spPr>
          <a:xfrm>
            <a:off x="5354710" y="2084666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220ms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70B7F3-6FBE-43A5-BB84-661071018748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2250993" y="2610696"/>
            <a:ext cx="0" cy="1472354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FAB015-FA6D-4DB2-B811-5D0ED6EA7D9C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2602362" y="2610696"/>
            <a:ext cx="0" cy="1472354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7F93BBC-5406-40DC-A329-DC0DA988291F}"/>
              </a:ext>
            </a:extLst>
          </p:cNvPr>
          <p:cNvSpPr txBox="1"/>
          <p:nvPr/>
        </p:nvSpPr>
        <p:spPr>
          <a:xfrm>
            <a:off x="2051763" y="219696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520ms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8BD274-516F-4022-B229-06CCCD74F690}"/>
              </a:ext>
            </a:extLst>
          </p:cNvPr>
          <p:cNvGrpSpPr/>
          <p:nvPr/>
        </p:nvGrpSpPr>
        <p:grpSpPr>
          <a:xfrm>
            <a:off x="9196400" y="5472002"/>
            <a:ext cx="1182360" cy="1038812"/>
            <a:chOff x="8809771" y="5360275"/>
            <a:chExt cx="1182360" cy="103881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D6AAA47-0E9B-4C48-9B81-745523FD9298}"/>
                </a:ext>
              </a:extLst>
            </p:cNvPr>
            <p:cNvCxnSpPr/>
            <p:nvPr/>
          </p:nvCxnSpPr>
          <p:spPr>
            <a:xfrm>
              <a:off x="8809771" y="5549462"/>
              <a:ext cx="39098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8B73FE-885D-4B0F-A511-083EB85D7AA3}"/>
                </a:ext>
              </a:extLst>
            </p:cNvPr>
            <p:cNvSpPr txBox="1"/>
            <p:nvPr/>
          </p:nvSpPr>
          <p:spPr>
            <a:xfrm>
              <a:off x="9150307" y="5360275"/>
              <a:ext cx="841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指令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F96CC82-CED0-428E-8410-0B783B55E57E}"/>
                </a:ext>
              </a:extLst>
            </p:cNvPr>
            <p:cNvCxnSpPr/>
            <p:nvPr/>
          </p:nvCxnSpPr>
          <p:spPr>
            <a:xfrm>
              <a:off x="8809771" y="5884202"/>
              <a:ext cx="39098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FF0C39-5603-4E24-8D85-378F0C56095D}"/>
                </a:ext>
              </a:extLst>
            </p:cNvPr>
            <p:cNvSpPr txBox="1"/>
            <p:nvPr/>
          </p:nvSpPr>
          <p:spPr>
            <a:xfrm>
              <a:off x="9150307" y="5695015"/>
              <a:ext cx="841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速度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8282D3B-AFF3-4684-9E0B-B47ADB24CC12}"/>
                </a:ext>
              </a:extLst>
            </p:cNvPr>
            <p:cNvCxnSpPr/>
            <p:nvPr/>
          </p:nvCxnSpPr>
          <p:spPr>
            <a:xfrm>
              <a:off x="8809771" y="6218942"/>
              <a:ext cx="390985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BC310F-5FE9-46CF-8513-E7C801FC237F}"/>
                </a:ext>
              </a:extLst>
            </p:cNvPr>
            <p:cNvSpPr txBox="1"/>
            <p:nvPr/>
          </p:nvSpPr>
          <p:spPr>
            <a:xfrm>
              <a:off x="9150307" y="6029755"/>
              <a:ext cx="841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位置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381875"/>
      </p:ext>
    </p:extLst>
  </p:cSld>
  <p:clrMapOvr>
    <a:masterClrMapping/>
  </p:clrMapOvr>
  <p:transition spd="slow"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AD03F7F-8425-4774-9523-563D08ABAC19}"/>
              </a:ext>
            </a:extLst>
          </p:cNvPr>
          <p:cNvSpPr/>
          <p:nvPr/>
        </p:nvSpPr>
        <p:spPr>
          <a:xfrm>
            <a:off x="1210129" y="2830286"/>
            <a:ext cx="6081485" cy="2873828"/>
          </a:xfrm>
          <a:custGeom>
            <a:avLst/>
            <a:gdLst>
              <a:gd name="connsiteX0" fmla="*/ 0 w 6081485"/>
              <a:gd name="connsiteY0" fmla="*/ 2873828 h 2873828"/>
              <a:gd name="connsiteX1" fmla="*/ 885371 w 6081485"/>
              <a:gd name="connsiteY1" fmla="*/ 0 h 2873828"/>
              <a:gd name="connsiteX2" fmla="*/ 6081485 w 6081485"/>
              <a:gd name="connsiteY2" fmla="*/ 0 h 28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1485" h="2873828">
                <a:moveTo>
                  <a:pt x="0" y="2873828"/>
                </a:moveTo>
                <a:lnTo>
                  <a:pt x="885371" y="0"/>
                </a:lnTo>
                <a:lnTo>
                  <a:pt x="6081485" y="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F372C6-C2C5-48F7-A4C8-D08DBA764D81}"/>
              </a:ext>
            </a:extLst>
          </p:cNvPr>
          <p:cNvSpPr/>
          <p:nvPr/>
        </p:nvSpPr>
        <p:spPr>
          <a:xfrm>
            <a:off x="1210129" y="3210727"/>
            <a:ext cx="6098721" cy="2505861"/>
          </a:xfrm>
          <a:custGeom>
            <a:avLst/>
            <a:gdLst>
              <a:gd name="connsiteX0" fmla="*/ 0 w 6081485"/>
              <a:gd name="connsiteY0" fmla="*/ 2873828 h 2873828"/>
              <a:gd name="connsiteX1" fmla="*/ 885371 w 6081485"/>
              <a:gd name="connsiteY1" fmla="*/ 0 h 2873828"/>
              <a:gd name="connsiteX2" fmla="*/ 6081485 w 6081485"/>
              <a:gd name="connsiteY2" fmla="*/ 0 h 2873828"/>
              <a:gd name="connsiteX0" fmla="*/ 0 w 3488254"/>
              <a:gd name="connsiteY0" fmla="*/ 2889651 h 2889651"/>
              <a:gd name="connsiteX1" fmla="*/ 885371 w 3488254"/>
              <a:gd name="connsiteY1" fmla="*/ 15823 h 2889651"/>
              <a:gd name="connsiteX2" fmla="*/ 3488254 w 3488254"/>
              <a:gd name="connsiteY2" fmla="*/ 0 h 2889651"/>
              <a:gd name="connsiteX0" fmla="*/ 0 w 3488254"/>
              <a:gd name="connsiteY0" fmla="*/ 2889651 h 2889651"/>
              <a:gd name="connsiteX1" fmla="*/ 1325416 w 3488254"/>
              <a:gd name="connsiteY1" fmla="*/ 30367 h 2889651"/>
              <a:gd name="connsiteX2" fmla="*/ 3488254 w 3488254"/>
              <a:gd name="connsiteY2" fmla="*/ 0 h 288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8254" h="2889651">
                <a:moveTo>
                  <a:pt x="0" y="2889651"/>
                </a:moveTo>
                <a:lnTo>
                  <a:pt x="1325416" y="30367"/>
                </a:lnTo>
                <a:lnTo>
                  <a:pt x="3488254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4829" name="Rectangle 13"/>
          <p:cNvSpPr>
            <a:spLocks/>
          </p:cNvSpPr>
          <p:nvPr/>
        </p:nvSpPr>
        <p:spPr bwMode="auto">
          <a:xfrm>
            <a:off x="4155927" y="5834218"/>
            <a:ext cx="22790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时间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1195388" y="5724525"/>
            <a:ext cx="6253382" cy="0"/>
          </a:xfrm>
          <a:prstGeom prst="line">
            <a:avLst/>
          </a:prstGeom>
          <a:noFill/>
          <a:ln w="57150" cap="flat" cmpd="sng">
            <a:solidFill>
              <a:srgbClr val="FF9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flipV="1">
            <a:off x="1213660" y="2339975"/>
            <a:ext cx="0" cy="3392488"/>
          </a:xfrm>
          <a:prstGeom prst="line">
            <a:avLst/>
          </a:prstGeom>
          <a:noFill/>
          <a:ln w="57150" cap="flat" cmpd="sng">
            <a:solidFill>
              <a:srgbClr val="FF9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4839" name="Rectangle 23"/>
          <p:cNvSpPr>
            <a:spLocks/>
          </p:cNvSpPr>
          <p:nvPr/>
        </p:nvSpPr>
        <p:spPr bwMode="auto">
          <a:xfrm rot="16200000">
            <a:off x="499356" y="3804595"/>
            <a:ext cx="7078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defTabSz="457200">
              <a:spcBef>
                <a:spcPts val="4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速度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0A9EEC5-29B6-4D78-9610-21AE9BC1C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射胶加速响应的重要性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7B3DA-A395-4218-81C9-57E970DE7D6F}"/>
              </a:ext>
            </a:extLst>
          </p:cNvPr>
          <p:cNvSpPr txBox="1"/>
          <p:nvPr/>
        </p:nvSpPr>
        <p:spPr>
          <a:xfrm>
            <a:off x="7372350" y="26524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4F6AE0-D0F6-4276-B7C2-73087790B62D}"/>
              </a:ext>
            </a:extLst>
          </p:cNvPr>
          <p:cNvSpPr txBox="1"/>
          <p:nvPr/>
        </p:nvSpPr>
        <p:spPr>
          <a:xfrm>
            <a:off x="7372350" y="305938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160-A5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973BF5-B104-462A-A0F8-B52D2595E9F5}"/>
              </a:ext>
            </a:extLst>
          </p:cNvPr>
          <p:cNvCxnSpPr/>
          <p:nvPr/>
        </p:nvCxnSpPr>
        <p:spPr>
          <a:xfrm>
            <a:off x="2102116" y="2292350"/>
            <a:ext cx="0" cy="341176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54C43D-DA14-49DA-8D00-4FC1A3F56C8C}"/>
              </a:ext>
            </a:extLst>
          </p:cNvPr>
          <p:cNvCxnSpPr/>
          <p:nvPr/>
        </p:nvCxnSpPr>
        <p:spPr>
          <a:xfrm>
            <a:off x="3506647" y="2292350"/>
            <a:ext cx="0" cy="341176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FFF67D-E3A6-40B4-AEB9-0F97CFE69645}"/>
              </a:ext>
            </a:extLst>
          </p:cNvPr>
          <p:cNvSpPr txBox="1"/>
          <p:nvPr/>
        </p:nvSpPr>
        <p:spPr>
          <a:xfrm>
            <a:off x="1682750" y="577295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220ms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994E33-1006-445C-A554-EA29099A9284}"/>
              </a:ext>
            </a:extLst>
          </p:cNvPr>
          <p:cNvSpPr txBox="1"/>
          <p:nvPr/>
        </p:nvSpPr>
        <p:spPr>
          <a:xfrm>
            <a:off x="3234254" y="577295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520ms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F4B96D2-72C5-42F9-9992-6BF921154B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51349" y="3809483"/>
            <a:ext cx="1775732" cy="8394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4296E6-6A74-43DD-B779-8024F48CABB3}"/>
              </a:ext>
            </a:extLst>
          </p:cNvPr>
          <p:cNvSpPr/>
          <p:nvPr/>
        </p:nvSpPr>
        <p:spPr>
          <a:xfrm>
            <a:off x="8180069" y="3464333"/>
            <a:ext cx="392811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说明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</a:rPr>
              <a:t>响应类似于跑车 </a:t>
            </a:r>
            <a:r>
              <a:rPr lang="en-US" altLang="zh-CN" sz="2000" dirty="0">
                <a:solidFill>
                  <a:schemeClr val="bg1"/>
                </a:solidFill>
              </a:rPr>
              <a:t>0-100kmh </a:t>
            </a:r>
            <a:r>
              <a:rPr lang="zh-CN" altLang="en-US" sz="2000" dirty="0">
                <a:solidFill>
                  <a:schemeClr val="bg1"/>
                </a:solidFill>
              </a:rPr>
              <a:t>加速时间，需要强劲动力及良好的调校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</a:rPr>
              <a:t>良好的加速响应时间，可以缩短生产周期，提高生产效率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</a:rPr>
              <a:t>良好的加速响应对于薄壁以及高难度制品等有明显优势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0CB698-3C2B-4453-8181-21A9CAB1FC4A}"/>
              </a:ext>
            </a:extLst>
          </p:cNvPr>
          <p:cNvSpPr/>
          <p:nvPr/>
        </p:nvSpPr>
        <p:spPr>
          <a:xfrm>
            <a:off x="4005333" y="4498169"/>
            <a:ext cx="30396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</a:rPr>
              <a:t> </a:t>
            </a:r>
            <a:r>
              <a:rPr lang="en-US" altLang="zh-CN" sz="4400" dirty="0">
                <a:solidFill>
                  <a:schemeClr val="bg1"/>
                </a:solidFill>
              </a:rPr>
              <a:t>(0 </a:t>
            </a:r>
            <a:r>
              <a:rPr lang="en-US" altLang="zh-CN" sz="4400" dirty="0">
                <a:solidFill>
                  <a:schemeClr val="bg1"/>
                </a:solidFill>
                <a:cs typeface="Arial" panose="020B0604020202020204" pitchFamily="34" charset="0"/>
              </a:rPr>
              <a:t>→ 99%)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056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3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9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34829" grpId="0"/>
      <p:bldP spid="34832" grpId="0" animBg="1"/>
      <p:bldP spid="34833" grpId="0" animBg="1"/>
      <p:bldP spid="34839" grpId="0"/>
      <p:bldP spid="5" grpId="0"/>
      <p:bldP spid="19" grpId="0"/>
      <p:bldP spid="9" grpId="0"/>
      <p:bldP spid="26" grpId="0"/>
      <p:bldP spid="2" grpId="0" uiExpand="1" build="p" bldLvl="2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FF7000"/>
      </a:accent1>
      <a:accent2>
        <a:srgbClr val="FFC000"/>
      </a:accent2>
      <a:accent3>
        <a:srgbClr val="A5A5A5"/>
      </a:accent3>
      <a:accent4>
        <a:srgbClr val="D7B5C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en Hsong">
      <a:majorFont>
        <a:latin typeface="Arial"/>
        <a:ea typeface="Microsoft YaHei"/>
        <a:cs typeface=""/>
      </a:majorFont>
      <a:minorFont>
        <a:latin typeface="Arial"/>
        <a:ea typeface="Microsoft Jheng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n Hsong Standard Template" id="{F0CA505B-0CD1-4326-92C8-975450D1B159}" vid="{DC46B701-C505-4B53-95CB-5452CAF631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Chen Hsong Standard Template</Template>
  <TotalTime>1503</TotalTime>
  <Words>2718</Words>
  <Application>Microsoft Office PowerPoint</Application>
  <PresentationFormat>Widescreen</PresentationFormat>
  <Paragraphs>435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Helvetica Neue</vt:lpstr>
      <vt:lpstr>Microsoft JhengHei</vt:lpstr>
      <vt:lpstr>SimSun</vt:lpstr>
      <vt:lpstr>SimSun</vt:lpstr>
      <vt:lpstr>Microsoft YaHei</vt:lpstr>
      <vt:lpstr>Arial</vt:lpstr>
      <vt:lpstr>Calibri</vt:lpstr>
      <vt:lpstr>Office Theme</vt:lpstr>
      <vt:lpstr>PowerPoint Presentation</vt:lpstr>
      <vt:lpstr>整体性能实测对比</vt:lpstr>
      <vt:lpstr>整机性能评分</vt:lpstr>
      <vt:lpstr>各个参数调到 99% 时实测速度对比</vt:lpstr>
      <vt:lpstr>MK6 何以做得到？</vt:lpstr>
      <vt:lpstr>精确液压技术®</vt:lpstr>
      <vt:lpstr>射胶功能对比</vt:lpstr>
      <vt:lpstr>射胶加速响应 (0 → 99%)</vt:lpstr>
      <vt:lpstr>射胶加速响应的重要性</vt:lpstr>
      <vt:lpstr>射胶压力控制</vt:lpstr>
      <vt:lpstr>射胶启动压力及压差</vt:lpstr>
      <vt:lpstr>射胶压力</vt:lpstr>
      <vt:lpstr>射咀护罩设计</vt:lpstr>
      <vt:lpstr>射移油缸设计</vt:lpstr>
      <vt:lpstr>射台底座设计</vt:lpstr>
      <vt:lpstr>保压功能对比</vt:lpstr>
      <vt:lpstr>保压压力响应 (0 → 99%)</vt:lpstr>
      <vt:lpstr>稳态压力控制</vt:lpstr>
      <vt:lpstr>保压切换压力响应</vt:lpstr>
      <vt:lpstr>背压控制</vt:lpstr>
      <vt:lpstr>熔胶功能对比</vt:lpstr>
      <vt:lpstr>熔胶马达排量与扭矩</vt:lpstr>
      <vt:lpstr>熔胶扭矩</vt:lpstr>
      <vt:lpstr>电热最大功率</vt:lpstr>
      <vt:lpstr>锁模功能对比</vt:lpstr>
      <vt:lpstr>哥林柱内距</vt:lpstr>
      <vt:lpstr>干循环时间</vt:lpstr>
      <vt:lpstr>模板结构</vt:lpstr>
      <vt:lpstr>模板变形度</vt:lpstr>
      <vt:lpstr>哥林柱四点变形均匀度</vt:lpstr>
      <vt:lpstr>二板轴套</vt:lpstr>
      <vt:lpstr>润滑油压力检测开关</vt:lpstr>
      <vt:lpstr>MK6 – “A4 纸” 模具保护功能</vt:lpstr>
      <vt:lpstr>机铰锁死后重开</vt:lpstr>
      <vt:lpstr>液压安全阀</vt:lpstr>
      <vt:lpstr>开模行程</vt:lpstr>
      <vt:lpstr>顶针力</vt:lpstr>
      <vt:lpstr>调模功能对比</vt:lpstr>
      <vt:lpstr>自动调模功能</vt:lpstr>
      <vt:lpstr>电器对比</vt:lpstr>
      <vt:lpstr>电箱底板</vt:lpstr>
      <vt:lpstr>弱电接线端子</vt:lpstr>
      <vt:lpstr>强电接线端子</vt:lpstr>
      <vt:lpstr>安全模块</vt:lpstr>
      <vt:lpstr>射咀护罩监测开关</vt:lpstr>
      <vt:lpstr>门限行程开关</vt:lpstr>
      <vt:lpstr>动力对比</vt:lpstr>
      <vt:lpstr>油泵马达驱动不跳闸上限动力功率</vt:lpstr>
      <vt:lpstr>伺服器可负荷动力功率对工艺的影响</vt:lpstr>
    </vt:vector>
  </TitlesOfParts>
  <Company>震雄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MK6 与 XX-A5 对比（内部文件）</dc:title>
  <dc:creator/>
  <dc:description>version 1.0</dc:description>
  <cp:lastModifiedBy>Stephen Chung</cp:lastModifiedBy>
  <cp:revision>596</cp:revision>
  <cp:lastPrinted>2017-11-28T10:21:48Z</cp:lastPrinted>
  <dcterms:created xsi:type="dcterms:W3CDTF">2017-10-30T02:49:17Z</dcterms:created>
  <dcterms:modified xsi:type="dcterms:W3CDTF">2017-11-28T10:21:52Z</dcterms:modified>
</cp:coreProperties>
</file>